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86"/>
  </p:notesMasterIdLst>
  <p:sldIdLst>
    <p:sldId id="458" r:id="rId3"/>
    <p:sldId id="473" r:id="rId4"/>
    <p:sldId id="459" r:id="rId5"/>
    <p:sldId id="462" r:id="rId6"/>
    <p:sldId id="464" r:id="rId7"/>
    <p:sldId id="465" r:id="rId8"/>
    <p:sldId id="467" r:id="rId9"/>
    <p:sldId id="471" r:id="rId10"/>
    <p:sldId id="468" r:id="rId11"/>
    <p:sldId id="472" r:id="rId12"/>
    <p:sldId id="256" r:id="rId13"/>
    <p:sldId id="374" r:id="rId14"/>
    <p:sldId id="400" r:id="rId15"/>
    <p:sldId id="376" r:id="rId16"/>
    <p:sldId id="399" r:id="rId17"/>
    <p:sldId id="373" r:id="rId18"/>
    <p:sldId id="299" r:id="rId19"/>
    <p:sldId id="415" r:id="rId20"/>
    <p:sldId id="401" r:id="rId21"/>
    <p:sldId id="366" r:id="rId22"/>
    <p:sldId id="424" r:id="rId23"/>
    <p:sldId id="397" r:id="rId24"/>
    <p:sldId id="364" r:id="rId25"/>
    <p:sldId id="388" r:id="rId26"/>
    <p:sldId id="390" r:id="rId27"/>
    <p:sldId id="394" r:id="rId28"/>
    <p:sldId id="387" r:id="rId29"/>
    <p:sldId id="422" r:id="rId30"/>
    <p:sldId id="365" r:id="rId31"/>
    <p:sldId id="382" r:id="rId32"/>
    <p:sldId id="398" r:id="rId33"/>
    <p:sldId id="417" r:id="rId34"/>
    <p:sldId id="404" r:id="rId35"/>
    <p:sldId id="405" r:id="rId36"/>
    <p:sldId id="406" r:id="rId37"/>
    <p:sldId id="407" r:id="rId38"/>
    <p:sldId id="416" r:id="rId39"/>
    <p:sldId id="384" r:id="rId40"/>
    <p:sldId id="385" r:id="rId41"/>
    <p:sldId id="408" r:id="rId42"/>
    <p:sldId id="409" r:id="rId43"/>
    <p:sldId id="410" r:id="rId44"/>
    <p:sldId id="411" r:id="rId45"/>
    <p:sldId id="412" r:id="rId46"/>
    <p:sldId id="413" r:id="rId47"/>
    <p:sldId id="414" r:id="rId48"/>
    <p:sldId id="418" r:id="rId49"/>
    <p:sldId id="419" r:id="rId50"/>
    <p:sldId id="420" r:id="rId51"/>
    <p:sldId id="421" r:id="rId52"/>
    <p:sldId id="425" r:id="rId53"/>
    <p:sldId id="426" r:id="rId54"/>
    <p:sldId id="427" r:id="rId55"/>
    <p:sldId id="428" r:id="rId56"/>
    <p:sldId id="429" r:id="rId57"/>
    <p:sldId id="430" r:id="rId58"/>
    <p:sldId id="431" r:id="rId59"/>
    <p:sldId id="432" r:id="rId60"/>
    <p:sldId id="433" r:id="rId61"/>
    <p:sldId id="434" r:id="rId62"/>
    <p:sldId id="435" r:id="rId63"/>
    <p:sldId id="436" r:id="rId64"/>
    <p:sldId id="437" r:id="rId65"/>
    <p:sldId id="438" r:id="rId66"/>
    <p:sldId id="439" r:id="rId67"/>
    <p:sldId id="440" r:id="rId68"/>
    <p:sldId id="441" r:id="rId69"/>
    <p:sldId id="442" r:id="rId70"/>
    <p:sldId id="443" r:id="rId71"/>
    <p:sldId id="444" r:id="rId72"/>
    <p:sldId id="445" r:id="rId73"/>
    <p:sldId id="446" r:id="rId74"/>
    <p:sldId id="447" r:id="rId75"/>
    <p:sldId id="448" r:id="rId76"/>
    <p:sldId id="449" r:id="rId77"/>
    <p:sldId id="450" r:id="rId78"/>
    <p:sldId id="451" r:id="rId79"/>
    <p:sldId id="452" r:id="rId80"/>
    <p:sldId id="453" r:id="rId81"/>
    <p:sldId id="454" r:id="rId82"/>
    <p:sldId id="455" r:id="rId83"/>
    <p:sldId id="456" r:id="rId84"/>
    <p:sldId id="457" r:id="rId85"/>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8"/>
    <p:restoredTop sz="80368" autoAdjust="0"/>
  </p:normalViewPr>
  <p:slideViewPr>
    <p:cSldViewPr snapToGrid="0" snapToObjects="1">
      <p:cViewPr varScale="1">
        <p:scale>
          <a:sx n="88" d="100"/>
          <a:sy n="88" d="100"/>
        </p:scale>
        <p:origin x="1428"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tableStyles" Target="tableStyle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_rels/data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ata9.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svg"/><Relationship Id="rId1" Type="http://schemas.openxmlformats.org/officeDocument/2006/relationships/image" Target="../media/image107.png"/><Relationship Id="rId4" Type="http://schemas.openxmlformats.org/officeDocument/2006/relationships/image" Target="../media/image11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1326D2-D25B-4AA5-975D-E37D679CD3CE}" type="doc">
      <dgm:prSet loTypeId="urn:microsoft.com/office/officeart/2005/8/layout/radial6" loCatId="cycle" qsTypeId="urn:microsoft.com/office/officeart/2005/8/quickstyle/simple2" qsCatId="simple" csTypeId="urn:microsoft.com/office/officeart/2005/8/colors/accent1_2" csCatId="accent1" phldr="1"/>
      <dgm:spPr/>
    </dgm:pt>
    <dgm:pt modelId="{7A1D1210-7AE2-414A-929F-E9664A4F7684}" type="pres">
      <dgm:prSet presAssocID="{941326D2-D25B-4AA5-975D-E37D679CD3CE}" presName="Name0" presStyleCnt="0">
        <dgm:presLayoutVars>
          <dgm:chMax val="1"/>
          <dgm:dir/>
          <dgm:animLvl val="ctr"/>
          <dgm:resizeHandles val="exact"/>
        </dgm:presLayoutVars>
      </dgm:prSet>
      <dgm:spPr/>
    </dgm:pt>
  </dgm:ptLst>
  <dgm:cxnLst>
    <dgm:cxn modelId="{03629F86-935A-4BCA-968E-CD49A5FAFB18}" type="presOf" srcId="{941326D2-D25B-4AA5-975D-E37D679CD3CE}" destId="{7A1D1210-7AE2-414A-929F-E9664A4F7684}" srcOrd="0"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AA209-2703-47F4-92F8-555DA213B27C}" type="doc">
      <dgm:prSet loTypeId="urn:microsoft.com/office/officeart/2018/2/layout/IconVerticalSolidList" loCatId="icon" qsTypeId="urn:microsoft.com/office/officeart/2005/8/quickstyle/simple2" qsCatId="simple" csTypeId="urn:microsoft.com/office/officeart/2018/5/colors/Iconchunking_neutralbg_colorful1" csCatId="colorful" phldr="1"/>
      <dgm:spPr/>
      <dgm:t>
        <a:bodyPr/>
        <a:lstStyle/>
        <a:p>
          <a:endParaRPr lang="en-US"/>
        </a:p>
      </dgm:t>
    </dgm:pt>
    <dgm:pt modelId="{294DAB06-C798-40FA-AF9F-B1F0AA65E6D2}">
      <dgm:prSet/>
      <dgm:spPr/>
      <dgm:t>
        <a:bodyPr/>
        <a:lstStyle/>
        <a:p>
          <a:pPr>
            <a:lnSpc>
              <a:spcPct val="100000"/>
            </a:lnSpc>
          </a:pPr>
          <a:r>
            <a:rPr lang="en-US" dirty="0"/>
            <a:t>Work with multiple analytics techniques</a:t>
          </a:r>
          <a:endParaRPr lang="en-US" b="0" dirty="0"/>
        </a:p>
      </dgm:t>
    </dgm:pt>
    <dgm:pt modelId="{5D70ABD0-D6A3-46D8-A326-6A31CE7B8BA8}" type="parTrans" cxnId="{82EF3015-3168-4C74-944F-41005FDF8018}">
      <dgm:prSet/>
      <dgm:spPr/>
      <dgm:t>
        <a:bodyPr/>
        <a:lstStyle/>
        <a:p>
          <a:endParaRPr lang="en-US"/>
        </a:p>
      </dgm:t>
    </dgm:pt>
    <dgm:pt modelId="{3FDFEDE1-7830-49A7-93B0-F6D6D60DCAA2}" type="sibTrans" cxnId="{82EF3015-3168-4C74-944F-41005FDF8018}">
      <dgm:prSet/>
      <dgm:spPr/>
      <dgm:t>
        <a:bodyPr/>
        <a:lstStyle/>
        <a:p>
          <a:endParaRPr lang="en-US"/>
        </a:p>
      </dgm:t>
    </dgm:pt>
    <dgm:pt modelId="{A8646587-8DCD-4A64-8AA3-00221B98DD86}">
      <dgm:prSet custT="1"/>
      <dgm:spPr/>
      <dgm:t>
        <a:bodyPr/>
        <a:lstStyle/>
        <a:p>
          <a:pPr>
            <a:lnSpc>
              <a:spcPct val="100000"/>
            </a:lnSpc>
          </a:pPr>
          <a:r>
            <a:rPr lang="en-US" sz="1900" kern="1200" dirty="0"/>
            <a:t>Handle higher volumes of continuous data flow from multiple sources</a:t>
          </a:r>
          <a:endParaRPr lang="en-US" sz="1900" kern="1200" dirty="0">
            <a:latin typeface="Calibri" panose="020F0502020204030204"/>
            <a:ea typeface="+mn-ea"/>
            <a:cs typeface="+mn-cs"/>
          </a:endParaRPr>
        </a:p>
      </dgm:t>
    </dgm:pt>
    <dgm:pt modelId="{C2A56951-2408-4330-9DA0-A8B11AB1FCFF}" type="parTrans" cxnId="{86E741C7-DECD-4DF7-8233-ABA51236FE27}">
      <dgm:prSet/>
      <dgm:spPr/>
      <dgm:t>
        <a:bodyPr/>
        <a:lstStyle/>
        <a:p>
          <a:endParaRPr lang="en-US"/>
        </a:p>
      </dgm:t>
    </dgm:pt>
    <dgm:pt modelId="{F64132D7-CC2C-49E2-9C26-701F8A210191}" type="sibTrans" cxnId="{86E741C7-DECD-4DF7-8233-ABA51236FE27}">
      <dgm:prSet/>
      <dgm:spPr/>
      <dgm:t>
        <a:bodyPr/>
        <a:lstStyle/>
        <a:p>
          <a:endParaRPr lang="en-US"/>
        </a:p>
      </dgm:t>
    </dgm:pt>
    <dgm:pt modelId="{1D9030E5-1E1D-7D4C-BEE4-3C16EABEABD5}">
      <dgm:prSet/>
      <dgm:spPr/>
      <dgm:t>
        <a:bodyPr/>
        <a:lstStyle/>
        <a:p>
          <a:pPr>
            <a:lnSpc>
              <a:spcPct val="100000"/>
            </a:lnSpc>
          </a:pPr>
          <a:r>
            <a:rPr lang="en-US" dirty="0"/>
            <a:t>Integrate with operation and legacy systems</a:t>
          </a:r>
          <a:endParaRPr lang="en-US" b="0" dirty="0"/>
        </a:p>
      </dgm:t>
    </dgm:pt>
    <dgm:pt modelId="{66C9E0AF-FC0B-404B-AE2D-0CC78F4BBE78}" type="parTrans" cxnId="{7FD7EDD8-7719-AE4F-84BE-09679AE4971A}">
      <dgm:prSet/>
      <dgm:spPr/>
      <dgm:t>
        <a:bodyPr/>
        <a:lstStyle/>
        <a:p>
          <a:endParaRPr lang="en-US"/>
        </a:p>
      </dgm:t>
    </dgm:pt>
    <dgm:pt modelId="{152DC832-0846-BF4A-8297-F73F6AFCB837}" type="sibTrans" cxnId="{7FD7EDD8-7719-AE4F-84BE-09679AE4971A}">
      <dgm:prSet/>
      <dgm:spPr/>
      <dgm:t>
        <a:bodyPr/>
        <a:lstStyle/>
        <a:p>
          <a:endParaRPr lang="en-US"/>
        </a:p>
      </dgm:t>
    </dgm:pt>
    <dgm:pt modelId="{3D7DFC33-103B-4E3B-B1CC-33A08146C429}">
      <dgm:prSet phldrT="[Text]"/>
      <dgm:spPr/>
      <dgm:t>
        <a:bodyPr/>
        <a:lstStyle/>
        <a:p>
          <a:pPr>
            <a:lnSpc>
              <a:spcPct val="100000"/>
            </a:lnSpc>
          </a:pPr>
          <a:r>
            <a:rPr lang="en-US" dirty="0"/>
            <a:t>Store, ingest, integrate and manage time-series data</a:t>
          </a:r>
          <a:endParaRPr lang="en-US" b="0" dirty="0"/>
        </a:p>
      </dgm:t>
    </dgm:pt>
    <dgm:pt modelId="{FC36E5CE-38C2-4716-89C3-5ABF2ED122B1}" type="parTrans" cxnId="{4CE13F4E-1367-4087-9303-899017FBD1FE}">
      <dgm:prSet/>
      <dgm:spPr/>
      <dgm:t>
        <a:bodyPr/>
        <a:lstStyle/>
        <a:p>
          <a:endParaRPr lang="en-US"/>
        </a:p>
      </dgm:t>
    </dgm:pt>
    <dgm:pt modelId="{96F98C13-CB5B-4C73-B186-07640C3EAFFC}" type="sibTrans" cxnId="{4CE13F4E-1367-4087-9303-899017FBD1FE}">
      <dgm:prSet/>
      <dgm:spPr/>
      <dgm:t>
        <a:bodyPr/>
        <a:lstStyle/>
        <a:p>
          <a:endParaRPr lang="en-US"/>
        </a:p>
      </dgm:t>
    </dgm:pt>
    <dgm:pt modelId="{9A46B27C-E48F-4F4B-88EB-8F24A662BEB8}">
      <dgm:prSet phldrT="[Text]"/>
      <dgm:spPr/>
      <dgm:t>
        <a:bodyPr/>
        <a:lstStyle/>
        <a:p>
          <a:pPr>
            <a:lnSpc>
              <a:spcPct val="100000"/>
            </a:lnSpc>
          </a:pPr>
          <a:r>
            <a:rPr lang="en-US" dirty="0"/>
            <a:t>Manage real-time analytics</a:t>
          </a:r>
          <a:endParaRPr lang="en-US" b="0" dirty="0"/>
        </a:p>
      </dgm:t>
    </dgm:pt>
    <dgm:pt modelId="{645CFE24-AC8F-47B6-A360-42D4288C0686}" type="parTrans" cxnId="{F5062DDE-EC52-40AE-9D4F-C182A2FF7356}">
      <dgm:prSet/>
      <dgm:spPr/>
      <dgm:t>
        <a:bodyPr/>
        <a:lstStyle/>
        <a:p>
          <a:endParaRPr lang="en-US"/>
        </a:p>
      </dgm:t>
    </dgm:pt>
    <dgm:pt modelId="{FEAB63CF-6F27-45F8-AC59-3AB561C0190A}" type="sibTrans" cxnId="{F5062DDE-EC52-40AE-9D4F-C182A2FF7356}">
      <dgm:prSet/>
      <dgm:spPr/>
      <dgm:t>
        <a:bodyPr/>
        <a:lstStyle/>
        <a:p>
          <a:endParaRPr lang="en-US"/>
        </a:p>
      </dgm:t>
    </dgm:pt>
    <dgm:pt modelId="{1FCD061B-88CB-4A73-884C-50EEC568F0ED}" type="pres">
      <dgm:prSet presAssocID="{719AA209-2703-47F4-92F8-555DA213B27C}" presName="root" presStyleCnt="0">
        <dgm:presLayoutVars>
          <dgm:dir/>
          <dgm:resizeHandles val="exact"/>
        </dgm:presLayoutVars>
      </dgm:prSet>
      <dgm:spPr/>
    </dgm:pt>
    <dgm:pt modelId="{A227BE3C-8F53-40F4-B762-CB5B6CDB1A9F}" type="pres">
      <dgm:prSet presAssocID="{A8646587-8DCD-4A64-8AA3-00221B98DD86}" presName="compNode" presStyleCnt="0"/>
      <dgm:spPr/>
    </dgm:pt>
    <dgm:pt modelId="{ACF8F7E7-BCD6-41DC-9DF7-2FB024BD4C64}" type="pres">
      <dgm:prSet presAssocID="{A8646587-8DCD-4A64-8AA3-00221B98DD86}" presName="bgRect" presStyleLbl="bgShp" presStyleIdx="0" presStyleCnt="5" custLinFactNeighborX="0" custLinFactNeighborY="-234"/>
      <dgm:spPr/>
    </dgm:pt>
    <dgm:pt modelId="{4372FB1E-95CC-45D0-93B2-2067E5E0BD82}" type="pres">
      <dgm:prSet presAssocID="{A8646587-8DCD-4A64-8AA3-00221B98DD86}"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epeat"/>
        </a:ext>
      </dgm:extLst>
    </dgm:pt>
    <dgm:pt modelId="{B09C8CBF-1D48-4767-98D5-3AED71E97736}" type="pres">
      <dgm:prSet presAssocID="{A8646587-8DCD-4A64-8AA3-00221B98DD86}" presName="spaceRect" presStyleCnt="0"/>
      <dgm:spPr/>
    </dgm:pt>
    <dgm:pt modelId="{31033BC5-364F-4185-A835-AEB4BC59B39D}" type="pres">
      <dgm:prSet presAssocID="{A8646587-8DCD-4A64-8AA3-00221B98DD86}" presName="parTx" presStyleLbl="revTx" presStyleIdx="0" presStyleCnt="5">
        <dgm:presLayoutVars>
          <dgm:chMax val="0"/>
          <dgm:chPref val="0"/>
        </dgm:presLayoutVars>
      </dgm:prSet>
      <dgm:spPr/>
    </dgm:pt>
    <dgm:pt modelId="{6D1D4058-4CE0-4280-84C9-7651E76EFD69}" type="pres">
      <dgm:prSet presAssocID="{F64132D7-CC2C-49E2-9C26-701F8A210191}" presName="sibTrans" presStyleCnt="0"/>
      <dgm:spPr/>
    </dgm:pt>
    <dgm:pt modelId="{FC25514A-DE40-4A4A-A161-7159807E3771}" type="pres">
      <dgm:prSet presAssocID="{3D7DFC33-103B-4E3B-B1CC-33A08146C429}" presName="compNode" presStyleCnt="0"/>
      <dgm:spPr/>
    </dgm:pt>
    <dgm:pt modelId="{108770EE-E50A-4B7C-8060-902F89B7CE5C}" type="pres">
      <dgm:prSet presAssocID="{3D7DFC33-103B-4E3B-B1CC-33A08146C429}" presName="bgRect" presStyleLbl="bgShp" presStyleIdx="1" presStyleCnt="5"/>
      <dgm:spPr/>
    </dgm:pt>
    <dgm:pt modelId="{54283A37-185D-4877-8AC6-2C6838EF7AA6}" type="pres">
      <dgm:prSet presAssocID="{3D7DFC33-103B-4E3B-B1CC-33A08146C429}"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a:ext>
      </dgm:extLst>
    </dgm:pt>
    <dgm:pt modelId="{9D4F54D2-0881-40A6-9FE1-B3B3130241C8}" type="pres">
      <dgm:prSet presAssocID="{3D7DFC33-103B-4E3B-B1CC-33A08146C429}" presName="spaceRect" presStyleCnt="0"/>
      <dgm:spPr/>
    </dgm:pt>
    <dgm:pt modelId="{C23AD063-51D2-4EEE-9E13-7C0363547F5B}" type="pres">
      <dgm:prSet presAssocID="{3D7DFC33-103B-4E3B-B1CC-33A08146C429}" presName="parTx" presStyleLbl="revTx" presStyleIdx="1" presStyleCnt="5">
        <dgm:presLayoutVars>
          <dgm:chMax val="0"/>
          <dgm:chPref val="0"/>
        </dgm:presLayoutVars>
      </dgm:prSet>
      <dgm:spPr/>
    </dgm:pt>
    <dgm:pt modelId="{F6D94C30-C731-4680-87DA-76EE3FF345A6}" type="pres">
      <dgm:prSet presAssocID="{96F98C13-CB5B-4C73-B186-07640C3EAFFC}" presName="sibTrans" presStyleCnt="0"/>
      <dgm:spPr/>
    </dgm:pt>
    <dgm:pt modelId="{0CC1A045-C50C-4F28-89A0-228910D91FBF}" type="pres">
      <dgm:prSet presAssocID="{294DAB06-C798-40FA-AF9F-B1F0AA65E6D2}" presName="compNode" presStyleCnt="0"/>
      <dgm:spPr/>
    </dgm:pt>
    <dgm:pt modelId="{9826C0D9-0D52-4CB2-BF1D-757BFCE4C1C6}" type="pres">
      <dgm:prSet presAssocID="{294DAB06-C798-40FA-AF9F-B1F0AA65E6D2}" presName="bgRect" presStyleLbl="bgShp" presStyleIdx="2" presStyleCnt="5" custLinFactNeighborX="-431"/>
      <dgm:spPr/>
    </dgm:pt>
    <dgm:pt modelId="{7A45C0B8-A6C5-44EA-8463-E6228A981441}" type="pres">
      <dgm:prSet presAssocID="{294DAB06-C798-40FA-AF9F-B1F0AA65E6D2}"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Venn diagram"/>
        </a:ext>
      </dgm:extLst>
    </dgm:pt>
    <dgm:pt modelId="{38E67FBF-46B3-4B18-B99F-472996210BF1}" type="pres">
      <dgm:prSet presAssocID="{294DAB06-C798-40FA-AF9F-B1F0AA65E6D2}" presName="spaceRect" presStyleCnt="0"/>
      <dgm:spPr/>
    </dgm:pt>
    <dgm:pt modelId="{C24E9C94-DF8F-4918-815E-EF3347F94F33}" type="pres">
      <dgm:prSet presAssocID="{294DAB06-C798-40FA-AF9F-B1F0AA65E6D2}" presName="parTx" presStyleLbl="revTx" presStyleIdx="2" presStyleCnt="5">
        <dgm:presLayoutVars>
          <dgm:chMax val="0"/>
          <dgm:chPref val="0"/>
        </dgm:presLayoutVars>
      </dgm:prSet>
      <dgm:spPr/>
    </dgm:pt>
    <dgm:pt modelId="{AC08FCDB-322B-4AC6-A8A8-F2BDEB26D2D2}" type="pres">
      <dgm:prSet presAssocID="{3FDFEDE1-7830-49A7-93B0-F6D6D60DCAA2}" presName="sibTrans" presStyleCnt="0"/>
      <dgm:spPr/>
    </dgm:pt>
    <dgm:pt modelId="{473FF4B1-2B81-41A8-A6A4-F3681299C332}" type="pres">
      <dgm:prSet presAssocID="{9A46B27C-E48F-4F4B-88EB-8F24A662BEB8}" presName="compNode" presStyleCnt="0"/>
      <dgm:spPr/>
    </dgm:pt>
    <dgm:pt modelId="{8F899672-408C-4DFC-9483-6EB4E8197B0A}" type="pres">
      <dgm:prSet presAssocID="{9A46B27C-E48F-4F4B-88EB-8F24A662BEB8}" presName="bgRect" presStyleLbl="bgShp" presStyleIdx="3" presStyleCnt="5"/>
      <dgm:spPr/>
    </dgm:pt>
    <dgm:pt modelId="{E9D4AD06-A486-4573-B400-83A71BDF5BC1}" type="pres">
      <dgm:prSet presAssocID="{9A46B27C-E48F-4F4B-88EB-8F24A662BEB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Stopwatch"/>
        </a:ext>
      </dgm:extLst>
    </dgm:pt>
    <dgm:pt modelId="{6F401F76-8613-4B4A-9945-0241063EA603}" type="pres">
      <dgm:prSet presAssocID="{9A46B27C-E48F-4F4B-88EB-8F24A662BEB8}" presName="spaceRect" presStyleCnt="0"/>
      <dgm:spPr/>
    </dgm:pt>
    <dgm:pt modelId="{E5035BD6-9E89-4C50-92ED-C4657AAAF887}" type="pres">
      <dgm:prSet presAssocID="{9A46B27C-E48F-4F4B-88EB-8F24A662BEB8}" presName="parTx" presStyleLbl="revTx" presStyleIdx="3" presStyleCnt="5">
        <dgm:presLayoutVars>
          <dgm:chMax val="0"/>
          <dgm:chPref val="0"/>
        </dgm:presLayoutVars>
      </dgm:prSet>
      <dgm:spPr/>
    </dgm:pt>
    <dgm:pt modelId="{B406D109-B3B2-4D61-B041-DC98CBCC5143}" type="pres">
      <dgm:prSet presAssocID="{FEAB63CF-6F27-45F8-AC59-3AB561C0190A}" presName="sibTrans" presStyleCnt="0"/>
      <dgm:spPr/>
    </dgm:pt>
    <dgm:pt modelId="{9CD2B39B-6815-B444-A70A-7719456D443D}" type="pres">
      <dgm:prSet presAssocID="{1D9030E5-1E1D-7D4C-BEE4-3C16EABEABD5}" presName="compNode" presStyleCnt="0"/>
      <dgm:spPr/>
    </dgm:pt>
    <dgm:pt modelId="{804E483C-E41C-4F45-8693-F9EAD46391F5}" type="pres">
      <dgm:prSet presAssocID="{1D9030E5-1E1D-7D4C-BEE4-3C16EABEABD5}" presName="bgRect" presStyleLbl="bgShp" presStyleIdx="4" presStyleCnt="5"/>
      <dgm:spPr/>
    </dgm:pt>
    <dgm:pt modelId="{BBBE3D4F-1567-BA42-9B10-08A17E445A90}" type="pres">
      <dgm:prSet presAssocID="{1D9030E5-1E1D-7D4C-BEE4-3C16EABEABD5}" presName="iconRect" presStyleLbl="node1" presStyleIdx="4" presStyleCnt="5" custScaleX="85947" custScaleY="85947"/>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uzzle pieces"/>
        </a:ext>
      </dgm:extLst>
    </dgm:pt>
    <dgm:pt modelId="{A64B7F5B-D70E-BF47-A8CF-B335F3EAAAF5}" type="pres">
      <dgm:prSet presAssocID="{1D9030E5-1E1D-7D4C-BEE4-3C16EABEABD5}" presName="spaceRect" presStyleCnt="0"/>
      <dgm:spPr/>
    </dgm:pt>
    <dgm:pt modelId="{2C4957F3-0A73-164C-B045-86E869F05CB1}" type="pres">
      <dgm:prSet presAssocID="{1D9030E5-1E1D-7D4C-BEE4-3C16EABEABD5}" presName="parTx" presStyleLbl="revTx" presStyleIdx="4" presStyleCnt="5">
        <dgm:presLayoutVars>
          <dgm:chMax val="0"/>
          <dgm:chPref val="0"/>
        </dgm:presLayoutVars>
      </dgm:prSet>
      <dgm:spPr/>
    </dgm:pt>
  </dgm:ptLst>
  <dgm:cxnLst>
    <dgm:cxn modelId="{3EB80514-1F26-4925-8C7C-734B261120F8}" type="presOf" srcId="{9A46B27C-E48F-4F4B-88EB-8F24A662BEB8}" destId="{E5035BD6-9E89-4C50-92ED-C4657AAAF887}" srcOrd="0" destOrd="0" presId="urn:microsoft.com/office/officeart/2018/2/layout/IconVerticalSolidList"/>
    <dgm:cxn modelId="{82EF3015-3168-4C74-944F-41005FDF8018}" srcId="{719AA209-2703-47F4-92F8-555DA213B27C}" destId="{294DAB06-C798-40FA-AF9F-B1F0AA65E6D2}" srcOrd="2" destOrd="0" parTransId="{5D70ABD0-D6A3-46D8-A326-6A31CE7B8BA8}" sibTransId="{3FDFEDE1-7830-49A7-93B0-F6D6D60DCAA2}"/>
    <dgm:cxn modelId="{4CE13F4E-1367-4087-9303-899017FBD1FE}" srcId="{719AA209-2703-47F4-92F8-555DA213B27C}" destId="{3D7DFC33-103B-4E3B-B1CC-33A08146C429}" srcOrd="1" destOrd="0" parTransId="{FC36E5CE-38C2-4716-89C3-5ABF2ED122B1}" sibTransId="{96F98C13-CB5B-4C73-B186-07640C3EAFFC}"/>
    <dgm:cxn modelId="{77E1A781-0F49-B643-B9F5-A39A42167C9A}" type="presOf" srcId="{A8646587-8DCD-4A64-8AA3-00221B98DD86}" destId="{31033BC5-364F-4185-A835-AEB4BC59B39D}" srcOrd="0" destOrd="0" presId="urn:microsoft.com/office/officeart/2018/2/layout/IconVerticalSolidList"/>
    <dgm:cxn modelId="{0F3B66A0-2CDF-3B44-AF11-34E662043C73}" type="presOf" srcId="{1D9030E5-1E1D-7D4C-BEE4-3C16EABEABD5}" destId="{2C4957F3-0A73-164C-B045-86E869F05CB1}" srcOrd="0" destOrd="0" presId="urn:microsoft.com/office/officeart/2018/2/layout/IconVerticalSolidList"/>
    <dgm:cxn modelId="{86E741C7-DECD-4DF7-8233-ABA51236FE27}" srcId="{719AA209-2703-47F4-92F8-555DA213B27C}" destId="{A8646587-8DCD-4A64-8AA3-00221B98DD86}" srcOrd="0" destOrd="0" parTransId="{C2A56951-2408-4330-9DA0-A8B11AB1FCFF}" sibTransId="{F64132D7-CC2C-49E2-9C26-701F8A210191}"/>
    <dgm:cxn modelId="{4EACE8D3-B40C-194D-81C9-576507FB113E}" type="presOf" srcId="{294DAB06-C798-40FA-AF9F-B1F0AA65E6D2}" destId="{C24E9C94-DF8F-4918-815E-EF3347F94F33}" srcOrd="0" destOrd="0" presId="urn:microsoft.com/office/officeart/2018/2/layout/IconVerticalSolidList"/>
    <dgm:cxn modelId="{7FD7EDD8-7719-AE4F-84BE-09679AE4971A}" srcId="{719AA209-2703-47F4-92F8-555DA213B27C}" destId="{1D9030E5-1E1D-7D4C-BEE4-3C16EABEABD5}" srcOrd="4" destOrd="0" parTransId="{66C9E0AF-FC0B-404B-AE2D-0CC78F4BBE78}" sibTransId="{152DC832-0846-BF4A-8297-F73F6AFCB837}"/>
    <dgm:cxn modelId="{F5062DDE-EC52-40AE-9D4F-C182A2FF7356}" srcId="{719AA209-2703-47F4-92F8-555DA213B27C}" destId="{9A46B27C-E48F-4F4B-88EB-8F24A662BEB8}" srcOrd="3" destOrd="0" parTransId="{645CFE24-AC8F-47B6-A360-42D4288C0686}" sibTransId="{FEAB63CF-6F27-45F8-AC59-3AB561C0190A}"/>
    <dgm:cxn modelId="{0E9D66E5-1CCB-43EF-AD91-1E527A6F6C76}" type="presOf" srcId="{3D7DFC33-103B-4E3B-B1CC-33A08146C429}" destId="{C23AD063-51D2-4EEE-9E13-7C0363547F5B}" srcOrd="0" destOrd="0" presId="urn:microsoft.com/office/officeart/2018/2/layout/IconVerticalSolidList"/>
    <dgm:cxn modelId="{29E87FED-4EE4-4426-95E6-68A6A242FFF6}" type="presOf" srcId="{719AA209-2703-47F4-92F8-555DA213B27C}" destId="{1FCD061B-88CB-4A73-884C-50EEC568F0ED}" srcOrd="0" destOrd="0" presId="urn:microsoft.com/office/officeart/2018/2/layout/IconVerticalSolidList"/>
    <dgm:cxn modelId="{F4A53003-2035-124C-9D29-56654112E551}" type="presParOf" srcId="{1FCD061B-88CB-4A73-884C-50EEC568F0ED}" destId="{A227BE3C-8F53-40F4-B762-CB5B6CDB1A9F}" srcOrd="0" destOrd="0" presId="urn:microsoft.com/office/officeart/2018/2/layout/IconVerticalSolidList"/>
    <dgm:cxn modelId="{D9DC2EBF-C72C-9349-B690-C69CB5A793D8}" type="presParOf" srcId="{A227BE3C-8F53-40F4-B762-CB5B6CDB1A9F}" destId="{ACF8F7E7-BCD6-41DC-9DF7-2FB024BD4C64}" srcOrd="0" destOrd="0" presId="urn:microsoft.com/office/officeart/2018/2/layout/IconVerticalSolidList"/>
    <dgm:cxn modelId="{A61BA1DF-963B-A849-BDB0-E587EDD67FD6}" type="presParOf" srcId="{A227BE3C-8F53-40F4-B762-CB5B6CDB1A9F}" destId="{4372FB1E-95CC-45D0-93B2-2067E5E0BD82}" srcOrd="1" destOrd="0" presId="urn:microsoft.com/office/officeart/2018/2/layout/IconVerticalSolidList"/>
    <dgm:cxn modelId="{9EEB5A2C-B5AA-8843-BCCE-14C2BDC771FE}" type="presParOf" srcId="{A227BE3C-8F53-40F4-B762-CB5B6CDB1A9F}" destId="{B09C8CBF-1D48-4767-98D5-3AED71E97736}" srcOrd="2" destOrd="0" presId="urn:microsoft.com/office/officeart/2018/2/layout/IconVerticalSolidList"/>
    <dgm:cxn modelId="{8AFD85DF-D78C-844F-9533-D9DA9CF4F1B3}" type="presParOf" srcId="{A227BE3C-8F53-40F4-B762-CB5B6CDB1A9F}" destId="{31033BC5-364F-4185-A835-AEB4BC59B39D}" srcOrd="3" destOrd="0" presId="urn:microsoft.com/office/officeart/2018/2/layout/IconVerticalSolidList"/>
    <dgm:cxn modelId="{BF03E0D6-CDDC-8143-BAF9-ED407CE5095F}" type="presParOf" srcId="{1FCD061B-88CB-4A73-884C-50EEC568F0ED}" destId="{6D1D4058-4CE0-4280-84C9-7651E76EFD69}" srcOrd="1" destOrd="0" presId="urn:microsoft.com/office/officeart/2018/2/layout/IconVerticalSolidList"/>
    <dgm:cxn modelId="{F51CD4B0-04F8-4A6B-A5C1-AE56A977F3C9}" type="presParOf" srcId="{1FCD061B-88CB-4A73-884C-50EEC568F0ED}" destId="{FC25514A-DE40-4A4A-A161-7159807E3771}" srcOrd="2" destOrd="0" presId="urn:microsoft.com/office/officeart/2018/2/layout/IconVerticalSolidList"/>
    <dgm:cxn modelId="{8914B1EB-2B5F-49EA-B49B-DFD5A56D2C58}" type="presParOf" srcId="{FC25514A-DE40-4A4A-A161-7159807E3771}" destId="{108770EE-E50A-4B7C-8060-902F89B7CE5C}" srcOrd="0" destOrd="0" presId="urn:microsoft.com/office/officeart/2018/2/layout/IconVerticalSolidList"/>
    <dgm:cxn modelId="{794765F4-B623-495B-9CC2-09FFCED65410}" type="presParOf" srcId="{FC25514A-DE40-4A4A-A161-7159807E3771}" destId="{54283A37-185D-4877-8AC6-2C6838EF7AA6}" srcOrd="1" destOrd="0" presId="urn:microsoft.com/office/officeart/2018/2/layout/IconVerticalSolidList"/>
    <dgm:cxn modelId="{306AE42B-FDD8-4C4A-AFE3-AED03A6954F1}" type="presParOf" srcId="{FC25514A-DE40-4A4A-A161-7159807E3771}" destId="{9D4F54D2-0881-40A6-9FE1-B3B3130241C8}" srcOrd="2" destOrd="0" presId="urn:microsoft.com/office/officeart/2018/2/layout/IconVerticalSolidList"/>
    <dgm:cxn modelId="{B9129ED1-1EC9-4D0D-AD25-DC4B0906D6FD}" type="presParOf" srcId="{FC25514A-DE40-4A4A-A161-7159807E3771}" destId="{C23AD063-51D2-4EEE-9E13-7C0363547F5B}" srcOrd="3" destOrd="0" presId="urn:microsoft.com/office/officeart/2018/2/layout/IconVerticalSolidList"/>
    <dgm:cxn modelId="{A77EF989-569A-469E-882B-7943A941431E}" type="presParOf" srcId="{1FCD061B-88CB-4A73-884C-50EEC568F0ED}" destId="{F6D94C30-C731-4680-87DA-76EE3FF345A6}" srcOrd="3" destOrd="0" presId="urn:microsoft.com/office/officeart/2018/2/layout/IconVerticalSolidList"/>
    <dgm:cxn modelId="{91F37479-9620-DE45-8B2E-AEF5189B7DB1}" type="presParOf" srcId="{1FCD061B-88CB-4A73-884C-50EEC568F0ED}" destId="{0CC1A045-C50C-4F28-89A0-228910D91FBF}" srcOrd="4" destOrd="0" presId="urn:microsoft.com/office/officeart/2018/2/layout/IconVerticalSolidList"/>
    <dgm:cxn modelId="{BE3B42AD-E1DC-E241-9FDB-4481237DE006}" type="presParOf" srcId="{0CC1A045-C50C-4F28-89A0-228910D91FBF}" destId="{9826C0D9-0D52-4CB2-BF1D-757BFCE4C1C6}" srcOrd="0" destOrd="0" presId="urn:microsoft.com/office/officeart/2018/2/layout/IconVerticalSolidList"/>
    <dgm:cxn modelId="{6638ECBA-7224-7444-9F69-DA73BE4D4C2E}" type="presParOf" srcId="{0CC1A045-C50C-4F28-89A0-228910D91FBF}" destId="{7A45C0B8-A6C5-44EA-8463-E6228A981441}" srcOrd="1" destOrd="0" presId="urn:microsoft.com/office/officeart/2018/2/layout/IconVerticalSolidList"/>
    <dgm:cxn modelId="{C7E300E0-6E53-DB46-B2B6-8FD8CA878493}" type="presParOf" srcId="{0CC1A045-C50C-4F28-89A0-228910D91FBF}" destId="{38E67FBF-46B3-4B18-B99F-472996210BF1}" srcOrd="2" destOrd="0" presId="urn:microsoft.com/office/officeart/2018/2/layout/IconVerticalSolidList"/>
    <dgm:cxn modelId="{3D7BF558-5C67-C64C-9D99-3127773055A5}" type="presParOf" srcId="{0CC1A045-C50C-4F28-89A0-228910D91FBF}" destId="{C24E9C94-DF8F-4918-815E-EF3347F94F33}" srcOrd="3" destOrd="0" presId="urn:microsoft.com/office/officeart/2018/2/layout/IconVerticalSolidList"/>
    <dgm:cxn modelId="{FADDF954-8A6D-CE4E-B7F4-425D228A2A4D}" type="presParOf" srcId="{1FCD061B-88CB-4A73-884C-50EEC568F0ED}" destId="{AC08FCDB-322B-4AC6-A8A8-F2BDEB26D2D2}" srcOrd="5" destOrd="0" presId="urn:microsoft.com/office/officeart/2018/2/layout/IconVerticalSolidList"/>
    <dgm:cxn modelId="{2357A626-7C57-45DA-A446-440FE301323A}" type="presParOf" srcId="{1FCD061B-88CB-4A73-884C-50EEC568F0ED}" destId="{473FF4B1-2B81-41A8-A6A4-F3681299C332}" srcOrd="6" destOrd="0" presId="urn:microsoft.com/office/officeart/2018/2/layout/IconVerticalSolidList"/>
    <dgm:cxn modelId="{2C7EFF79-CE0B-426A-962C-EEA2B0BFE45E}" type="presParOf" srcId="{473FF4B1-2B81-41A8-A6A4-F3681299C332}" destId="{8F899672-408C-4DFC-9483-6EB4E8197B0A}" srcOrd="0" destOrd="0" presId="urn:microsoft.com/office/officeart/2018/2/layout/IconVerticalSolidList"/>
    <dgm:cxn modelId="{7374C7BA-9881-4851-A3FC-A6B2E139B100}" type="presParOf" srcId="{473FF4B1-2B81-41A8-A6A4-F3681299C332}" destId="{E9D4AD06-A486-4573-B400-83A71BDF5BC1}" srcOrd="1" destOrd="0" presId="urn:microsoft.com/office/officeart/2018/2/layout/IconVerticalSolidList"/>
    <dgm:cxn modelId="{2500BED6-F92D-47E3-BB1D-4C0E70839337}" type="presParOf" srcId="{473FF4B1-2B81-41A8-A6A4-F3681299C332}" destId="{6F401F76-8613-4B4A-9945-0241063EA603}" srcOrd="2" destOrd="0" presId="urn:microsoft.com/office/officeart/2018/2/layout/IconVerticalSolidList"/>
    <dgm:cxn modelId="{7C4A52E2-F907-4298-842D-01B85020AB9E}" type="presParOf" srcId="{473FF4B1-2B81-41A8-A6A4-F3681299C332}" destId="{E5035BD6-9E89-4C50-92ED-C4657AAAF887}" srcOrd="3" destOrd="0" presId="urn:microsoft.com/office/officeart/2018/2/layout/IconVerticalSolidList"/>
    <dgm:cxn modelId="{2A8901BD-EE90-48B9-A848-01F09956D771}" type="presParOf" srcId="{1FCD061B-88CB-4A73-884C-50EEC568F0ED}" destId="{B406D109-B3B2-4D61-B041-DC98CBCC5143}" srcOrd="7" destOrd="0" presId="urn:microsoft.com/office/officeart/2018/2/layout/IconVerticalSolidList"/>
    <dgm:cxn modelId="{776ABCF7-C676-A84B-AB87-7D27B144CA5E}" type="presParOf" srcId="{1FCD061B-88CB-4A73-884C-50EEC568F0ED}" destId="{9CD2B39B-6815-B444-A70A-7719456D443D}" srcOrd="8" destOrd="0" presId="urn:microsoft.com/office/officeart/2018/2/layout/IconVerticalSolidList"/>
    <dgm:cxn modelId="{0E395770-BE12-A94F-A82F-6147261BF78F}" type="presParOf" srcId="{9CD2B39B-6815-B444-A70A-7719456D443D}" destId="{804E483C-E41C-4F45-8693-F9EAD46391F5}" srcOrd="0" destOrd="0" presId="urn:microsoft.com/office/officeart/2018/2/layout/IconVerticalSolidList"/>
    <dgm:cxn modelId="{1D14FD73-3C0A-C842-AA60-F8E123FA0D44}" type="presParOf" srcId="{9CD2B39B-6815-B444-A70A-7719456D443D}" destId="{BBBE3D4F-1567-BA42-9B10-08A17E445A90}" srcOrd="1" destOrd="0" presId="urn:microsoft.com/office/officeart/2018/2/layout/IconVerticalSolidList"/>
    <dgm:cxn modelId="{057652B9-62F4-834E-85F7-D42446541F62}" type="presParOf" srcId="{9CD2B39B-6815-B444-A70A-7719456D443D}" destId="{A64B7F5B-D70E-BF47-A8CF-B335F3EAAAF5}" srcOrd="2" destOrd="0" presId="urn:microsoft.com/office/officeart/2018/2/layout/IconVerticalSolidList"/>
    <dgm:cxn modelId="{774FF6F2-7EE0-F341-BDFB-6E855A7C1F68}" type="presParOf" srcId="{9CD2B39B-6815-B444-A70A-7719456D443D}" destId="{2C4957F3-0A73-164C-B045-86E869F05CB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9AA209-2703-47F4-92F8-555DA213B27C}" type="doc">
      <dgm:prSet loTypeId="urn:microsoft.com/office/officeart/2018/2/layout/IconVerticalSolidList" loCatId="icon" qsTypeId="urn:microsoft.com/office/officeart/2005/8/quickstyle/simple2" qsCatId="simple" csTypeId="urn:microsoft.com/office/officeart/2018/5/colors/Iconchunking_neutralbg_colorful1" csCatId="colorful" phldr="1"/>
      <dgm:spPr/>
      <dgm:t>
        <a:bodyPr/>
        <a:lstStyle/>
        <a:p>
          <a:endParaRPr lang="en-US"/>
        </a:p>
      </dgm:t>
    </dgm:pt>
    <dgm:pt modelId="{294DAB06-C798-40FA-AF9F-B1F0AA65E6D2}">
      <dgm:prSet/>
      <dgm:spPr/>
      <dgm:t>
        <a:bodyPr/>
        <a:lstStyle/>
        <a:p>
          <a:pPr>
            <a:lnSpc>
              <a:spcPct val="100000"/>
            </a:lnSpc>
          </a:pPr>
          <a:r>
            <a:rPr lang="en-US" b="0" dirty="0"/>
            <a:t>In-Memory Trend Alerts</a:t>
          </a:r>
        </a:p>
      </dgm:t>
    </dgm:pt>
    <dgm:pt modelId="{5D70ABD0-D6A3-46D8-A326-6A31CE7B8BA8}" type="parTrans" cxnId="{82EF3015-3168-4C74-944F-41005FDF8018}">
      <dgm:prSet/>
      <dgm:spPr/>
      <dgm:t>
        <a:bodyPr/>
        <a:lstStyle/>
        <a:p>
          <a:endParaRPr lang="en-US"/>
        </a:p>
      </dgm:t>
    </dgm:pt>
    <dgm:pt modelId="{3FDFEDE1-7830-49A7-93B0-F6D6D60DCAA2}" type="sibTrans" cxnId="{82EF3015-3168-4C74-944F-41005FDF8018}">
      <dgm:prSet/>
      <dgm:spPr/>
      <dgm:t>
        <a:bodyPr/>
        <a:lstStyle/>
        <a:p>
          <a:endParaRPr lang="en-US"/>
        </a:p>
      </dgm:t>
    </dgm:pt>
    <dgm:pt modelId="{A8646587-8DCD-4A64-8AA3-00221B98DD86}">
      <dgm:prSet custT="1"/>
      <dgm:spPr/>
      <dgm:t>
        <a:bodyPr/>
        <a:lstStyle/>
        <a:p>
          <a:pPr>
            <a:lnSpc>
              <a:spcPct val="100000"/>
            </a:lnSpc>
          </a:pPr>
          <a:r>
            <a:rPr lang="en-US" sz="1900" kern="1200" dirty="0">
              <a:latin typeface="Calibri" panose="020F0502020204030204"/>
              <a:ea typeface="+mn-ea"/>
              <a:cs typeface="+mn-cs"/>
            </a:rPr>
            <a:t>High capacity </a:t>
          </a:r>
        </a:p>
      </dgm:t>
    </dgm:pt>
    <dgm:pt modelId="{C2A56951-2408-4330-9DA0-A8B11AB1FCFF}" type="parTrans" cxnId="{86E741C7-DECD-4DF7-8233-ABA51236FE27}">
      <dgm:prSet/>
      <dgm:spPr/>
      <dgm:t>
        <a:bodyPr/>
        <a:lstStyle/>
        <a:p>
          <a:endParaRPr lang="en-US"/>
        </a:p>
      </dgm:t>
    </dgm:pt>
    <dgm:pt modelId="{F64132D7-CC2C-49E2-9C26-701F8A210191}" type="sibTrans" cxnId="{86E741C7-DECD-4DF7-8233-ABA51236FE27}">
      <dgm:prSet/>
      <dgm:spPr/>
      <dgm:t>
        <a:bodyPr/>
        <a:lstStyle/>
        <a:p>
          <a:endParaRPr lang="en-US"/>
        </a:p>
      </dgm:t>
    </dgm:pt>
    <dgm:pt modelId="{394F90E7-1DA3-4B72-9148-5AFDE44334FD}">
      <dgm:prSet/>
      <dgm:spPr/>
      <dgm:t>
        <a:bodyPr/>
        <a:lstStyle/>
        <a:p>
          <a:pPr>
            <a:lnSpc>
              <a:spcPct val="100000"/>
            </a:lnSpc>
          </a:pPr>
          <a:r>
            <a:rPr lang="en-US" b="0" dirty="0"/>
            <a:t>High concurrency for Real-Time Analytics</a:t>
          </a:r>
        </a:p>
      </dgm:t>
    </dgm:pt>
    <dgm:pt modelId="{C00AE108-5E43-40AA-BB33-815AB711F7BC}" type="parTrans" cxnId="{18C78743-404B-4DA0-9A18-38CAA1BD07C2}">
      <dgm:prSet/>
      <dgm:spPr/>
      <dgm:t>
        <a:bodyPr/>
        <a:lstStyle/>
        <a:p>
          <a:endParaRPr lang="en-US"/>
        </a:p>
      </dgm:t>
    </dgm:pt>
    <dgm:pt modelId="{C5DD8665-291D-4363-A610-BA342C1E2B47}" type="sibTrans" cxnId="{18C78743-404B-4DA0-9A18-38CAA1BD07C2}">
      <dgm:prSet/>
      <dgm:spPr/>
      <dgm:t>
        <a:bodyPr/>
        <a:lstStyle/>
        <a:p>
          <a:endParaRPr lang="en-US"/>
        </a:p>
      </dgm:t>
    </dgm:pt>
    <dgm:pt modelId="{1D9030E5-1E1D-7D4C-BEE4-3C16EABEABD5}">
      <dgm:prSet/>
      <dgm:spPr/>
      <dgm:t>
        <a:bodyPr/>
        <a:lstStyle/>
        <a:p>
          <a:pPr>
            <a:lnSpc>
              <a:spcPct val="100000"/>
            </a:lnSpc>
          </a:pPr>
          <a:r>
            <a:rPr lang="en-US" b="0" dirty="0"/>
            <a:t>Fast access for Real-time Analytics, Machine Learning, and AI</a:t>
          </a:r>
        </a:p>
      </dgm:t>
    </dgm:pt>
    <dgm:pt modelId="{66C9E0AF-FC0B-404B-AE2D-0CC78F4BBE78}" type="parTrans" cxnId="{7FD7EDD8-7719-AE4F-84BE-09679AE4971A}">
      <dgm:prSet/>
      <dgm:spPr/>
      <dgm:t>
        <a:bodyPr/>
        <a:lstStyle/>
        <a:p>
          <a:endParaRPr lang="en-US"/>
        </a:p>
      </dgm:t>
    </dgm:pt>
    <dgm:pt modelId="{152DC832-0846-BF4A-8297-F73F6AFCB837}" type="sibTrans" cxnId="{7FD7EDD8-7719-AE4F-84BE-09679AE4971A}">
      <dgm:prSet/>
      <dgm:spPr/>
      <dgm:t>
        <a:bodyPr/>
        <a:lstStyle/>
        <a:p>
          <a:endParaRPr lang="en-US"/>
        </a:p>
      </dgm:t>
    </dgm:pt>
    <dgm:pt modelId="{3D7DFC33-103B-4E3B-B1CC-33A08146C429}">
      <dgm:prSet phldrT="[Text]"/>
      <dgm:spPr/>
      <dgm:t>
        <a:bodyPr/>
        <a:lstStyle/>
        <a:p>
          <a:pPr>
            <a:lnSpc>
              <a:spcPct val="100000"/>
            </a:lnSpc>
          </a:pPr>
          <a:r>
            <a:rPr lang="en-US" b="0" dirty="0"/>
            <a:t>In-Memory Value Alerts</a:t>
          </a:r>
        </a:p>
      </dgm:t>
    </dgm:pt>
    <dgm:pt modelId="{FC36E5CE-38C2-4716-89C3-5ABF2ED122B1}" type="parTrans" cxnId="{4CE13F4E-1367-4087-9303-899017FBD1FE}">
      <dgm:prSet/>
      <dgm:spPr/>
      <dgm:t>
        <a:bodyPr/>
        <a:lstStyle/>
        <a:p>
          <a:endParaRPr lang="en-US"/>
        </a:p>
      </dgm:t>
    </dgm:pt>
    <dgm:pt modelId="{96F98C13-CB5B-4C73-B186-07640C3EAFFC}" type="sibTrans" cxnId="{4CE13F4E-1367-4087-9303-899017FBD1FE}">
      <dgm:prSet/>
      <dgm:spPr/>
      <dgm:t>
        <a:bodyPr/>
        <a:lstStyle/>
        <a:p>
          <a:endParaRPr lang="en-US"/>
        </a:p>
      </dgm:t>
    </dgm:pt>
    <dgm:pt modelId="{9A46B27C-E48F-4F4B-88EB-8F24A662BEB8}">
      <dgm:prSet phldrT="[Text]"/>
      <dgm:spPr/>
      <dgm:t>
        <a:bodyPr/>
        <a:lstStyle/>
        <a:p>
          <a:pPr>
            <a:lnSpc>
              <a:spcPct val="100000"/>
            </a:lnSpc>
          </a:pPr>
          <a:r>
            <a:rPr lang="en-US" b="0" dirty="0"/>
            <a:t>In-Memory Data Processing for Applications and Dashboards</a:t>
          </a:r>
        </a:p>
      </dgm:t>
    </dgm:pt>
    <dgm:pt modelId="{645CFE24-AC8F-47B6-A360-42D4288C0686}" type="parTrans" cxnId="{F5062DDE-EC52-40AE-9D4F-C182A2FF7356}">
      <dgm:prSet/>
      <dgm:spPr/>
      <dgm:t>
        <a:bodyPr/>
        <a:lstStyle/>
        <a:p>
          <a:endParaRPr lang="en-US"/>
        </a:p>
      </dgm:t>
    </dgm:pt>
    <dgm:pt modelId="{FEAB63CF-6F27-45F8-AC59-3AB561C0190A}" type="sibTrans" cxnId="{F5062DDE-EC52-40AE-9D4F-C182A2FF7356}">
      <dgm:prSet/>
      <dgm:spPr/>
      <dgm:t>
        <a:bodyPr/>
        <a:lstStyle/>
        <a:p>
          <a:endParaRPr lang="en-US"/>
        </a:p>
      </dgm:t>
    </dgm:pt>
    <dgm:pt modelId="{1FCD061B-88CB-4A73-884C-50EEC568F0ED}" type="pres">
      <dgm:prSet presAssocID="{719AA209-2703-47F4-92F8-555DA213B27C}" presName="root" presStyleCnt="0">
        <dgm:presLayoutVars>
          <dgm:dir/>
          <dgm:resizeHandles val="exact"/>
        </dgm:presLayoutVars>
      </dgm:prSet>
      <dgm:spPr/>
    </dgm:pt>
    <dgm:pt modelId="{A227BE3C-8F53-40F4-B762-CB5B6CDB1A9F}" type="pres">
      <dgm:prSet presAssocID="{A8646587-8DCD-4A64-8AA3-00221B98DD86}" presName="compNode" presStyleCnt="0"/>
      <dgm:spPr/>
    </dgm:pt>
    <dgm:pt modelId="{ACF8F7E7-BCD6-41DC-9DF7-2FB024BD4C64}" type="pres">
      <dgm:prSet presAssocID="{A8646587-8DCD-4A64-8AA3-00221B98DD86}" presName="bgRect" presStyleLbl="bgShp" presStyleIdx="0" presStyleCnt="6" custLinFactNeighborX="0" custLinFactNeighborY="-234"/>
      <dgm:spPr/>
    </dgm:pt>
    <dgm:pt modelId="{4372FB1E-95CC-45D0-93B2-2067E5E0BD82}" type="pres">
      <dgm:prSet presAssocID="{A8646587-8DCD-4A64-8AA3-00221B98DD86}"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vron arrows"/>
        </a:ext>
      </dgm:extLst>
    </dgm:pt>
    <dgm:pt modelId="{B09C8CBF-1D48-4767-98D5-3AED71E97736}" type="pres">
      <dgm:prSet presAssocID="{A8646587-8DCD-4A64-8AA3-00221B98DD86}" presName="spaceRect" presStyleCnt="0"/>
      <dgm:spPr/>
    </dgm:pt>
    <dgm:pt modelId="{31033BC5-364F-4185-A835-AEB4BC59B39D}" type="pres">
      <dgm:prSet presAssocID="{A8646587-8DCD-4A64-8AA3-00221B98DD86}" presName="parTx" presStyleLbl="revTx" presStyleIdx="0" presStyleCnt="6">
        <dgm:presLayoutVars>
          <dgm:chMax val="0"/>
          <dgm:chPref val="0"/>
        </dgm:presLayoutVars>
      </dgm:prSet>
      <dgm:spPr/>
    </dgm:pt>
    <dgm:pt modelId="{6D1D4058-4CE0-4280-84C9-7651E76EFD69}" type="pres">
      <dgm:prSet presAssocID="{F64132D7-CC2C-49E2-9C26-701F8A210191}" presName="sibTrans" presStyleCnt="0"/>
      <dgm:spPr/>
    </dgm:pt>
    <dgm:pt modelId="{FC25514A-DE40-4A4A-A161-7159807E3771}" type="pres">
      <dgm:prSet presAssocID="{3D7DFC33-103B-4E3B-B1CC-33A08146C429}" presName="compNode" presStyleCnt="0"/>
      <dgm:spPr/>
    </dgm:pt>
    <dgm:pt modelId="{108770EE-E50A-4B7C-8060-902F89B7CE5C}" type="pres">
      <dgm:prSet presAssocID="{3D7DFC33-103B-4E3B-B1CC-33A08146C429}" presName="bgRect" presStyleLbl="bgShp" presStyleIdx="1" presStyleCnt="6"/>
      <dgm:spPr/>
    </dgm:pt>
    <dgm:pt modelId="{54283A37-185D-4877-8AC6-2C6838EF7AA6}" type="pres">
      <dgm:prSet presAssocID="{3D7DFC33-103B-4E3B-B1CC-33A08146C42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uge"/>
        </a:ext>
      </dgm:extLst>
    </dgm:pt>
    <dgm:pt modelId="{9D4F54D2-0881-40A6-9FE1-B3B3130241C8}" type="pres">
      <dgm:prSet presAssocID="{3D7DFC33-103B-4E3B-B1CC-33A08146C429}" presName="spaceRect" presStyleCnt="0"/>
      <dgm:spPr/>
    </dgm:pt>
    <dgm:pt modelId="{C23AD063-51D2-4EEE-9E13-7C0363547F5B}" type="pres">
      <dgm:prSet presAssocID="{3D7DFC33-103B-4E3B-B1CC-33A08146C429}" presName="parTx" presStyleLbl="revTx" presStyleIdx="1" presStyleCnt="6">
        <dgm:presLayoutVars>
          <dgm:chMax val="0"/>
          <dgm:chPref val="0"/>
        </dgm:presLayoutVars>
      </dgm:prSet>
      <dgm:spPr/>
    </dgm:pt>
    <dgm:pt modelId="{F6D94C30-C731-4680-87DA-76EE3FF345A6}" type="pres">
      <dgm:prSet presAssocID="{96F98C13-CB5B-4C73-B186-07640C3EAFFC}" presName="sibTrans" presStyleCnt="0"/>
      <dgm:spPr/>
    </dgm:pt>
    <dgm:pt modelId="{0CC1A045-C50C-4F28-89A0-228910D91FBF}" type="pres">
      <dgm:prSet presAssocID="{294DAB06-C798-40FA-AF9F-B1F0AA65E6D2}" presName="compNode" presStyleCnt="0"/>
      <dgm:spPr/>
    </dgm:pt>
    <dgm:pt modelId="{9826C0D9-0D52-4CB2-BF1D-757BFCE4C1C6}" type="pres">
      <dgm:prSet presAssocID="{294DAB06-C798-40FA-AF9F-B1F0AA65E6D2}" presName="bgRect" presStyleLbl="bgShp" presStyleIdx="2" presStyleCnt="6" custLinFactNeighborX="-431"/>
      <dgm:spPr/>
    </dgm:pt>
    <dgm:pt modelId="{7A45C0B8-A6C5-44EA-8463-E6228A981441}" type="pres">
      <dgm:prSet presAssocID="{294DAB06-C798-40FA-AF9F-B1F0AA65E6D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pward trend"/>
        </a:ext>
      </dgm:extLst>
    </dgm:pt>
    <dgm:pt modelId="{38E67FBF-46B3-4B18-B99F-472996210BF1}" type="pres">
      <dgm:prSet presAssocID="{294DAB06-C798-40FA-AF9F-B1F0AA65E6D2}" presName="spaceRect" presStyleCnt="0"/>
      <dgm:spPr/>
    </dgm:pt>
    <dgm:pt modelId="{C24E9C94-DF8F-4918-815E-EF3347F94F33}" type="pres">
      <dgm:prSet presAssocID="{294DAB06-C798-40FA-AF9F-B1F0AA65E6D2}" presName="parTx" presStyleLbl="revTx" presStyleIdx="2" presStyleCnt="6">
        <dgm:presLayoutVars>
          <dgm:chMax val="0"/>
          <dgm:chPref val="0"/>
        </dgm:presLayoutVars>
      </dgm:prSet>
      <dgm:spPr/>
    </dgm:pt>
    <dgm:pt modelId="{AC08FCDB-322B-4AC6-A8A8-F2BDEB26D2D2}" type="pres">
      <dgm:prSet presAssocID="{3FDFEDE1-7830-49A7-93B0-F6D6D60DCAA2}" presName="sibTrans" presStyleCnt="0"/>
      <dgm:spPr/>
    </dgm:pt>
    <dgm:pt modelId="{473FF4B1-2B81-41A8-A6A4-F3681299C332}" type="pres">
      <dgm:prSet presAssocID="{9A46B27C-E48F-4F4B-88EB-8F24A662BEB8}" presName="compNode" presStyleCnt="0"/>
      <dgm:spPr/>
    </dgm:pt>
    <dgm:pt modelId="{8F899672-408C-4DFC-9483-6EB4E8197B0A}" type="pres">
      <dgm:prSet presAssocID="{9A46B27C-E48F-4F4B-88EB-8F24A662BEB8}" presName="bgRect" presStyleLbl="bgShp" presStyleIdx="3" presStyleCnt="6"/>
      <dgm:spPr/>
    </dgm:pt>
    <dgm:pt modelId="{E9D4AD06-A486-4573-B400-83A71BDF5BC1}" type="pres">
      <dgm:prSet presAssocID="{9A46B27C-E48F-4F4B-88EB-8F24A662BEB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r chart"/>
        </a:ext>
      </dgm:extLst>
    </dgm:pt>
    <dgm:pt modelId="{6F401F76-8613-4B4A-9945-0241063EA603}" type="pres">
      <dgm:prSet presAssocID="{9A46B27C-E48F-4F4B-88EB-8F24A662BEB8}" presName="spaceRect" presStyleCnt="0"/>
      <dgm:spPr/>
    </dgm:pt>
    <dgm:pt modelId="{E5035BD6-9E89-4C50-92ED-C4657AAAF887}" type="pres">
      <dgm:prSet presAssocID="{9A46B27C-E48F-4F4B-88EB-8F24A662BEB8}" presName="parTx" presStyleLbl="revTx" presStyleIdx="3" presStyleCnt="6">
        <dgm:presLayoutVars>
          <dgm:chMax val="0"/>
          <dgm:chPref val="0"/>
        </dgm:presLayoutVars>
      </dgm:prSet>
      <dgm:spPr/>
    </dgm:pt>
    <dgm:pt modelId="{B406D109-B3B2-4D61-B041-DC98CBCC5143}" type="pres">
      <dgm:prSet presAssocID="{FEAB63CF-6F27-45F8-AC59-3AB561C0190A}" presName="sibTrans" presStyleCnt="0"/>
      <dgm:spPr/>
    </dgm:pt>
    <dgm:pt modelId="{9CD2B39B-6815-B444-A70A-7719456D443D}" type="pres">
      <dgm:prSet presAssocID="{1D9030E5-1E1D-7D4C-BEE4-3C16EABEABD5}" presName="compNode" presStyleCnt="0"/>
      <dgm:spPr/>
    </dgm:pt>
    <dgm:pt modelId="{804E483C-E41C-4F45-8693-F9EAD46391F5}" type="pres">
      <dgm:prSet presAssocID="{1D9030E5-1E1D-7D4C-BEE4-3C16EABEABD5}" presName="bgRect" presStyleLbl="bgShp" presStyleIdx="4" presStyleCnt="6"/>
      <dgm:spPr/>
    </dgm:pt>
    <dgm:pt modelId="{BBBE3D4F-1567-BA42-9B10-08A17E445A90}" type="pres">
      <dgm:prSet presAssocID="{1D9030E5-1E1D-7D4C-BEE4-3C16EABEABD5}" presName="iconRect" presStyleLbl="node1" presStyleIdx="4" presStyleCnt="6" custScaleX="85947" custScaleY="8594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Gears"/>
        </a:ext>
      </dgm:extLst>
    </dgm:pt>
    <dgm:pt modelId="{A64B7F5B-D70E-BF47-A8CF-B335F3EAAAF5}" type="pres">
      <dgm:prSet presAssocID="{1D9030E5-1E1D-7D4C-BEE4-3C16EABEABD5}" presName="spaceRect" presStyleCnt="0"/>
      <dgm:spPr/>
    </dgm:pt>
    <dgm:pt modelId="{2C4957F3-0A73-164C-B045-86E869F05CB1}" type="pres">
      <dgm:prSet presAssocID="{1D9030E5-1E1D-7D4C-BEE4-3C16EABEABD5}" presName="parTx" presStyleLbl="revTx" presStyleIdx="4" presStyleCnt="6">
        <dgm:presLayoutVars>
          <dgm:chMax val="0"/>
          <dgm:chPref val="0"/>
        </dgm:presLayoutVars>
      </dgm:prSet>
      <dgm:spPr/>
    </dgm:pt>
    <dgm:pt modelId="{EB70BAFC-58F2-6D41-B028-EAE5BFDFCF0B}" type="pres">
      <dgm:prSet presAssocID="{152DC832-0846-BF4A-8297-F73F6AFCB837}" presName="sibTrans" presStyleCnt="0"/>
      <dgm:spPr/>
    </dgm:pt>
    <dgm:pt modelId="{6CC79A4E-5387-4A68-AE09-F054A71B8C7D}" type="pres">
      <dgm:prSet presAssocID="{394F90E7-1DA3-4B72-9148-5AFDE44334FD}" presName="compNode" presStyleCnt="0"/>
      <dgm:spPr/>
    </dgm:pt>
    <dgm:pt modelId="{8B137558-7D24-4DCC-9A43-57FAA04A5DAF}" type="pres">
      <dgm:prSet presAssocID="{394F90E7-1DA3-4B72-9148-5AFDE44334FD}" presName="bgRect" presStyleLbl="bgShp" presStyleIdx="5" presStyleCnt="6"/>
      <dgm:spPr/>
    </dgm:pt>
    <dgm:pt modelId="{9BB5C6D0-79BB-4CB6-AD88-34BAF81E59F1}" type="pres">
      <dgm:prSet presAssocID="{394F90E7-1DA3-4B72-9148-5AFDE44334F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Flowchart"/>
        </a:ext>
      </dgm:extLst>
    </dgm:pt>
    <dgm:pt modelId="{F92F3671-B0EC-4B63-B22C-932E00058BA3}" type="pres">
      <dgm:prSet presAssocID="{394F90E7-1DA3-4B72-9148-5AFDE44334FD}" presName="spaceRect" presStyleCnt="0"/>
      <dgm:spPr/>
    </dgm:pt>
    <dgm:pt modelId="{4ABE0EDE-1327-428E-BEA4-292F64A21EC4}" type="pres">
      <dgm:prSet presAssocID="{394F90E7-1DA3-4B72-9148-5AFDE44334FD}" presName="parTx" presStyleLbl="revTx" presStyleIdx="5" presStyleCnt="6">
        <dgm:presLayoutVars>
          <dgm:chMax val="0"/>
          <dgm:chPref val="0"/>
        </dgm:presLayoutVars>
      </dgm:prSet>
      <dgm:spPr/>
    </dgm:pt>
  </dgm:ptLst>
  <dgm:cxnLst>
    <dgm:cxn modelId="{3EB80514-1F26-4925-8C7C-734B261120F8}" type="presOf" srcId="{9A46B27C-E48F-4F4B-88EB-8F24A662BEB8}" destId="{E5035BD6-9E89-4C50-92ED-C4657AAAF887}" srcOrd="0" destOrd="0" presId="urn:microsoft.com/office/officeart/2018/2/layout/IconVerticalSolidList"/>
    <dgm:cxn modelId="{82EF3015-3168-4C74-944F-41005FDF8018}" srcId="{719AA209-2703-47F4-92F8-555DA213B27C}" destId="{294DAB06-C798-40FA-AF9F-B1F0AA65E6D2}" srcOrd="2" destOrd="0" parTransId="{5D70ABD0-D6A3-46D8-A326-6A31CE7B8BA8}" sibTransId="{3FDFEDE1-7830-49A7-93B0-F6D6D60DCAA2}"/>
    <dgm:cxn modelId="{190D5D15-8537-904F-B2DE-E91E3C23E593}" type="presOf" srcId="{394F90E7-1DA3-4B72-9148-5AFDE44334FD}" destId="{4ABE0EDE-1327-428E-BEA4-292F64A21EC4}" srcOrd="0" destOrd="0" presId="urn:microsoft.com/office/officeart/2018/2/layout/IconVerticalSolidList"/>
    <dgm:cxn modelId="{18C78743-404B-4DA0-9A18-38CAA1BD07C2}" srcId="{719AA209-2703-47F4-92F8-555DA213B27C}" destId="{394F90E7-1DA3-4B72-9148-5AFDE44334FD}" srcOrd="5" destOrd="0" parTransId="{C00AE108-5E43-40AA-BB33-815AB711F7BC}" sibTransId="{C5DD8665-291D-4363-A610-BA342C1E2B47}"/>
    <dgm:cxn modelId="{4CE13F4E-1367-4087-9303-899017FBD1FE}" srcId="{719AA209-2703-47F4-92F8-555DA213B27C}" destId="{3D7DFC33-103B-4E3B-B1CC-33A08146C429}" srcOrd="1" destOrd="0" parTransId="{FC36E5CE-38C2-4716-89C3-5ABF2ED122B1}" sibTransId="{96F98C13-CB5B-4C73-B186-07640C3EAFFC}"/>
    <dgm:cxn modelId="{77E1A781-0F49-B643-B9F5-A39A42167C9A}" type="presOf" srcId="{A8646587-8DCD-4A64-8AA3-00221B98DD86}" destId="{31033BC5-364F-4185-A835-AEB4BC59B39D}" srcOrd="0" destOrd="0" presId="urn:microsoft.com/office/officeart/2018/2/layout/IconVerticalSolidList"/>
    <dgm:cxn modelId="{0F3B66A0-2CDF-3B44-AF11-34E662043C73}" type="presOf" srcId="{1D9030E5-1E1D-7D4C-BEE4-3C16EABEABD5}" destId="{2C4957F3-0A73-164C-B045-86E869F05CB1}" srcOrd="0" destOrd="0" presId="urn:microsoft.com/office/officeart/2018/2/layout/IconVerticalSolidList"/>
    <dgm:cxn modelId="{86E741C7-DECD-4DF7-8233-ABA51236FE27}" srcId="{719AA209-2703-47F4-92F8-555DA213B27C}" destId="{A8646587-8DCD-4A64-8AA3-00221B98DD86}" srcOrd="0" destOrd="0" parTransId="{C2A56951-2408-4330-9DA0-A8B11AB1FCFF}" sibTransId="{F64132D7-CC2C-49E2-9C26-701F8A210191}"/>
    <dgm:cxn modelId="{4EACE8D3-B40C-194D-81C9-576507FB113E}" type="presOf" srcId="{294DAB06-C798-40FA-AF9F-B1F0AA65E6D2}" destId="{C24E9C94-DF8F-4918-815E-EF3347F94F33}" srcOrd="0" destOrd="0" presId="urn:microsoft.com/office/officeart/2018/2/layout/IconVerticalSolidList"/>
    <dgm:cxn modelId="{7FD7EDD8-7719-AE4F-84BE-09679AE4971A}" srcId="{719AA209-2703-47F4-92F8-555DA213B27C}" destId="{1D9030E5-1E1D-7D4C-BEE4-3C16EABEABD5}" srcOrd="4" destOrd="0" parTransId="{66C9E0AF-FC0B-404B-AE2D-0CC78F4BBE78}" sibTransId="{152DC832-0846-BF4A-8297-F73F6AFCB837}"/>
    <dgm:cxn modelId="{F5062DDE-EC52-40AE-9D4F-C182A2FF7356}" srcId="{719AA209-2703-47F4-92F8-555DA213B27C}" destId="{9A46B27C-E48F-4F4B-88EB-8F24A662BEB8}" srcOrd="3" destOrd="0" parTransId="{645CFE24-AC8F-47B6-A360-42D4288C0686}" sibTransId="{FEAB63CF-6F27-45F8-AC59-3AB561C0190A}"/>
    <dgm:cxn modelId="{0E9D66E5-1CCB-43EF-AD91-1E527A6F6C76}" type="presOf" srcId="{3D7DFC33-103B-4E3B-B1CC-33A08146C429}" destId="{C23AD063-51D2-4EEE-9E13-7C0363547F5B}" srcOrd="0" destOrd="0" presId="urn:microsoft.com/office/officeart/2018/2/layout/IconVerticalSolidList"/>
    <dgm:cxn modelId="{29E87FED-4EE4-4426-95E6-68A6A242FFF6}" type="presOf" srcId="{719AA209-2703-47F4-92F8-555DA213B27C}" destId="{1FCD061B-88CB-4A73-884C-50EEC568F0ED}" srcOrd="0" destOrd="0" presId="urn:microsoft.com/office/officeart/2018/2/layout/IconVerticalSolidList"/>
    <dgm:cxn modelId="{F4A53003-2035-124C-9D29-56654112E551}" type="presParOf" srcId="{1FCD061B-88CB-4A73-884C-50EEC568F0ED}" destId="{A227BE3C-8F53-40F4-B762-CB5B6CDB1A9F}" srcOrd="0" destOrd="0" presId="urn:microsoft.com/office/officeart/2018/2/layout/IconVerticalSolidList"/>
    <dgm:cxn modelId="{D9DC2EBF-C72C-9349-B690-C69CB5A793D8}" type="presParOf" srcId="{A227BE3C-8F53-40F4-B762-CB5B6CDB1A9F}" destId="{ACF8F7E7-BCD6-41DC-9DF7-2FB024BD4C64}" srcOrd="0" destOrd="0" presId="urn:microsoft.com/office/officeart/2018/2/layout/IconVerticalSolidList"/>
    <dgm:cxn modelId="{A61BA1DF-963B-A849-BDB0-E587EDD67FD6}" type="presParOf" srcId="{A227BE3C-8F53-40F4-B762-CB5B6CDB1A9F}" destId="{4372FB1E-95CC-45D0-93B2-2067E5E0BD82}" srcOrd="1" destOrd="0" presId="urn:microsoft.com/office/officeart/2018/2/layout/IconVerticalSolidList"/>
    <dgm:cxn modelId="{9EEB5A2C-B5AA-8843-BCCE-14C2BDC771FE}" type="presParOf" srcId="{A227BE3C-8F53-40F4-B762-CB5B6CDB1A9F}" destId="{B09C8CBF-1D48-4767-98D5-3AED71E97736}" srcOrd="2" destOrd="0" presId="urn:microsoft.com/office/officeart/2018/2/layout/IconVerticalSolidList"/>
    <dgm:cxn modelId="{8AFD85DF-D78C-844F-9533-D9DA9CF4F1B3}" type="presParOf" srcId="{A227BE3C-8F53-40F4-B762-CB5B6CDB1A9F}" destId="{31033BC5-364F-4185-A835-AEB4BC59B39D}" srcOrd="3" destOrd="0" presId="urn:microsoft.com/office/officeart/2018/2/layout/IconVerticalSolidList"/>
    <dgm:cxn modelId="{BF03E0D6-CDDC-8143-BAF9-ED407CE5095F}" type="presParOf" srcId="{1FCD061B-88CB-4A73-884C-50EEC568F0ED}" destId="{6D1D4058-4CE0-4280-84C9-7651E76EFD69}" srcOrd="1" destOrd="0" presId="urn:microsoft.com/office/officeart/2018/2/layout/IconVerticalSolidList"/>
    <dgm:cxn modelId="{F51CD4B0-04F8-4A6B-A5C1-AE56A977F3C9}" type="presParOf" srcId="{1FCD061B-88CB-4A73-884C-50EEC568F0ED}" destId="{FC25514A-DE40-4A4A-A161-7159807E3771}" srcOrd="2" destOrd="0" presId="urn:microsoft.com/office/officeart/2018/2/layout/IconVerticalSolidList"/>
    <dgm:cxn modelId="{8914B1EB-2B5F-49EA-B49B-DFD5A56D2C58}" type="presParOf" srcId="{FC25514A-DE40-4A4A-A161-7159807E3771}" destId="{108770EE-E50A-4B7C-8060-902F89B7CE5C}" srcOrd="0" destOrd="0" presId="urn:microsoft.com/office/officeart/2018/2/layout/IconVerticalSolidList"/>
    <dgm:cxn modelId="{794765F4-B623-495B-9CC2-09FFCED65410}" type="presParOf" srcId="{FC25514A-DE40-4A4A-A161-7159807E3771}" destId="{54283A37-185D-4877-8AC6-2C6838EF7AA6}" srcOrd="1" destOrd="0" presId="urn:microsoft.com/office/officeart/2018/2/layout/IconVerticalSolidList"/>
    <dgm:cxn modelId="{306AE42B-FDD8-4C4A-AFE3-AED03A6954F1}" type="presParOf" srcId="{FC25514A-DE40-4A4A-A161-7159807E3771}" destId="{9D4F54D2-0881-40A6-9FE1-B3B3130241C8}" srcOrd="2" destOrd="0" presId="urn:microsoft.com/office/officeart/2018/2/layout/IconVerticalSolidList"/>
    <dgm:cxn modelId="{B9129ED1-1EC9-4D0D-AD25-DC4B0906D6FD}" type="presParOf" srcId="{FC25514A-DE40-4A4A-A161-7159807E3771}" destId="{C23AD063-51D2-4EEE-9E13-7C0363547F5B}" srcOrd="3" destOrd="0" presId="urn:microsoft.com/office/officeart/2018/2/layout/IconVerticalSolidList"/>
    <dgm:cxn modelId="{A77EF989-569A-469E-882B-7943A941431E}" type="presParOf" srcId="{1FCD061B-88CB-4A73-884C-50EEC568F0ED}" destId="{F6D94C30-C731-4680-87DA-76EE3FF345A6}" srcOrd="3" destOrd="0" presId="urn:microsoft.com/office/officeart/2018/2/layout/IconVerticalSolidList"/>
    <dgm:cxn modelId="{91F37479-9620-DE45-8B2E-AEF5189B7DB1}" type="presParOf" srcId="{1FCD061B-88CB-4A73-884C-50EEC568F0ED}" destId="{0CC1A045-C50C-4F28-89A0-228910D91FBF}" srcOrd="4" destOrd="0" presId="urn:microsoft.com/office/officeart/2018/2/layout/IconVerticalSolidList"/>
    <dgm:cxn modelId="{BE3B42AD-E1DC-E241-9FDB-4481237DE006}" type="presParOf" srcId="{0CC1A045-C50C-4F28-89A0-228910D91FBF}" destId="{9826C0D9-0D52-4CB2-BF1D-757BFCE4C1C6}" srcOrd="0" destOrd="0" presId="urn:microsoft.com/office/officeart/2018/2/layout/IconVerticalSolidList"/>
    <dgm:cxn modelId="{6638ECBA-7224-7444-9F69-DA73BE4D4C2E}" type="presParOf" srcId="{0CC1A045-C50C-4F28-89A0-228910D91FBF}" destId="{7A45C0B8-A6C5-44EA-8463-E6228A981441}" srcOrd="1" destOrd="0" presId="urn:microsoft.com/office/officeart/2018/2/layout/IconVerticalSolidList"/>
    <dgm:cxn modelId="{C7E300E0-6E53-DB46-B2B6-8FD8CA878493}" type="presParOf" srcId="{0CC1A045-C50C-4F28-89A0-228910D91FBF}" destId="{38E67FBF-46B3-4B18-B99F-472996210BF1}" srcOrd="2" destOrd="0" presId="urn:microsoft.com/office/officeart/2018/2/layout/IconVerticalSolidList"/>
    <dgm:cxn modelId="{3D7BF558-5C67-C64C-9D99-3127773055A5}" type="presParOf" srcId="{0CC1A045-C50C-4F28-89A0-228910D91FBF}" destId="{C24E9C94-DF8F-4918-815E-EF3347F94F33}" srcOrd="3" destOrd="0" presId="urn:microsoft.com/office/officeart/2018/2/layout/IconVerticalSolidList"/>
    <dgm:cxn modelId="{FADDF954-8A6D-CE4E-B7F4-425D228A2A4D}" type="presParOf" srcId="{1FCD061B-88CB-4A73-884C-50EEC568F0ED}" destId="{AC08FCDB-322B-4AC6-A8A8-F2BDEB26D2D2}" srcOrd="5" destOrd="0" presId="urn:microsoft.com/office/officeart/2018/2/layout/IconVerticalSolidList"/>
    <dgm:cxn modelId="{2357A626-7C57-45DA-A446-440FE301323A}" type="presParOf" srcId="{1FCD061B-88CB-4A73-884C-50EEC568F0ED}" destId="{473FF4B1-2B81-41A8-A6A4-F3681299C332}" srcOrd="6" destOrd="0" presId="urn:microsoft.com/office/officeart/2018/2/layout/IconVerticalSolidList"/>
    <dgm:cxn modelId="{2C7EFF79-CE0B-426A-962C-EEA2B0BFE45E}" type="presParOf" srcId="{473FF4B1-2B81-41A8-A6A4-F3681299C332}" destId="{8F899672-408C-4DFC-9483-6EB4E8197B0A}" srcOrd="0" destOrd="0" presId="urn:microsoft.com/office/officeart/2018/2/layout/IconVerticalSolidList"/>
    <dgm:cxn modelId="{7374C7BA-9881-4851-A3FC-A6B2E139B100}" type="presParOf" srcId="{473FF4B1-2B81-41A8-A6A4-F3681299C332}" destId="{E9D4AD06-A486-4573-B400-83A71BDF5BC1}" srcOrd="1" destOrd="0" presId="urn:microsoft.com/office/officeart/2018/2/layout/IconVerticalSolidList"/>
    <dgm:cxn modelId="{2500BED6-F92D-47E3-BB1D-4C0E70839337}" type="presParOf" srcId="{473FF4B1-2B81-41A8-A6A4-F3681299C332}" destId="{6F401F76-8613-4B4A-9945-0241063EA603}" srcOrd="2" destOrd="0" presId="urn:microsoft.com/office/officeart/2018/2/layout/IconVerticalSolidList"/>
    <dgm:cxn modelId="{7C4A52E2-F907-4298-842D-01B85020AB9E}" type="presParOf" srcId="{473FF4B1-2B81-41A8-A6A4-F3681299C332}" destId="{E5035BD6-9E89-4C50-92ED-C4657AAAF887}" srcOrd="3" destOrd="0" presId="urn:microsoft.com/office/officeart/2018/2/layout/IconVerticalSolidList"/>
    <dgm:cxn modelId="{2A8901BD-EE90-48B9-A848-01F09956D771}" type="presParOf" srcId="{1FCD061B-88CB-4A73-884C-50EEC568F0ED}" destId="{B406D109-B3B2-4D61-B041-DC98CBCC5143}" srcOrd="7" destOrd="0" presId="urn:microsoft.com/office/officeart/2018/2/layout/IconVerticalSolidList"/>
    <dgm:cxn modelId="{776ABCF7-C676-A84B-AB87-7D27B144CA5E}" type="presParOf" srcId="{1FCD061B-88CB-4A73-884C-50EEC568F0ED}" destId="{9CD2B39B-6815-B444-A70A-7719456D443D}" srcOrd="8" destOrd="0" presId="urn:microsoft.com/office/officeart/2018/2/layout/IconVerticalSolidList"/>
    <dgm:cxn modelId="{0E395770-BE12-A94F-A82F-6147261BF78F}" type="presParOf" srcId="{9CD2B39B-6815-B444-A70A-7719456D443D}" destId="{804E483C-E41C-4F45-8693-F9EAD46391F5}" srcOrd="0" destOrd="0" presId="urn:microsoft.com/office/officeart/2018/2/layout/IconVerticalSolidList"/>
    <dgm:cxn modelId="{1D14FD73-3C0A-C842-AA60-F8E123FA0D44}" type="presParOf" srcId="{9CD2B39B-6815-B444-A70A-7719456D443D}" destId="{BBBE3D4F-1567-BA42-9B10-08A17E445A90}" srcOrd="1" destOrd="0" presId="urn:microsoft.com/office/officeart/2018/2/layout/IconVerticalSolidList"/>
    <dgm:cxn modelId="{057652B9-62F4-834E-85F7-D42446541F62}" type="presParOf" srcId="{9CD2B39B-6815-B444-A70A-7719456D443D}" destId="{A64B7F5B-D70E-BF47-A8CF-B335F3EAAAF5}" srcOrd="2" destOrd="0" presId="urn:microsoft.com/office/officeart/2018/2/layout/IconVerticalSolidList"/>
    <dgm:cxn modelId="{774FF6F2-7EE0-F341-BDFB-6E855A7C1F68}" type="presParOf" srcId="{9CD2B39B-6815-B444-A70A-7719456D443D}" destId="{2C4957F3-0A73-164C-B045-86E869F05CB1}" srcOrd="3" destOrd="0" presId="urn:microsoft.com/office/officeart/2018/2/layout/IconVerticalSolidList"/>
    <dgm:cxn modelId="{D6090806-F88D-B849-B3CD-BF8FAB090DFA}" type="presParOf" srcId="{1FCD061B-88CB-4A73-884C-50EEC568F0ED}" destId="{EB70BAFC-58F2-6D41-B028-EAE5BFDFCF0B}" srcOrd="9" destOrd="0" presId="urn:microsoft.com/office/officeart/2018/2/layout/IconVerticalSolidList"/>
    <dgm:cxn modelId="{1ED28F34-A77A-6840-A54E-0E001A688F9A}" type="presParOf" srcId="{1FCD061B-88CB-4A73-884C-50EEC568F0ED}" destId="{6CC79A4E-5387-4A68-AE09-F054A71B8C7D}" srcOrd="10" destOrd="0" presId="urn:microsoft.com/office/officeart/2018/2/layout/IconVerticalSolidList"/>
    <dgm:cxn modelId="{F0F9C970-2269-784A-A399-3CB4509D7A76}" type="presParOf" srcId="{6CC79A4E-5387-4A68-AE09-F054A71B8C7D}" destId="{8B137558-7D24-4DCC-9A43-57FAA04A5DAF}" srcOrd="0" destOrd="0" presId="urn:microsoft.com/office/officeart/2018/2/layout/IconVerticalSolidList"/>
    <dgm:cxn modelId="{C2550EA2-34E0-7C4F-BDFB-B0B0D029C16A}" type="presParOf" srcId="{6CC79A4E-5387-4A68-AE09-F054A71B8C7D}" destId="{9BB5C6D0-79BB-4CB6-AD88-34BAF81E59F1}" srcOrd="1" destOrd="0" presId="urn:microsoft.com/office/officeart/2018/2/layout/IconVerticalSolidList"/>
    <dgm:cxn modelId="{FAA466FF-4C78-534F-A958-9047B1FF4EA7}" type="presParOf" srcId="{6CC79A4E-5387-4A68-AE09-F054A71B8C7D}" destId="{F92F3671-B0EC-4B63-B22C-932E00058BA3}" srcOrd="2" destOrd="0" presId="urn:microsoft.com/office/officeart/2018/2/layout/IconVerticalSolidList"/>
    <dgm:cxn modelId="{F8F20A67-2799-A64E-A4C9-03BFA798228C}" type="presParOf" srcId="{6CC79A4E-5387-4A68-AE09-F054A71B8C7D}" destId="{4ABE0EDE-1327-428E-BEA4-292F64A21E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A9F4AD-A62C-449D-8669-3D5FE9F9C8C1}"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454F7BF-1418-4EFA-83B3-74E9A6DE210A}">
      <dgm:prSet/>
      <dgm:spPr/>
      <dgm:t>
        <a:bodyPr/>
        <a:lstStyle/>
        <a:p>
          <a:r>
            <a:rPr lang="en-US" dirty="0"/>
            <a:t>Why InfluxDB?</a:t>
          </a:r>
        </a:p>
      </dgm:t>
    </dgm:pt>
    <dgm:pt modelId="{E18FC951-6DE0-4A25-9419-0B49D14BCE49}" type="parTrans" cxnId="{2BFBE4CC-A0F1-4CE7-B716-4DA14CDF29D3}">
      <dgm:prSet/>
      <dgm:spPr/>
      <dgm:t>
        <a:bodyPr/>
        <a:lstStyle/>
        <a:p>
          <a:endParaRPr lang="en-US"/>
        </a:p>
      </dgm:t>
    </dgm:pt>
    <dgm:pt modelId="{28FECC99-3B7D-46F1-929C-32EE6E91B431}" type="sibTrans" cxnId="{2BFBE4CC-A0F1-4CE7-B716-4DA14CDF29D3}">
      <dgm:prSet/>
      <dgm:spPr/>
      <dgm:t>
        <a:bodyPr/>
        <a:lstStyle/>
        <a:p>
          <a:endParaRPr lang="en-US"/>
        </a:p>
      </dgm:t>
    </dgm:pt>
    <dgm:pt modelId="{ED593FFC-3BB8-46E8-B217-E187FCB16931}">
      <dgm:prSet/>
      <dgm:spPr/>
      <dgm:t>
        <a:bodyPr/>
        <a:lstStyle/>
        <a:p>
          <a:r>
            <a:rPr lang="en-US" dirty="0"/>
            <a:t>Installation and Data Import</a:t>
          </a:r>
        </a:p>
      </dgm:t>
    </dgm:pt>
    <dgm:pt modelId="{28B1E67B-D017-445A-89B2-C355DC141B77}" type="parTrans" cxnId="{32F0E8F3-C2B8-4EA7-B009-28BB6333FF99}">
      <dgm:prSet/>
      <dgm:spPr/>
      <dgm:t>
        <a:bodyPr/>
        <a:lstStyle/>
        <a:p>
          <a:endParaRPr lang="en-US"/>
        </a:p>
      </dgm:t>
    </dgm:pt>
    <dgm:pt modelId="{82B5736F-BB79-43C9-94DD-ADE518584759}" type="sibTrans" cxnId="{32F0E8F3-C2B8-4EA7-B009-28BB6333FF99}">
      <dgm:prSet/>
      <dgm:spPr/>
      <dgm:t>
        <a:bodyPr/>
        <a:lstStyle/>
        <a:p>
          <a:endParaRPr lang="en-US"/>
        </a:p>
      </dgm:t>
    </dgm:pt>
    <dgm:pt modelId="{6C5771E1-FF1F-4F77-9FD2-5FBADBBCE94E}">
      <dgm:prSet/>
      <dgm:spPr/>
      <dgm:t>
        <a:bodyPr/>
        <a:lstStyle/>
        <a:p>
          <a:r>
            <a:rPr lang="en-US" dirty="0"/>
            <a:t>Using InfluxDB</a:t>
          </a:r>
        </a:p>
      </dgm:t>
    </dgm:pt>
    <dgm:pt modelId="{85F43B72-EE78-429F-8BC3-04A35118C2E9}" type="parTrans" cxnId="{59A840F2-4BAD-43C9-A721-F424C5CFDCCC}">
      <dgm:prSet/>
      <dgm:spPr/>
      <dgm:t>
        <a:bodyPr/>
        <a:lstStyle/>
        <a:p>
          <a:endParaRPr lang="en-US"/>
        </a:p>
      </dgm:t>
    </dgm:pt>
    <dgm:pt modelId="{6B4E7DD9-13EB-4CE0-84F5-E11234251156}" type="sibTrans" cxnId="{59A840F2-4BAD-43C9-A721-F424C5CFDCCC}">
      <dgm:prSet/>
      <dgm:spPr/>
      <dgm:t>
        <a:bodyPr/>
        <a:lstStyle/>
        <a:p>
          <a:endParaRPr lang="en-US"/>
        </a:p>
      </dgm:t>
    </dgm:pt>
    <dgm:pt modelId="{5927404F-9AF3-4334-98C8-7E126771F89D}">
      <dgm:prSet/>
      <dgm:spPr/>
      <dgm:t>
        <a:bodyPr/>
        <a:lstStyle/>
        <a:p>
          <a:r>
            <a:rPr lang="en-US" dirty="0"/>
            <a:t>Line Protocol</a:t>
          </a:r>
        </a:p>
      </dgm:t>
    </dgm:pt>
    <dgm:pt modelId="{2BAEDB63-9F76-4F06-B865-DF0CB2E0EA3A}" type="parTrans" cxnId="{BBFC2139-2EC8-4478-8A4D-692702DC09AC}">
      <dgm:prSet/>
      <dgm:spPr/>
      <dgm:t>
        <a:bodyPr/>
        <a:lstStyle/>
        <a:p>
          <a:endParaRPr lang="en-US"/>
        </a:p>
      </dgm:t>
    </dgm:pt>
    <dgm:pt modelId="{A0F6798B-30F5-4AE0-8670-595B3CA2F2F6}" type="sibTrans" cxnId="{BBFC2139-2EC8-4478-8A4D-692702DC09AC}">
      <dgm:prSet/>
      <dgm:spPr/>
      <dgm:t>
        <a:bodyPr/>
        <a:lstStyle/>
        <a:p>
          <a:endParaRPr lang="en-US"/>
        </a:p>
      </dgm:t>
    </dgm:pt>
    <dgm:pt modelId="{81211CC2-5B89-47AC-B3DC-3E596947ED6E}">
      <dgm:prSet/>
      <dgm:spPr/>
      <dgm:t>
        <a:bodyPr/>
        <a:lstStyle/>
        <a:p>
          <a:r>
            <a:rPr lang="en-US" dirty="0"/>
            <a:t>Influx Query Language</a:t>
          </a:r>
        </a:p>
      </dgm:t>
    </dgm:pt>
    <dgm:pt modelId="{3D8BD36E-03A8-456B-92C7-62ADBFE3DFB9}" type="parTrans" cxnId="{A7A173C0-5F4C-41FF-947C-D1419D804021}">
      <dgm:prSet/>
      <dgm:spPr/>
      <dgm:t>
        <a:bodyPr/>
        <a:lstStyle/>
        <a:p>
          <a:endParaRPr lang="en-US"/>
        </a:p>
      </dgm:t>
    </dgm:pt>
    <dgm:pt modelId="{1E32126D-A28E-41C6-81B7-1FFDDFC6C64C}" type="sibTrans" cxnId="{A7A173C0-5F4C-41FF-947C-D1419D804021}">
      <dgm:prSet/>
      <dgm:spPr/>
      <dgm:t>
        <a:bodyPr/>
        <a:lstStyle/>
        <a:p>
          <a:endParaRPr lang="en-US"/>
        </a:p>
      </dgm:t>
    </dgm:pt>
    <dgm:pt modelId="{78A57525-CC49-4AF3-96A2-2E5EA6B1ED5D}">
      <dgm:prSet/>
      <dgm:spPr/>
      <dgm:t>
        <a:bodyPr/>
        <a:lstStyle/>
        <a:p>
          <a:r>
            <a:rPr lang="en-US" dirty="0"/>
            <a:t>Managing Retention</a:t>
          </a:r>
        </a:p>
      </dgm:t>
    </dgm:pt>
    <dgm:pt modelId="{0457208E-1A2E-4615-ADF7-20D4ED62E832}" type="parTrans" cxnId="{2B99E170-0DD4-4F21-AD95-63E6D724BE47}">
      <dgm:prSet/>
      <dgm:spPr/>
      <dgm:t>
        <a:bodyPr/>
        <a:lstStyle/>
        <a:p>
          <a:endParaRPr lang="en-US"/>
        </a:p>
      </dgm:t>
    </dgm:pt>
    <dgm:pt modelId="{85D60D69-0B7B-4B1C-9AA8-1A3C0B252FB1}" type="sibTrans" cxnId="{2B99E170-0DD4-4F21-AD95-63E6D724BE47}">
      <dgm:prSet/>
      <dgm:spPr/>
      <dgm:t>
        <a:bodyPr/>
        <a:lstStyle/>
        <a:p>
          <a:endParaRPr lang="en-US"/>
        </a:p>
      </dgm:t>
    </dgm:pt>
    <dgm:pt modelId="{73B5325F-091F-4490-88D1-330A0071513E}">
      <dgm:prSet/>
      <dgm:spPr/>
      <dgm:t>
        <a:bodyPr/>
        <a:lstStyle/>
        <a:p>
          <a:r>
            <a:rPr lang="en-US" dirty="0"/>
            <a:t>Data Management</a:t>
          </a:r>
        </a:p>
      </dgm:t>
    </dgm:pt>
    <dgm:pt modelId="{8D9CABAE-4FAA-4941-B67D-078BFD478EC1}" type="parTrans" cxnId="{2CB672E9-B946-426F-9D4A-E068F070ED9A}">
      <dgm:prSet/>
      <dgm:spPr/>
      <dgm:t>
        <a:bodyPr/>
        <a:lstStyle/>
        <a:p>
          <a:endParaRPr lang="en-US"/>
        </a:p>
      </dgm:t>
    </dgm:pt>
    <dgm:pt modelId="{837E1161-D853-4CF2-8797-7ED66AE61505}" type="sibTrans" cxnId="{2CB672E9-B946-426F-9D4A-E068F070ED9A}">
      <dgm:prSet/>
      <dgm:spPr/>
      <dgm:t>
        <a:bodyPr/>
        <a:lstStyle/>
        <a:p>
          <a:endParaRPr lang="en-US"/>
        </a:p>
      </dgm:t>
    </dgm:pt>
    <dgm:pt modelId="{20AEADB8-65B0-7B4F-A2B0-15BCC1179C01}" type="pres">
      <dgm:prSet presAssocID="{B0A9F4AD-A62C-449D-8669-3D5FE9F9C8C1}" presName="Name0" presStyleCnt="0">
        <dgm:presLayoutVars>
          <dgm:dir/>
          <dgm:animLvl val="lvl"/>
          <dgm:resizeHandles val="exact"/>
        </dgm:presLayoutVars>
      </dgm:prSet>
      <dgm:spPr/>
    </dgm:pt>
    <dgm:pt modelId="{8F001049-4721-BD48-ABE3-47F906E91720}" type="pres">
      <dgm:prSet presAssocID="{6C5771E1-FF1F-4F77-9FD2-5FBADBBCE94E}" presName="boxAndChildren" presStyleCnt="0"/>
      <dgm:spPr/>
    </dgm:pt>
    <dgm:pt modelId="{F353C0A5-A2CB-1443-936C-C75AF5CBF26D}" type="pres">
      <dgm:prSet presAssocID="{6C5771E1-FF1F-4F77-9FD2-5FBADBBCE94E}" presName="parentTextBox" presStyleLbl="node1" presStyleIdx="0" presStyleCnt="3"/>
      <dgm:spPr/>
    </dgm:pt>
    <dgm:pt modelId="{B937BDF0-D061-3040-A5D4-70E4C0486048}" type="pres">
      <dgm:prSet presAssocID="{6C5771E1-FF1F-4F77-9FD2-5FBADBBCE94E}" presName="entireBox" presStyleLbl="node1" presStyleIdx="0" presStyleCnt="3"/>
      <dgm:spPr/>
    </dgm:pt>
    <dgm:pt modelId="{FF963241-FE2B-4247-858F-8B9C1B7AA0BA}" type="pres">
      <dgm:prSet presAssocID="{6C5771E1-FF1F-4F77-9FD2-5FBADBBCE94E}" presName="descendantBox" presStyleCnt="0"/>
      <dgm:spPr/>
    </dgm:pt>
    <dgm:pt modelId="{946B7B8E-CF1B-F644-8468-B6DC1B73DC1A}" type="pres">
      <dgm:prSet presAssocID="{5927404F-9AF3-4334-98C8-7E126771F89D}" presName="childTextBox" presStyleLbl="fgAccFollowNode1" presStyleIdx="0" presStyleCnt="4">
        <dgm:presLayoutVars>
          <dgm:bulletEnabled val="1"/>
        </dgm:presLayoutVars>
      </dgm:prSet>
      <dgm:spPr/>
    </dgm:pt>
    <dgm:pt modelId="{8A9F9C94-2583-EB44-9114-DFDE75EBB674}" type="pres">
      <dgm:prSet presAssocID="{81211CC2-5B89-47AC-B3DC-3E596947ED6E}" presName="childTextBox" presStyleLbl="fgAccFollowNode1" presStyleIdx="1" presStyleCnt="4">
        <dgm:presLayoutVars>
          <dgm:bulletEnabled val="1"/>
        </dgm:presLayoutVars>
      </dgm:prSet>
      <dgm:spPr/>
    </dgm:pt>
    <dgm:pt modelId="{A537D917-60FD-4D47-9027-5A7101AD640D}" type="pres">
      <dgm:prSet presAssocID="{78A57525-CC49-4AF3-96A2-2E5EA6B1ED5D}" presName="childTextBox" presStyleLbl="fgAccFollowNode1" presStyleIdx="2" presStyleCnt="4">
        <dgm:presLayoutVars>
          <dgm:bulletEnabled val="1"/>
        </dgm:presLayoutVars>
      </dgm:prSet>
      <dgm:spPr/>
    </dgm:pt>
    <dgm:pt modelId="{C5825B96-A93D-6E43-93E0-93849D8944E0}" type="pres">
      <dgm:prSet presAssocID="{73B5325F-091F-4490-88D1-330A0071513E}" presName="childTextBox" presStyleLbl="fgAccFollowNode1" presStyleIdx="3" presStyleCnt="4">
        <dgm:presLayoutVars>
          <dgm:bulletEnabled val="1"/>
        </dgm:presLayoutVars>
      </dgm:prSet>
      <dgm:spPr/>
    </dgm:pt>
    <dgm:pt modelId="{53D0490D-4A42-9040-9A53-EF5D0B6651AB}" type="pres">
      <dgm:prSet presAssocID="{82B5736F-BB79-43C9-94DD-ADE518584759}" presName="sp" presStyleCnt="0"/>
      <dgm:spPr/>
    </dgm:pt>
    <dgm:pt modelId="{22DC37D9-4ECA-4C46-8763-EC57F1679D9B}" type="pres">
      <dgm:prSet presAssocID="{ED593FFC-3BB8-46E8-B217-E187FCB16931}" presName="arrowAndChildren" presStyleCnt="0"/>
      <dgm:spPr/>
    </dgm:pt>
    <dgm:pt modelId="{E70F4A55-E317-BD43-B2E0-7F235911BF03}" type="pres">
      <dgm:prSet presAssocID="{ED593FFC-3BB8-46E8-B217-E187FCB16931}" presName="parentTextArrow" presStyleLbl="node1" presStyleIdx="1" presStyleCnt="3"/>
      <dgm:spPr/>
    </dgm:pt>
    <dgm:pt modelId="{74C0E6FF-0197-2843-BAF6-0249D4F6C180}" type="pres">
      <dgm:prSet presAssocID="{28FECC99-3B7D-46F1-929C-32EE6E91B431}" presName="sp" presStyleCnt="0"/>
      <dgm:spPr/>
    </dgm:pt>
    <dgm:pt modelId="{02E7BAF8-1C2A-1944-8469-D34D8890F26E}" type="pres">
      <dgm:prSet presAssocID="{9454F7BF-1418-4EFA-83B3-74E9A6DE210A}" presName="arrowAndChildren" presStyleCnt="0"/>
      <dgm:spPr/>
    </dgm:pt>
    <dgm:pt modelId="{69471271-E353-0B44-8229-E2871FB7D7C1}" type="pres">
      <dgm:prSet presAssocID="{9454F7BF-1418-4EFA-83B3-74E9A6DE210A}" presName="parentTextArrow" presStyleLbl="node1" presStyleIdx="2" presStyleCnt="3"/>
      <dgm:spPr/>
    </dgm:pt>
  </dgm:ptLst>
  <dgm:cxnLst>
    <dgm:cxn modelId="{7FB68402-80FE-8042-B72B-685553121393}" type="presOf" srcId="{B0A9F4AD-A62C-449D-8669-3D5FE9F9C8C1}" destId="{20AEADB8-65B0-7B4F-A2B0-15BCC1179C01}" srcOrd="0" destOrd="0" presId="urn:microsoft.com/office/officeart/2005/8/layout/process4"/>
    <dgm:cxn modelId="{D8472B0C-213D-E947-835F-670347383215}" type="presOf" srcId="{9454F7BF-1418-4EFA-83B3-74E9A6DE210A}" destId="{69471271-E353-0B44-8229-E2871FB7D7C1}" srcOrd="0" destOrd="0" presId="urn:microsoft.com/office/officeart/2005/8/layout/process4"/>
    <dgm:cxn modelId="{BBFC2139-2EC8-4478-8A4D-692702DC09AC}" srcId="{6C5771E1-FF1F-4F77-9FD2-5FBADBBCE94E}" destId="{5927404F-9AF3-4334-98C8-7E126771F89D}" srcOrd="0" destOrd="0" parTransId="{2BAEDB63-9F76-4F06-B865-DF0CB2E0EA3A}" sibTransId="{A0F6798B-30F5-4AE0-8670-595B3CA2F2F6}"/>
    <dgm:cxn modelId="{FDFAF85C-E606-674D-A965-7BB39D7644EB}" type="presOf" srcId="{81211CC2-5B89-47AC-B3DC-3E596947ED6E}" destId="{8A9F9C94-2583-EB44-9114-DFDE75EBB674}" srcOrd="0" destOrd="0" presId="urn:microsoft.com/office/officeart/2005/8/layout/process4"/>
    <dgm:cxn modelId="{1AC0FD61-5046-1E4F-922B-24FC2B92773F}" type="presOf" srcId="{6C5771E1-FF1F-4F77-9FD2-5FBADBBCE94E}" destId="{F353C0A5-A2CB-1443-936C-C75AF5CBF26D}" srcOrd="0" destOrd="0" presId="urn:microsoft.com/office/officeart/2005/8/layout/process4"/>
    <dgm:cxn modelId="{2B99E170-0DD4-4F21-AD95-63E6D724BE47}" srcId="{6C5771E1-FF1F-4F77-9FD2-5FBADBBCE94E}" destId="{78A57525-CC49-4AF3-96A2-2E5EA6B1ED5D}" srcOrd="2" destOrd="0" parTransId="{0457208E-1A2E-4615-ADF7-20D4ED62E832}" sibTransId="{85D60D69-0B7B-4B1C-9AA8-1A3C0B252FB1}"/>
    <dgm:cxn modelId="{D95573B4-372F-AA4C-B8E3-15CCF3E4DA6F}" type="presOf" srcId="{ED593FFC-3BB8-46E8-B217-E187FCB16931}" destId="{E70F4A55-E317-BD43-B2E0-7F235911BF03}" srcOrd="0" destOrd="0" presId="urn:microsoft.com/office/officeart/2005/8/layout/process4"/>
    <dgm:cxn modelId="{A7A173C0-5F4C-41FF-947C-D1419D804021}" srcId="{6C5771E1-FF1F-4F77-9FD2-5FBADBBCE94E}" destId="{81211CC2-5B89-47AC-B3DC-3E596947ED6E}" srcOrd="1" destOrd="0" parTransId="{3D8BD36E-03A8-456B-92C7-62ADBFE3DFB9}" sibTransId="{1E32126D-A28E-41C6-81B7-1FFDDFC6C64C}"/>
    <dgm:cxn modelId="{E19659C3-0459-E745-8B61-D57ADBBBD992}" type="presOf" srcId="{5927404F-9AF3-4334-98C8-7E126771F89D}" destId="{946B7B8E-CF1B-F644-8468-B6DC1B73DC1A}" srcOrd="0" destOrd="0" presId="urn:microsoft.com/office/officeart/2005/8/layout/process4"/>
    <dgm:cxn modelId="{2BFBE4CC-A0F1-4CE7-B716-4DA14CDF29D3}" srcId="{B0A9F4AD-A62C-449D-8669-3D5FE9F9C8C1}" destId="{9454F7BF-1418-4EFA-83B3-74E9A6DE210A}" srcOrd="0" destOrd="0" parTransId="{E18FC951-6DE0-4A25-9419-0B49D14BCE49}" sibTransId="{28FECC99-3B7D-46F1-929C-32EE6E91B431}"/>
    <dgm:cxn modelId="{509823DC-9E8D-A840-8B65-E166F4BA68A0}" type="presOf" srcId="{73B5325F-091F-4490-88D1-330A0071513E}" destId="{C5825B96-A93D-6E43-93E0-93849D8944E0}" srcOrd="0" destOrd="0" presId="urn:microsoft.com/office/officeart/2005/8/layout/process4"/>
    <dgm:cxn modelId="{2CB672E9-B946-426F-9D4A-E068F070ED9A}" srcId="{6C5771E1-FF1F-4F77-9FD2-5FBADBBCE94E}" destId="{73B5325F-091F-4490-88D1-330A0071513E}" srcOrd="3" destOrd="0" parTransId="{8D9CABAE-4FAA-4941-B67D-078BFD478EC1}" sibTransId="{837E1161-D853-4CF2-8797-7ED66AE61505}"/>
    <dgm:cxn modelId="{59A840F2-4BAD-43C9-A721-F424C5CFDCCC}" srcId="{B0A9F4AD-A62C-449D-8669-3D5FE9F9C8C1}" destId="{6C5771E1-FF1F-4F77-9FD2-5FBADBBCE94E}" srcOrd="2" destOrd="0" parTransId="{85F43B72-EE78-429F-8BC3-04A35118C2E9}" sibTransId="{6B4E7DD9-13EB-4CE0-84F5-E11234251156}"/>
    <dgm:cxn modelId="{32F0E8F3-C2B8-4EA7-B009-28BB6333FF99}" srcId="{B0A9F4AD-A62C-449D-8669-3D5FE9F9C8C1}" destId="{ED593FFC-3BB8-46E8-B217-E187FCB16931}" srcOrd="1" destOrd="0" parTransId="{28B1E67B-D017-445A-89B2-C355DC141B77}" sibTransId="{82B5736F-BB79-43C9-94DD-ADE518584759}"/>
    <dgm:cxn modelId="{AF9DA4F6-8F0D-A543-9A29-F3CAA9C8B77D}" type="presOf" srcId="{6C5771E1-FF1F-4F77-9FD2-5FBADBBCE94E}" destId="{B937BDF0-D061-3040-A5D4-70E4C0486048}" srcOrd="1" destOrd="0" presId="urn:microsoft.com/office/officeart/2005/8/layout/process4"/>
    <dgm:cxn modelId="{31D7FBF7-F0A8-2841-A309-82A628E1594C}" type="presOf" srcId="{78A57525-CC49-4AF3-96A2-2E5EA6B1ED5D}" destId="{A537D917-60FD-4D47-9027-5A7101AD640D}" srcOrd="0" destOrd="0" presId="urn:microsoft.com/office/officeart/2005/8/layout/process4"/>
    <dgm:cxn modelId="{68C3E5B9-F12E-C54A-90F8-47E9DA1BBA6B}" type="presParOf" srcId="{20AEADB8-65B0-7B4F-A2B0-15BCC1179C01}" destId="{8F001049-4721-BD48-ABE3-47F906E91720}" srcOrd="0" destOrd="0" presId="urn:microsoft.com/office/officeart/2005/8/layout/process4"/>
    <dgm:cxn modelId="{C7616827-C8E7-B542-AD3E-CE151441B9AF}" type="presParOf" srcId="{8F001049-4721-BD48-ABE3-47F906E91720}" destId="{F353C0A5-A2CB-1443-936C-C75AF5CBF26D}" srcOrd="0" destOrd="0" presId="urn:microsoft.com/office/officeart/2005/8/layout/process4"/>
    <dgm:cxn modelId="{1DB105E4-D7D0-3540-AA4E-30E814D767C4}" type="presParOf" srcId="{8F001049-4721-BD48-ABE3-47F906E91720}" destId="{B937BDF0-D061-3040-A5D4-70E4C0486048}" srcOrd="1" destOrd="0" presId="urn:microsoft.com/office/officeart/2005/8/layout/process4"/>
    <dgm:cxn modelId="{99E86DB6-0CF2-4048-8429-7880D415E95F}" type="presParOf" srcId="{8F001049-4721-BD48-ABE3-47F906E91720}" destId="{FF963241-FE2B-4247-858F-8B9C1B7AA0BA}" srcOrd="2" destOrd="0" presId="urn:microsoft.com/office/officeart/2005/8/layout/process4"/>
    <dgm:cxn modelId="{782064C7-3C57-BE4C-AA8A-39E418FEA15B}" type="presParOf" srcId="{FF963241-FE2B-4247-858F-8B9C1B7AA0BA}" destId="{946B7B8E-CF1B-F644-8468-B6DC1B73DC1A}" srcOrd="0" destOrd="0" presId="urn:microsoft.com/office/officeart/2005/8/layout/process4"/>
    <dgm:cxn modelId="{082A5AE6-B815-5148-BDC5-00553F35E701}" type="presParOf" srcId="{FF963241-FE2B-4247-858F-8B9C1B7AA0BA}" destId="{8A9F9C94-2583-EB44-9114-DFDE75EBB674}" srcOrd="1" destOrd="0" presId="urn:microsoft.com/office/officeart/2005/8/layout/process4"/>
    <dgm:cxn modelId="{02CA23D1-A59E-884C-AE46-BA448DC2EB52}" type="presParOf" srcId="{FF963241-FE2B-4247-858F-8B9C1B7AA0BA}" destId="{A537D917-60FD-4D47-9027-5A7101AD640D}" srcOrd="2" destOrd="0" presId="urn:microsoft.com/office/officeart/2005/8/layout/process4"/>
    <dgm:cxn modelId="{B8210D6E-9FDB-AD40-8349-E179B470A0CE}" type="presParOf" srcId="{FF963241-FE2B-4247-858F-8B9C1B7AA0BA}" destId="{C5825B96-A93D-6E43-93E0-93849D8944E0}" srcOrd="3" destOrd="0" presId="urn:microsoft.com/office/officeart/2005/8/layout/process4"/>
    <dgm:cxn modelId="{C3E8D8F0-5D55-D943-8D8A-A270C724CC57}" type="presParOf" srcId="{20AEADB8-65B0-7B4F-A2B0-15BCC1179C01}" destId="{53D0490D-4A42-9040-9A53-EF5D0B6651AB}" srcOrd="1" destOrd="0" presId="urn:microsoft.com/office/officeart/2005/8/layout/process4"/>
    <dgm:cxn modelId="{6EA11167-C94A-3147-B8F1-9EA6E02B0B41}" type="presParOf" srcId="{20AEADB8-65B0-7B4F-A2B0-15BCC1179C01}" destId="{22DC37D9-4ECA-4C46-8763-EC57F1679D9B}" srcOrd="2" destOrd="0" presId="urn:microsoft.com/office/officeart/2005/8/layout/process4"/>
    <dgm:cxn modelId="{87D52814-6509-C84B-B562-391AC083A65A}" type="presParOf" srcId="{22DC37D9-4ECA-4C46-8763-EC57F1679D9B}" destId="{E70F4A55-E317-BD43-B2E0-7F235911BF03}" srcOrd="0" destOrd="0" presId="urn:microsoft.com/office/officeart/2005/8/layout/process4"/>
    <dgm:cxn modelId="{539154BD-5BA2-E249-AE68-8A939D371FC1}" type="presParOf" srcId="{20AEADB8-65B0-7B4F-A2B0-15BCC1179C01}" destId="{74C0E6FF-0197-2843-BAF6-0249D4F6C180}" srcOrd="3" destOrd="0" presId="urn:microsoft.com/office/officeart/2005/8/layout/process4"/>
    <dgm:cxn modelId="{E0993475-5FC1-614A-ABCA-D10EE18FF2EC}" type="presParOf" srcId="{20AEADB8-65B0-7B4F-A2B0-15BCC1179C01}" destId="{02E7BAF8-1C2A-1944-8469-D34D8890F26E}" srcOrd="4" destOrd="0" presId="urn:microsoft.com/office/officeart/2005/8/layout/process4"/>
    <dgm:cxn modelId="{C94E6082-1503-284C-AD70-504287035CFB}" type="presParOf" srcId="{02E7BAF8-1C2A-1944-8469-D34D8890F26E}" destId="{69471271-E353-0B44-8229-E2871FB7D7C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791D47B-3F7A-FA4B-8C96-54DCEFD44B53}" type="doc">
      <dgm:prSet loTypeId="urn:microsoft.com/office/officeart/2005/8/layout/venn1" loCatId="" qsTypeId="urn:microsoft.com/office/officeart/2005/8/quickstyle/simple1" qsCatId="simple" csTypeId="urn:microsoft.com/office/officeart/2005/8/colors/accent1_2" csCatId="accent1" phldr="1"/>
      <dgm:spPr/>
    </dgm:pt>
    <dgm:pt modelId="{48B4D6D5-654E-344F-8E17-166D75642D49}">
      <dgm:prSet phldrT="[Text]"/>
      <dgm:spPr/>
      <dgm:t>
        <a:bodyPr/>
        <a:lstStyle/>
        <a:p>
          <a:r>
            <a:rPr lang="en-US" dirty="0">
              <a:solidFill>
                <a:schemeClr val="bg1"/>
              </a:solidFill>
            </a:rPr>
            <a:t>Write Performance</a:t>
          </a:r>
        </a:p>
      </dgm:t>
    </dgm:pt>
    <dgm:pt modelId="{2768F32E-631E-504D-B3BB-CCD978C37A48}" type="parTrans" cxnId="{8824951D-800A-D04B-93EF-6177EBC589D0}">
      <dgm:prSet/>
      <dgm:spPr/>
      <dgm:t>
        <a:bodyPr/>
        <a:lstStyle/>
        <a:p>
          <a:endParaRPr lang="en-US">
            <a:solidFill>
              <a:schemeClr val="bg1"/>
            </a:solidFill>
          </a:endParaRPr>
        </a:p>
      </dgm:t>
    </dgm:pt>
    <dgm:pt modelId="{D5128B80-CCC4-E04A-A7AF-D85E403BC1F8}" type="sibTrans" cxnId="{8824951D-800A-D04B-93EF-6177EBC589D0}">
      <dgm:prSet/>
      <dgm:spPr/>
      <dgm:t>
        <a:bodyPr/>
        <a:lstStyle/>
        <a:p>
          <a:endParaRPr lang="en-US">
            <a:solidFill>
              <a:schemeClr val="bg1"/>
            </a:solidFill>
          </a:endParaRPr>
        </a:p>
      </dgm:t>
    </dgm:pt>
    <dgm:pt modelId="{3E24703F-1D6D-2545-9E3A-8450D04A5D30}">
      <dgm:prSet/>
      <dgm:spPr/>
      <dgm:t>
        <a:bodyPr/>
        <a:lstStyle/>
        <a:p>
          <a:r>
            <a:rPr lang="en-US" dirty="0">
              <a:solidFill>
                <a:schemeClr val="bg1"/>
              </a:solidFill>
            </a:rPr>
            <a:t>Query Speed</a:t>
          </a:r>
        </a:p>
      </dgm:t>
    </dgm:pt>
    <dgm:pt modelId="{13215B07-44C8-D24F-B206-152049B72EE0}" type="parTrans" cxnId="{84A65FBC-F122-3B45-B00E-D7E52F7A1308}">
      <dgm:prSet/>
      <dgm:spPr/>
      <dgm:t>
        <a:bodyPr/>
        <a:lstStyle/>
        <a:p>
          <a:endParaRPr lang="en-US">
            <a:solidFill>
              <a:schemeClr val="bg1"/>
            </a:solidFill>
          </a:endParaRPr>
        </a:p>
      </dgm:t>
    </dgm:pt>
    <dgm:pt modelId="{92DDF5FE-26BE-4C4A-B0F4-3029EA80E5E1}" type="sibTrans" cxnId="{84A65FBC-F122-3B45-B00E-D7E52F7A1308}">
      <dgm:prSet/>
      <dgm:spPr/>
      <dgm:t>
        <a:bodyPr/>
        <a:lstStyle/>
        <a:p>
          <a:endParaRPr lang="en-US">
            <a:solidFill>
              <a:schemeClr val="bg1"/>
            </a:solidFill>
          </a:endParaRPr>
        </a:p>
      </dgm:t>
    </dgm:pt>
    <dgm:pt modelId="{1EDC1412-926A-F540-8D7F-4D7F1E408D2A}">
      <dgm:prSet/>
      <dgm:spPr/>
      <dgm:t>
        <a:bodyPr/>
        <a:lstStyle/>
        <a:p>
          <a:r>
            <a:rPr lang="en-US" dirty="0">
              <a:solidFill>
                <a:schemeClr val="bg1"/>
              </a:solidFill>
            </a:rPr>
            <a:t>Data Compression (Storage)</a:t>
          </a:r>
        </a:p>
      </dgm:t>
    </dgm:pt>
    <dgm:pt modelId="{6A8AE1BD-A3F3-144B-B5C5-C286E83FD442}" type="parTrans" cxnId="{E1C6D70E-A7C9-E942-9A5F-5CE76F3E7DD6}">
      <dgm:prSet/>
      <dgm:spPr/>
      <dgm:t>
        <a:bodyPr/>
        <a:lstStyle/>
        <a:p>
          <a:endParaRPr lang="en-US">
            <a:solidFill>
              <a:schemeClr val="bg1"/>
            </a:solidFill>
          </a:endParaRPr>
        </a:p>
      </dgm:t>
    </dgm:pt>
    <dgm:pt modelId="{5C2E47DD-9ECB-174A-8E59-A42C03B69BCE}" type="sibTrans" cxnId="{E1C6D70E-A7C9-E942-9A5F-5CE76F3E7DD6}">
      <dgm:prSet/>
      <dgm:spPr/>
      <dgm:t>
        <a:bodyPr/>
        <a:lstStyle/>
        <a:p>
          <a:endParaRPr lang="en-US">
            <a:solidFill>
              <a:schemeClr val="bg1"/>
            </a:solidFill>
          </a:endParaRPr>
        </a:p>
      </dgm:t>
    </dgm:pt>
    <dgm:pt modelId="{C85E88A6-706D-7941-8C24-EA0F72A0603C}" type="pres">
      <dgm:prSet presAssocID="{8791D47B-3F7A-FA4B-8C96-54DCEFD44B53}" presName="compositeShape" presStyleCnt="0">
        <dgm:presLayoutVars>
          <dgm:chMax val="7"/>
          <dgm:dir/>
          <dgm:resizeHandles val="exact"/>
        </dgm:presLayoutVars>
      </dgm:prSet>
      <dgm:spPr/>
    </dgm:pt>
    <dgm:pt modelId="{C783CAC3-0F0F-AE47-AD58-A68DE979635E}" type="pres">
      <dgm:prSet presAssocID="{48B4D6D5-654E-344F-8E17-166D75642D49}" presName="circ1" presStyleLbl="vennNode1" presStyleIdx="0" presStyleCnt="3"/>
      <dgm:spPr/>
    </dgm:pt>
    <dgm:pt modelId="{8A8C2D7A-C6B8-574F-BC2F-2CCF9937847D}" type="pres">
      <dgm:prSet presAssocID="{48B4D6D5-654E-344F-8E17-166D75642D49}" presName="circ1Tx" presStyleLbl="revTx" presStyleIdx="0" presStyleCnt="0">
        <dgm:presLayoutVars>
          <dgm:chMax val="0"/>
          <dgm:chPref val="0"/>
          <dgm:bulletEnabled val="1"/>
        </dgm:presLayoutVars>
      </dgm:prSet>
      <dgm:spPr/>
    </dgm:pt>
    <dgm:pt modelId="{08764FE9-C108-EF41-9279-5DE8B02AEA76}" type="pres">
      <dgm:prSet presAssocID="{3E24703F-1D6D-2545-9E3A-8450D04A5D30}" presName="circ2" presStyleLbl="vennNode1" presStyleIdx="1" presStyleCnt="3"/>
      <dgm:spPr/>
    </dgm:pt>
    <dgm:pt modelId="{A02E957C-D0BC-E846-A087-53F3C4873BEF}" type="pres">
      <dgm:prSet presAssocID="{3E24703F-1D6D-2545-9E3A-8450D04A5D30}" presName="circ2Tx" presStyleLbl="revTx" presStyleIdx="0" presStyleCnt="0">
        <dgm:presLayoutVars>
          <dgm:chMax val="0"/>
          <dgm:chPref val="0"/>
          <dgm:bulletEnabled val="1"/>
        </dgm:presLayoutVars>
      </dgm:prSet>
      <dgm:spPr/>
    </dgm:pt>
    <dgm:pt modelId="{A7C701D5-017A-344D-90CC-C8342460F3DE}" type="pres">
      <dgm:prSet presAssocID="{1EDC1412-926A-F540-8D7F-4D7F1E408D2A}" presName="circ3" presStyleLbl="vennNode1" presStyleIdx="2" presStyleCnt="3"/>
      <dgm:spPr/>
    </dgm:pt>
    <dgm:pt modelId="{B72E58D6-B785-D74B-A762-B92010A20378}" type="pres">
      <dgm:prSet presAssocID="{1EDC1412-926A-F540-8D7F-4D7F1E408D2A}" presName="circ3Tx" presStyleLbl="revTx" presStyleIdx="0" presStyleCnt="0">
        <dgm:presLayoutVars>
          <dgm:chMax val="0"/>
          <dgm:chPref val="0"/>
          <dgm:bulletEnabled val="1"/>
        </dgm:presLayoutVars>
      </dgm:prSet>
      <dgm:spPr/>
    </dgm:pt>
  </dgm:ptLst>
  <dgm:cxnLst>
    <dgm:cxn modelId="{E1C6D70E-A7C9-E942-9A5F-5CE76F3E7DD6}" srcId="{8791D47B-3F7A-FA4B-8C96-54DCEFD44B53}" destId="{1EDC1412-926A-F540-8D7F-4D7F1E408D2A}" srcOrd="2" destOrd="0" parTransId="{6A8AE1BD-A3F3-144B-B5C5-C286E83FD442}" sibTransId="{5C2E47DD-9ECB-174A-8E59-A42C03B69BCE}"/>
    <dgm:cxn modelId="{1CC89312-5A85-874F-855E-275132C89824}" type="presOf" srcId="{48B4D6D5-654E-344F-8E17-166D75642D49}" destId="{8A8C2D7A-C6B8-574F-BC2F-2CCF9937847D}" srcOrd="1" destOrd="0" presId="urn:microsoft.com/office/officeart/2005/8/layout/venn1"/>
    <dgm:cxn modelId="{8824951D-800A-D04B-93EF-6177EBC589D0}" srcId="{8791D47B-3F7A-FA4B-8C96-54DCEFD44B53}" destId="{48B4D6D5-654E-344F-8E17-166D75642D49}" srcOrd="0" destOrd="0" parTransId="{2768F32E-631E-504D-B3BB-CCD978C37A48}" sibTransId="{D5128B80-CCC4-E04A-A7AF-D85E403BC1F8}"/>
    <dgm:cxn modelId="{CEEC3626-179E-3645-BAB3-84C69CBCD9A7}" type="presOf" srcId="{1EDC1412-926A-F540-8D7F-4D7F1E408D2A}" destId="{B72E58D6-B785-D74B-A762-B92010A20378}" srcOrd="1" destOrd="0" presId="urn:microsoft.com/office/officeart/2005/8/layout/venn1"/>
    <dgm:cxn modelId="{1D84B946-220E-8C41-9B92-3C7344A279E0}" type="presOf" srcId="{3E24703F-1D6D-2545-9E3A-8450D04A5D30}" destId="{08764FE9-C108-EF41-9279-5DE8B02AEA76}" srcOrd="0" destOrd="0" presId="urn:microsoft.com/office/officeart/2005/8/layout/venn1"/>
    <dgm:cxn modelId="{ED43A258-CE83-E64D-B93D-59AB93F5BF81}" type="presOf" srcId="{1EDC1412-926A-F540-8D7F-4D7F1E408D2A}" destId="{A7C701D5-017A-344D-90CC-C8342460F3DE}" srcOrd="0" destOrd="0" presId="urn:microsoft.com/office/officeart/2005/8/layout/venn1"/>
    <dgm:cxn modelId="{742F8180-A575-8E4B-BFB0-829BF8FC2803}" type="presOf" srcId="{48B4D6D5-654E-344F-8E17-166D75642D49}" destId="{C783CAC3-0F0F-AE47-AD58-A68DE979635E}" srcOrd="0" destOrd="0" presId="urn:microsoft.com/office/officeart/2005/8/layout/venn1"/>
    <dgm:cxn modelId="{DF08F5AF-1A2E-344B-8F6C-637EA5A14E8E}" type="presOf" srcId="{8791D47B-3F7A-FA4B-8C96-54DCEFD44B53}" destId="{C85E88A6-706D-7941-8C24-EA0F72A0603C}" srcOrd="0" destOrd="0" presId="urn:microsoft.com/office/officeart/2005/8/layout/venn1"/>
    <dgm:cxn modelId="{84A65FBC-F122-3B45-B00E-D7E52F7A1308}" srcId="{8791D47B-3F7A-FA4B-8C96-54DCEFD44B53}" destId="{3E24703F-1D6D-2545-9E3A-8450D04A5D30}" srcOrd="1" destOrd="0" parTransId="{13215B07-44C8-D24F-B206-152049B72EE0}" sibTransId="{92DDF5FE-26BE-4C4A-B0F4-3029EA80E5E1}"/>
    <dgm:cxn modelId="{DC9F24C0-9529-5F41-9B85-DC3FE8440813}" type="presOf" srcId="{3E24703F-1D6D-2545-9E3A-8450D04A5D30}" destId="{A02E957C-D0BC-E846-A087-53F3C4873BEF}" srcOrd="1" destOrd="0" presId="urn:microsoft.com/office/officeart/2005/8/layout/venn1"/>
    <dgm:cxn modelId="{CEB37418-701A-AC42-87B0-BFE6C9BC0503}" type="presParOf" srcId="{C85E88A6-706D-7941-8C24-EA0F72A0603C}" destId="{C783CAC3-0F0F-AE47-AD58-A68DE979635E}" srcOrd="0" destOrd="0" presId="urn:microsoft.com/office/officeart/2005/8/layout/venn1"/>
    <dgm:cxn modelId="{1416FD68-7F6F-FC44-8734-9E8E372F950C}" type="presParOf" srcId="{C85E88A6-706D-7941-8C24-EA0F72A0603C}" destId="{8A8C2D7A-C6B8-574F-BC2F-2CCF9937847D}" srcOrd="1" destOrd="0" presId="urn:microsoft.com/office/officeart/2005/8/layout/venn1"/>
    <dgm:cxn modelId="{CBDB641F-416D-424B-9100-7DB857A42F0D}" type="presParOf" srcId="{C85E88A6-706D-7941-8C24-EA0F72A0603C}" destId="{08764FE9-C108-EF41-9279-5DE8B02AEA76}" srcOrd="2" destOrd="0" presId="urn:microsoft.com/office/officeart/2005/8/layout/venn1"/>
    <dgm:cxn modelId="{DEB33A62-7F62-4D44-B968-F5D32C18B278}" type="presParOf" srcId="{C85E88A6-706D-7941-8C24-EA0F72A0603C}" destId="{A02E957C-D0BC-E846-A087-53F3C4873BEF}" srcOrd="3" destOrd="0" presId="urn:microsoft.com/office/officeart/2005/8/layout/venn1"/>
    <dgm:cxn modelId="{5CD240EB-EE5B-D24B-859F-3BE49F5FC271}" type="presParOf" srcId="{C85E88A6-706D-7941-8C24-EA0F72A0603C}" destId="{A7C701D5-017A-344D-90CC-C8342460F3DE}" srcOrd="4" destOrd="0" presId="urn:microsoft.com/office/officeart/2005/8/layout/venn1"/>
    <dgm:cxn modelId="{1EE988A6-CDBD-BD4E-BB6C-8140E2D46E67}" type="presParOf" srcId="{C85E88A6-706D-7941-8C24-EA0F72A0603C}" destId="{B72E58D6-B785-D74B-A762-B92010A20378}" srcOrd="5"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3F31BF2-EF41-4789-BFA8-E754945F1C4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4BC6178-268D-4350-8EBA-18448418117D}">
      <dgm:prSet custT="1"/>
      <dgm:spPr/>
      <dgm:t>
        <a:bodyPr/>
        <a:lstStyle/>
        <a:p>
          <a:r>
            <a:rPr lang="en-US" sz="1800" dirty="0"/>
            <a:t>Install Homebrew (if you don’t already have it)</a:t>
          </a:r>
        </a:p>
      </dgm:t>
    </dgm:pt>
    <dgm:pt modelId="{AC5C4A61-DE56-4A57-8B59-DF3D53B79996}" type="parTrans" cxnId="{24A102B4-2061-4E02-8562-B8E64C20A12E}">
      <dgm:prSet/>
      <dgm:spPr/>
      <dgm:t>
        <a:bodyPr/>
        <a:lstStyle/>
        <a:p>
          <a:endParaRPr lang="en-US" sz="1400"/>
        </a:p>
      </dgm:t>
    </dgm:pt>
    <dgm:pt modelId="{45DD2D8E-D1A6-4249-A648-C4B62D5D32E7}" type="sibTrans" cxnId="{24A102B4-2061-4E02-8562-B8E64C20A12E}">
      <dgm:prSet/>
      <dgm:spPr/>
      <dgm:t>
        <a:bodyPr/>
        <a:lstStyle/>
        <a:p>
          <a:endParaRPr lang="en-US" sz="1400"/>
        </a:p>
      </dgm:t>
    </dgm:pt>
    <dgm:pt modelId="{56C3611E-CB68-4D33-9849-314649DF7437}">
      <dgm:prSet custT="1"/>
      <dgm:spPr/>
      <dgm:t>
        <a:bodyPr/>
        <a:lstStyle/>
        <a:p>
          <a:pPr>
            <a:buNone/>
          </a:pPr>
          <a:endParaRPr lang="en-US" sz="1200" dirty="0"/>
        </a:p>
      </dgm:t>
    </dgm:pt>
    <dgm:pt modelId="{B285DFE0-AD03-4814-BFF2-0F4E56114FE1}" type="parTrans" cxnId="{19E388AF-CAED-4C00-BBE7-CD1DAF3D78D2}">
      <dgm:prSet/>
      <dgm:spPr/>
      <dgm:t>
        <a:bodyPr/>
        <a:lstStyle/>
        <a:p>
          <a:endParaRPr lang="en-US" sz="1400"/>
        </a:p>
      </dgm:t>
    </dgm:pt>
    <dgm:pt modelId="{551860EC-33A5-4CB8-9C3F-1CE082932E4E}" type="sibTrans" cxnId="{19E388AF-CAED-4C00-BBE7-CD1DAF3D78D2}">
      <dgm:prSet/>
      <dgm:spPr/>
      <dgm:t>
        <a:bodyPr/>
        <a:lstStyle/>
        <a:p>
          <a:endParaRPr lang="en-US" sz="1400"/>
        </a:p>
      </dgm:t>
    </dgm:pt>
    <dgm:pt modelId="{47EF8252-E075-46F3-8F0A-CD2CE3E03116}">
      <dgm:prSet custT="1"/>
      <dgm:spPr/>
      <dgm:t>
        <a:bodyPr/>
        <a:lstStyle/>
        <a:p>
          <a:r>
            <a:rPr lang="en-US" sz="1800" dirty="0"/>
            <a:t>Update Homebrew repo and install InfluxDB</a:t>
          </a:r>
        </a:p>
      </dgm:t>
    </dgm:pt>
    <dgm:pt modelId="{800A5AC6-02DA-4AB1-9C49-B16FB28D916C}" type="parTrans" cxnId="{7B66F534-8102-4000-B8B9-57AF4E5089D8}">
      <dgm:prSet/>
      <dgm:spPr/>
      <dgm:t>
        <a:bodyPr/>
        <a:lstStyle/>
        <a:p>
          <a:endParaRPr lang="en-US" sz="1400"/>
        </a:p>
      </dgm:t>
    </dgm:pt>
    <dgm:pt modelId="{3FBE1494-2113-4E45-B106-9CDC41EACD45}" type="sibTrans" cxnId="{7B66F534-8102-4000-B8B9-57AF4E5089D8}">
      <dgm:prSet/>
      <dgm:spPr/>
      <dgm:t>
        <a:bodyPr/>
        <a:lstStyle/>
        <a:p>
          <a:endParaRPr lang="en-US" sz="1400"/>
        </a:p>
      </dgm:t>
    </dgm:pt>
    <dgm:pt modelId="{030A887E-ED52-4859-9AAC-30B672347E19}">
      <dgm:prSet custT="1"/>
      <dgm:spPr/>
      <dgm:t>
        <a:bodyPr/>
        <a:lstStyle/>
        <a:p>
          <a:pPr>
            <a:buNone/>
          </a:pPr>
          <a:endParaRPr lang="en-US" sz="1200" dirty="0"/>
        </a:p>
      </dgm:t>
    </dgm:pt>
    <dgm:pt modelId="{4F7AD37B-7F3A-4674-AA79-66D495F74DEB}" type="parTrans" cxnId="{CB3FD623-1A18-4F0A-8C6D-BA3E8EF30EC7}">
      <dgm:prSet/>
      <dgm:spPr/>
      <dgm:t>
        <a:bodyPr/>
        <a:lstStyle/>
        <a:p>
          <a:endParaRPr lang="en-US" sz="1400"/>
        </a:p>
      </dgm:t>
    </dgm:pt>
    <dgm:pt modelId="{8936E213-68F6-4182-A3A4-AB1DB0B7F794}" type="sibTrans" cxnId="{CB3FD623-1A18-4F0A-8C6D-BA3E8EF30EC7}">
      <dgm:prSet/>
      <dgm:spPr/>
      <dgm:t>
        <a:bodyPr/>
        <a:lstStyle/>
        <a:p>
          <a:endParaRPr lang="en-US" sz="1400"/>
        </a:p>
      </dgm:t>
    </dgm:pt>
    <dgm:pt modelId="{7F5299ED-A991-4364-8D92-AA55C6E51854}">
      <dgm:prSet custT="1"/>
      <dgm:spPr/>
      <dgm:t>
        <a:bodyPr/>
        <a:lstStyle/>
        <a:p>
          <a:r>
            <a:rPr lang="en-US" sz="1800" dirty="0"/>
            <a:t>Getting Started</a:t>
          </a:r>
        </a:p>
      </dgm:t>
    </dgm:pt>
    <dgm:pt modelId="{2D3313B9-D3D6-4359-BB86-312C6AB518E5}" type="parTrans" cxnId="{3C073B33-BD9B-4F64-975E-AE0DEB60CC4F}">
      <dgm:prSet/>
      <dgm:spPr/>
      <dgm:t>
        <a:bodyPr/>
        <a:lstStyle/>
        <a:p>
          <a:endParaRPr lang="en-US" sz="1400"/>
        </a:p>
      </dgm:t>
    </dgm:pt>
    <dgm:pt modelId="{6F93EF30-3302-4D1B-8531-5EB628280C17}" type="sibTrans" cxnId="{3C073B33-BD9B-4F64-975E-AE0DEB60CC4F}">
      <dgm:prSet/>
      <dgm:spPr/>
      <dgm:t>
        <a:bodyPr/>
        <a:lstStyle/>
        <a:p>
          <a:endParaRPr lang="en-US" sz="1400"/>
        </a:p>
      </dgm:t>
    </dgm:pt>
    <dgm:pt modelId="{9D2E3B40-D0A7-49AC-97A3-F95B5C3F5577}">
      <dgm:prSet custT="1"/>
      <dgm:spPr/>
      <dgm:t>
        <a:bodyPr/>
        <a:lstStyle/>
        <a:p>
          <a:r>
            <a:rPr lang="en-US" sz="1200" dirty="0"/>
            <a:t>From terminal / cmd, start the service with</a:t>
          </a:r>
        </a:p>
      </dgm:t>
    </dgm:pt>
    <dgm:pt modelId="{E49D5ADB-B808-44B8-8BAF-7F148DAC668C}" type="parTrans" cxnId="{6FC8E6FE-CD49-4760-A233-0D79A1C3FFE6}">
      <dgm:prSet/>
      <dgm:spPr/>
      <dgm:t>
        <a:bodyPr/>
        <a:lstStyle/>
        <a:p>
          <a:endParaRPr lang="en-US" sz="1400"/>
        </a:p>
      </dgm:t>
    </dgm:pt>
    <dgm:pt modelId="{81AE2483-13E9-4689-9296-346767F65A94}" type="sibTrans" cxnId="{6FC8E6FE-CD49-4760-A233-0D79A1C3FFE6}">
      <dgm:prSet/>
      <dgm:spPr/>
      <dgm:t>
        <a:bodyPr/>
        <a:lstStyle/>
        <a:p>
          <a:endParaRPr lang="en-US" sz="1400"/>
        </a:p>
      </dgm:t>
    </dgm:pt>
    <dgm:pt modelId="{567D102E-552E-45EF-A0C4-934FE172EF07}">
      <dgm:prSet custT="1"/>
      <dgm:spPr/>
      <dgm:t>
        <a:bodyPr/>
        <a:lstStyle/>
        <a:p>
          <a:r>
            <a:rPr lang="en-US" sz="1200" dirty="0"/>
            <a:t>Open another window and connect to the shell with</a:t>
          </a:r>
        </a:p>
      </dgm:t>
    </dgm:pt>
    <dgm:pt modelId="{04E8FA54-9D2B-42D9-9219-C58FDEECF3F7}" type="parTrans" cxnId="{FFC44D12-5937-4B5C-9810-ABEDA1F9CBB3}">
      <dgm:prSet/>
      <dgm:spPr/>
      <dgm:t>
        <a:bodyPr/>
        <a:lstStyle/>
        <a:p>
          <a:endParaRPr lang="en-US" sz="1400"/>
        </a:p>
      </dgm:t>
    </dgm:pt>
    <dgm:pt modelId="{79FE67DC-434B-4AFF-A749-24917212B0FE}" type="sibTrans" cxnId="{FFC44D12-5937-4B5C-9810-ABEDA1F9CBB3}">
      <dgm:prSet/>
      <dgm:spPr/>
      <dgm:t>
        <a:bodyPr/>
        <a:lstStyle/>
        <a:p>
          <a:endParaRPr lang="en-US" sz="1400"/>
        </a:p>
      </dgm:t>
    </dgm:pt>
    <dgm:pt modelId="{8B3E2A33-EFEF-F04A-AD55-E4CEA294C984}">
      <dgm:prSet custT="1"/>
      <dgm:spPr/>
      <dgm:t>
        <a:bodyPr/>
        <a:lstStyle/>
        <a:p>
          <a:endParaRPr lang="en-US" sz="1200" dirty="0"/>
        </a:p>
      </dgm:t>
    </dgm:pt>
    <dgm:pt modelId="{D720C4D8-822B-474A-83B3-A61B60F009DC}" type="parTrans" cxnId="{2A55DA22-2624-2048-B1D2-DB15CF76EDCB}">
      <dgm:prSet/>
      <dgm:spPr/>
      <dgm:t>
        <a:bodyPr/>
        <a:lstStyle/>
        <a:p>
          <a:endParaRPr lang="en-US"/>
        </a:p>
      </dgm:t>
    </dgm:pt>
    <dgm:pt modelId="{24494725-047D-2644-BFBC-63EE3C52D523}" type="sibTrans" cxnId="{2A55DA22-2624-2048-B1D2-DB15CF76EDCB}">
      <dgm:prSet/>
      <dgm:spPr/>
      <dgm:t>
        <a:bodyPr/>
        <a:lstStyle/>
        <a:p>
          <a:endParaRPr lang="en-US"/>
        </a:p>
      </dgm:t>
    </dgm:pt>
    <dgm:pt modelId="{E8401823-6850-5248-B4F7-A3CF538A6295}">
      <dgm:prSet custT="1"/>
      <dgm:spPr/>
      <dgm:t>
        <a:bodyPr/>
        <a:lstStyle/>
        <a:p>
          <a:endParaRPr lang="en-US" sz="1200" dirty="0"/>
        </a:p>
      </dgm:t>
    </dgm:pt>
    <dgm:pt modelId="{D18E83EC-132B-DC42-9489-BAE758767204}" type="parTrans" cxnId="{E86EF809-5340-3949-BB56-56A7B16AA0F4}">
      <dgm:prSet/>
      <dgm:spPr/>
      <dgm:t>
        <a:bodyPr/>
        <a:lstStyle/>
        <a:p>
          <a:endParaRPr lang="en-US"/>
        </a:p>
      </dgm:t>
    </dgm:pt>
    <dgm:pt modelId="{E45CAEB7-7240-B84B-9880-8AC45BFA724F}" type="sibTrans" cxnId="{E86EF809-5340-3949-BB56-56A7B16AA0F4}">
      <dgm:prSet/>
      <dgm:spPr/>
      <dgm:t>
        <a:bodyPr/>
        <a:lstStyle/>
        <a:p>
          <a:endParaRPr lang="en-US"/>
        </a:p>
      </dgm:t>
    </dgm:pt>
    <dgm:pt modelId="{D83E9C51-8CC9-444C-BA71-D2DBECD2AA35}" type="pres">
      <dgm:prSet presAssocID="{E3F31BF2-EF41-4789-BFA8-E754945F1C42}" presName="linear" presStyleCnt="0">
        <dgm:presLayoutVars>
          <dgm:animLvl val="lvl"/>
          <dgm:resizeHandles val="exact"/>
        </dgm:presLayoutVars>
      </dgm:prSet>
      <dgm:spPr/>
    </dgm:pt>
    <dgm:pt modelId="{8AE20BB5-BFA1-8348-AFF3-C1FF30987204}" type="pres">
      <dgm:prSet presAssocID="{14BC6178-268D-4350-8EBA-18448418117D}" presName="parentText" presStyleLbl="node1" presStyleIdx="0" presStyleCnt="3">
        <dgm:presLayoutVars>
          <dgm:chMax val="0"/>
          <dgm:bulletEnabled val="1"/>
        </dgm:presLayoutVars>
      </dgm:prSet>
      <dgm:spPr/>
    </dgm:pt>
    <dgm:pt modelId="{372DD487-C19D-8C47-9E61-BDEA68437C33}" type="pres">
      <dgm:prSet presAssocID="{14BC6178-268D-4350-8EBA-18448418117D}" presName="childText" presStyleLbl="revTx" presStyleIdx="0" presStyleCnt="3">
        <dgm:presLayoutVars>
          <dgm:bulletEnabled val="1"/>
        </dgm:presLayoutVars>
      </dgm:prSet>
      <dgm:spPr/>
    </dgm:pt>
    <dgm:pt modelId="{6020B2ED-3601-784E-BEDB-92BB37CF9E3F}" type="pres">
      <dgm:prSet presAssocID="{47EF8252-E075-46F3-8F0A-CD2CE3E03116}" presName="parentText" presStyleLbl="node1" presStyleIdx="1" presStyleCnt="3">
        <dgm:presLayoutVars>
          <dgm:chMax val="0"/>
          <dgm:bulletEnabled val="1"/>
        </dgm:presLayoutVars>
      </dgm:prSet>
      <dgm:spPr/>
    </dgm:pt>
    <dgm:pt modelId="{F2B9BC04-6CC1-484F-BA06-D2FD6D0E9750}" type="pres">
      <dgm:prSet presAssocID="{47EF8252-E075-46F3-8F0A-CD2CE3E03116}" presName="childText" presStyleLbl="revTx" presStyleIdx="1" presStyleCnt="3">
        <dgm:presLayoutVars>
          <dgm:bulletEnabled val="1"/>
        </dgm:presLayoutVars>
      </dgm:prSet>
      <dgm:spPr/>
    </dgm:pt>
    <dgm:pt modelId="{DE1A2C58-6AC3-9645-BD42-E1EAF960E7C6}" type="pres">
      <dgm:prSet presAssocID="{7F5299ED-A991-4364-8D92-AA55C6E51854}" presName="parentText" presStyleLbl="node1" presStyleIdx="2" presStyleCnt="3">
        <dgm:presLayoutVars>
          <dgm:chMax val="0"/>
          <dgm:bulletEnabled val="1"/>
        </dgm:presLayoutVars>
      </dgm:prSet>
      <dgm:spPr/>
    </dgm:pt>
    <dgm:pt modelId="{A6E8D6FB-C8D4-4A44-8577-5C6B7A329F11}" type="pres">
      <dgm:prSet presAssocID="{7F5299ED-A991-4364-8D92-AA55C6E51854}" presName="childText" presStyleLbl="revTx" presStyleIdx="2" presStyleCnt="3">
        <dgm:presLayoutVars>
          <dgm:bulletEnabled val="1"/>
        </dgm:presLayoutVars>
      </dgm:prSet>
      <dgm:spPr/>
    </dgm:pt>
  </dgm:ptLst>
  <dgm:cxnLst>
    <dgm:cxn modelId="{91B23803-F32C-A644-B5A8-3CABCF7C3549}" type="presOf" srcId="{E8401823-6850-5248-B4F7-A3CF538A6295}" destId="{A6E8D6FB-C8D4-4A44-8577-5C6B7A329F11}" srcOrd="0" destOrd="1" presId="urn:microsoft.com/office/officeart/2005/8/layout/vList2"/>
    <dgm:cxn modelId="{E86EF809-5340-3949-BB56-56A7B16AA0F4}" srcId="{7F5299ED-A991-4364-8D92-AA55C6E51854}" destId="{E8401823-6850-5248-B4F7-A3CF538A6295}" srcOrd="1" destOrd="0" parTransId="{D18E83EC-132B-DC42-9489-BAE758767204}" sibTransId="{E45CAEB7-7240-B84B-9880-8AC45BFA724F}"/>
    <dgm:cxn modelId="{3B6A480F-A088-5D4F-B4CD-76B38DC9B4F7}" type="presOf" srcId="{56C3611E-CB68-4D33-9849-314649DF7437}" destId="{372DD487-C19D-8C47-9E61-BDEA68437C33}" srcOrd="0" destOrd="0" presId="urn:microsoft.com/office/officeart/2005/8/layout/vList2"/>
    <dgm:cxn modelId="{FFC44D12-5937-4B5C-9810-ABEDA1F9CBB3}" srcId="{7F5299ED-A991-4364-8D92-AA55C6E51854}" destId="{567D102E-552E-45EF-A0C4-934FE172EF07}" srcOrd="3" destOrd="0" parTransId="{04E8FA54-9D2B-42D9-9219-C58FDEECF3F7}" sibTransId="{79FE67DC-434B-4AFF-A749-24917212B0FE}"/>
    <dgm:cxn modelId="{2A55DA22-2624-2048-B1D2-DB15CF76EDCB}" srcId="{7F5299ED-A991-4364-8D92-AA55C6E51854}" destId="{8B3E2A33-EFEF-F04A-AD55-E4CEA294C984}" srcOrd="2" destOrd="0" parTransId="{D720C4D8-822B-474A-83B3-A61B60F009DC}" sibTransId="{24494725-047D-2644-BFBC-63EE3C52D523}"/>
    <dgm:cxn modelId="{CB3FD623-1A18-4F0A-8C6D-BA3E8EF30EC7}" srcId="{47EF8252-E075-46F3-8F0A-CD2CE3E03116}" destId="{030A887E-ED52-4859-9AAC-30B672347E19}" srcOrd="0" destOrd="0" parTransId="{4F7AD37B-7F3A-4674-AA79-66D495F74DEB}" sibTransId="{8936E213-68F6-4182-A3A4-AB1DB0B7F794}"/>
    <dgm:cxn modelId="{F4C53027-55A1-5246-A463-93315C11A7B3}" type="presOf" srcId="{9D2E3B40-D0A7-49AC-97A3-F95B5C3F5577}" destId="{A6E8D6FB-C8D4-4A44-8577-5C6B7A329F11}" srcOrd="0" destOrd="0" presId="urn:microsoft.com/office/officeart/2005/8/layout/vList2"/>
    <dgm:cxn modelId="{3C073B33-BD9B-4F64-975E-AE0DEB60CC4F}" srcId="{E3F31BF2-EF41-4789-BFA8-E754945F1C42}" destId="{7F5299ED-A991-4364-8D92-AA55C6E51854}" srcOrd="2" destOrd="0" parTransId="{2D3313B9-D3D6-4359-BB86-312C6AB518E5}" sibTransId="{6F93EF30-3302-4D1B-8531-5EB628280C17}"/>
    <dgm:cxn modelId="{7B66F534-8102-4000-B8B9-57AF4E5089D8}" srcId="{E3F31BF2-EF41-4789-BFA8-E754945F1C42}" destId="{47EF8252-E075-46F3-8F0A-CD2CE3E03116}" srcOrd="1" destOrd="0" parTransId="{800A5AC6-02DA-4AB1-9C49-B16FB28D916C}" sibTransId="{3FBE1494-2113-4E45-B106-9CDC41EACD45}"/>
    <dgm:cxn modelId="{4DDAC23C-CA6F-9A4D-8A96-2056CCC4B9C9}" type="presOf" srcId="{567D102E-552E-45EF-A0C4-934FE172EF07}" destId="{A6E8D6FB-C8D4-4A44-8577-5C6B7A329F11}" srcOrd="0" destOrd="3" presId="urn:microsoft.com/office/officeart/2005/8/layout/vList2"/>
    <dgm:cxn modelId="{10B24B83-90D5-5E45-8648-F2E59D3DC48A}" type="presOf" srcId="{47EF8252-E075-46F3-8F0A-CD2CE3E03116}" destId="{6020B2ED-3601-784E-BEDB-92BB37CF9E3F}" srcOrd="0" destOrd="0" presId="urn:microsoft.com/office/officeart/2005/8/layout/vList2"/>
    <dgm:cxn modelId="{F6E86B8A-FB0F-C044-A896-04FF53C15A9A}" type="presOf" srcId="{14BC6178-268D-4350-8EBA-18448418117D}" destId="{8AE20BB5-BFA1-8348-AFF3-C1FF30987204}" srcOrd="0" destOrd="0" presId="urn:microsoft.com/office/officeart/2005/8/layout/vList2"/>
    <dgm:cxn modelId="{DECEBAA8-2C42-9540-9573-C076FE3F6BE0}" type="presOf" srcId="{E3F31BF2-EF41-4789-BFA8-E754945F1C42}" destId="{D83E9C51-8CC9-444C-BA71-D2DBECD2AA35}" srcOrd="0" destOrd="0" presId="urn:microsoft.com/office/officeart/2005/8/layout/vList2"/>
    <dgm:cxn modelId="{19E388AF-CAED-4C00-BBE7-CD1DAF3D78D2}" srcId="{14BC6178-268D-4350-8EBA-18448418117D}" destId="{56C3611E-CB68-4D33-9849-314649DF7437}" srcOrd="0" destOrd="0" parTransId="{B285DFE0-AD03-4814-BFF2-0F4E56114FE1}" sibTransId="{551860EC-33A5-4CB8-9C3F-1CE082932E4E}"/>
    <dgm:cxn modelId="{24A102B4-2061-4E02-8562-B8E64C20A12E}" srcId="{E3F31BF2-EF41-4789-BFA8-E754945F1C42}" destId="{14BC6178-268D-4350-8EBA-18448418117D}" srcOrd="0" destOrd="0" parTransId="{AC5C4A61-DE56-4A57-8B59-DF3D53B79996}" sibTransId="{45DD2D8E-D1A6-4249-A648-C4B62D5D32E7}"/>
    <dgm:cxn modelId="{B12292BD-7BB0-F44B-B08E-43BE2CF4C98D}" type="presOf" srcId="{030A887E-ED52-4859-9AAC-30B672347E19}" destId="{F2B9BC04-6CC1-484F-BA06-D2FD6D0E9750}" srcOrd="0" destOrd="0" presId="urn:microsoft.com/office/officeart/2005/8/layout/vList2"/>
    <dgm:cxn modelId="{451E94BD-8F63-3046-96E3-CA38C662BB3B}" type="presOf" srcId="{7F5299ED-A991-4364-8D92-AA55C6E51854}" destId="{DE1A2C58-6AC3-9645-BD42-E1EAF960E7C6}" srcOrd="0" destOrd="0" presId="urn:microsoft.com/office/officeart/2005/8/layout/vList2"/>
    <dgm:cxn modelId="{09C6C4C5-5ED9-5745-9238-DE3368094ACF}" type="presOf" srcId="{8B3E2A33-EFEF-F04A-AD55-E4CEA294C984}" destId="{A6E8D6FB-C8D4-4A44-8577-5C6B7A329F11}" srcOrd="0" destOrd="2" presId="urn:microsoft.com/office/officeart/2005/8/layout/vList2"/>
    <dgm:cxn modelId="{6FC8E6FE-CD49-4760-A233-0D79A1C3FFE6}" srcId="{7F5299ED-A991-4364-8D92-AA55C6E51854}" destId="{9D2E3B40-D0A7-49AC-97A3-F95B5C3F5577}" srcOrd="0" destOrd="0" parTransId="{E49D5ADB-B808-44B8-8BAF-7F148DAC668C}" sibTransId="{81AE2483-13E9-4689-9296-346767F65A94}"/>
    <dgm:cxn modelId="{2B77182A-906B-1F4A-9433-8F510DC13E23}" type="presParOf" srcId="{D83E9C51-8CC9-444C-BA71-D2DBECD2AA35}" destId="{8AE20BB5-BFA1-8348-AFF3-C1FF30987204}" srcOrd="0" destOrd="0" presId="urn:microsoft.com/office/officeart/2005/8/layout/vList2"/>
    <dgm:cxn modelId="{0527E6AE-459F-C349-9C7C-5F6D67005F5C}" type="presParOf" srcId="{D83E9C51-8CC9-444C-BA71-D2DBECD2AA35}" destId="{372DD487-C19D-8C47-9E61-BDEA68437C33}" srcOrd="1" destOrd="0" presId="urn:microsoft.com/office/officeart/2005/8/layout/vList2"/>
    <dgm:cxn modelId="{894B11F3-9583-9D4C-8DD8-12A6523401CC}" type="presParOf" srcId="{D83E9C51-8CC9-444C-BA71-D2DBECD2AA35}" destId="{6020B2ED-3601-784E-BEDB-92BB37CF9E3F}" srcOrd="2" destOrd="0" presId="urn:microsoft.com/office/officeart/2005/8/layout/vList2"/>
    <dgm:cxn modelId="{28ECE61E-1210-8B47-BCAF-4FBF24261E44}" type="presParOf" srcId="{D83E9C51-8CC9-444C-BA71-D2DBECD2AA35}" destId="{F2B9BC04-6CC1-484F-BA06-D2FD6D0E9750}" srcOrd="3" destOrd="0" presId="urn:microsoft.com/office/officeart/2005/8/layout/vList2"/>
    <dgm:cxn modelId="{DF6663D9-EB13-DE45-B98F-8746744C9BAE}" type="presParOf" srcId="{D83E9C51-8CC9-444C-BA71-D2DBECD2AA35}" destId="{DE1A2C58-6AC3-9645-BD42-E1EAF960E7C6}" srcOrd="4" destOrd="0" presId="urn:microsoft.com/office/officeart/2005/8/layout/vList2"/>
    <dgm:cxn modelId="{EAB143D5-A4C0-D94A-B2B8-FA89B8CE65E1}" type="presParOf" srcId="{D83E9C51-8CC9-444C-BA71-D2DBECD2AA35}" destId="{A6E8D6FB-C8D4-4A44-8577-5C6B7A329F11}"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33232DE-F012-411C-B43A-46EA92420FA6}" type="doc">
      <dgm:prSet loTypeId="urn:microsoft.com/office/officeart/2018/2/layout/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1216F952-6C7D-4396-9479-5981318DFAC6}">
      <dgm:prSet/>
      <dgm:spPr/>
      <dgm:t>
        <a:bodyPr/>
        <a:lstStyle/>
        <a:p>
          <a:pPr>
            <a:defRPr b="1"/>
          </a:pPr>
          <a:r>
            <a:rPr lang="en-US" dirty="0"/>
            <a:t>For this tutorial we will utilize water and weather data from the National Oceanic and Atmospheric Administration (NOAA)</a:t>
          </a:r>
        </a:p>
      </dgm:t>
    </dgm:pt>
    <dgm:pt modelId="{11B3BC7A-5AFE-40A6-A178-B208D98DDE31}" type="parTrans" cxnId="{C5E1D925-3E3E-4AFD-91AA-B0BFCE2CCA79}">
      <dgm:prSet/>
      <dgm:spPr/>
      <dgm:t>
        <a:bodyPr/>
        <a:lstStyle/>
        <a:p>
          <a:endParaRPr lang="en-US"/>
        </a:p>
      </dgm:t>
    </dgm:pt>
    <dgm:pt modelId="{DC6059F4-F9AB-46B9-8690-6F412B163683}" type="sibTrans" cxnId="{C5E1D925-3E3E-4AFD-91AA-B0BFCE2CCA79}">
      <dgm:prSet/>
      <dgm:spPr/>
      <dgm:t>
        <a:bodyPr/>
        <a:lstStyle/>
        <a:p>
          <a:endParaRPr lang="en-US"/>
        </a:p>
      </dgm:t>
    </dgm:pt>
    <dgm:pt modelId="{F98A5BD9-F00D-4150-8338-F66B57ECD5DB}">
      <dgm:prSet custT="1"/>
      <dgm:spPr/>
      <dgm:t>
        <a:bodyPr/>
        <a:lstStyle/>
        <a:p>
          <a:pPr>
            <a:defRPr b="1"/>
          </a:pPr>
          <a:r>
            <a:rPr lang="en-US" sz="1800" dirty="0"/>
            <a:t>We will perform the following steps:</a:t>
          </a:r>
        </a:p>
      </dgm:t>
    </dgm:pt>
    <dgm:pt modelId="{321C7993-3016-4E4C-B863-DD0A0A6F73EE}" type="parTrans" cxnId="{24A30405-ED71-4547-B2BF-EB25D249C8F7}">
      <dgm:prSet/>
      <dgm:spPr/>
      <dgm:t>
        <a:bodyPr/>
        <a:lstStyle/>
        <a:p>
          <a:endParaRPr lang="en-US"/>
        </a:p>
      </dgm:t>
    </dgm:pt>
    <dgm:pt modelId="{69292B67-0F26-41B1-9762-6AB69C1A599F}" type="sibTrans" cxnId="{24A30405-ED71-4547-B2BF-EB25D249C8F7}">
      <dgm:prSet/>
      <dgm:spPr/>
      <dgm:t>
        <a:bodyPr/>
        <a:lstStyle/>
        <a:p>
          <a:endParaRPr lang="en-US"/>
        </a:p>
      </dgm:t>
    </dgm:pt>
    <dgm:pt modelId="{A2026C4A-81D5-4478-B756-A9770C62C975}">
      <dgm:prSet custT="1"/>
      <dgm:spPr/>
      <dgm:t>
        <a:bodyPr/>
        <a:lstStyle/>
        <a:p>
          <a:pPr>
            <a:buFont typeface="+mj-lt"/>
            <a:buAutoNum type="arabicPeriod"/>
          </a:pPr>
          <a:r>
            <a:rPr lang="en-US" sz="1600" dirty="0"/>
            <a:t>Download the data – this data is preformatted to line protocol</a:t>
          </a:r>
        </a:p>
      </dgm:t>
    </dgm:pt>
    <dgm:pt modelId="{2BCE16B4-DB98-40A2-92CC-B3BE2D87D6E8}" type="parTrans" cxnId="{0F45835B-AA7A-4EAB-B179-39E38D18E94B}">
      <dgm:prSet/>
      <dgm:spPr/>
      <dgm:t>
        <a:bodyPr/>
        <a:lstStyle/>
        <a:p>
          <a:endParaRPr lang="en-US"/>
        </a:p>
      </dgm:t>
    </dgm:pt>
    <dgm:pt modelId="{74351085-C2FD-47CC-BE08-C1311CA8D87B}" type="sibTrans" cxnId="{0F45835B-AA7A-4EAB-B179-39E38D18E94B}">
      <dgm:prSet/>
      <dgm:spPr/>
      <dgm:t>
        <a:bodyPr/>
        <a:lstStyle/>
        <a:p>
          <a:endParaRPr lang="en-US"/>
        </a:p>
      </dgm:t>
    </dgm:pt>
    <dgm:pt modelId="{FDB9B06B-2B29-4AEA-8C95-57EA9CCF249B}">
      <dgm:prSet custT="1"/>
      <dgm:spPr/>
      <dgm:t>
        <a:bodyPr/>
        <a:lstStyle/>
        <a:p>
          <a:pPr>
            <a:buFont typeface="+mj-lt"/>
            <a:buAutoNum type="arabicPeriod"/>
          </a:pPr>
          <a:r>
            <a:rPr lang="en-US" sz="1600" dirty="0"/>
            <a:t>Connect to the Influx database engine</a:t>
          </a:r>
        </a:p>
      </dgm:t>
    </dgm:pt>
    <dgm:pt modelId="{B6036B70-594B-4EDB-9291-15895587F48E}" type="parTrans" cxnId="{B5B3AC93-C9B4-481F-8C22-54ACAF242DAA}">
      <dgm:prSet/>
      <dgm:spPr/>
      <dgm:t>
        <a:bodyPr/>
        <a:lstStyle/>
        <a:p>
          <a:endParaRPr lang="en-US"/>
        </a:p>
      </dgm:t>
    </dgm:pt>
    <dgm:pt modelId="{9FEF960F-1575-4C46-BBED-4B2B35BBBE55}" type="sibTrans" cxnId="{B5B3AC93-C9B4-481F-8C22-54ACAF242DAA}">
      <dgm:prSet/>
      <dgm:spPr/>
      <dgm:t>
        <a:bodyPr/>
        <a:lstStyle/>
        <a:p>
          <a:endParaRPr lang="en-US"/>
        </a:p>
      </dgm:t>
    </dgm:pt>
    <dgm:pt modelId="{68DC7DE6-3032-4828-BCDE-F388E4FD3C56}">
      <dgm:prSet custT="1"/>
      <dgm:spPr/>
      <dgm:t>
        <a:bodyPr/>
        <a:lstStyle/>
        <a:p>
          <a:pPr>
            <a:buFont typeface="+mj-lt"/>
            <a:buAutoNum type="arabicPeriod"/>
          </a:pPr>
          <a:r>
            <a:rPr lang="en-US" sz="1600" dirty="0"/>
            <a:t>Create a new database called NOAA_water_database</a:t>
          </a:r>
        </a:p>
      </dgm:t>
    </dgm:pt>
    <dgm:pt modelId="{08024D74-4692-4D9B-AEED-BF3C9B3C7323}" type="parTrans" cxnId="{27FD83ED-56C7-43F6-B458-89D1823093F3}">
      <dgm:prSet/>
      <dgm:spPr/>
      <dgm:t>
        <a:bodyPr/>
        <a:lstStyle/>
        <a:p>
          <a:endParaRPr lang="en-US"/>
        </a:p>
      </dgm:t>
    </dgm:pt>
    <dgm:pt modelId="{69F3D42D-8384-4A9C-B537-9DE0E8AEC422}" type="sibTrans" cxnId="{27FD83ED-56C7-43F6-B458-89D1823093F3}">
      <dgm:prSet/>
      <dgm:spPr/>
      <dgm:t>
        <a:bodyPr/>
        <a:lstStyle/>
        <a:p>
          <a:endParaRPr lang="en-US"/>
        </a:p>
      </dgm:t>
    </dgm:pt>
    <dgm:pt modelId="{22259146-5BD2-480B-96B5-AD2844A21589}">
      <dgm:prSet custT="1"/>
      <dgm:spPr/>
      <dgm:t>
        <a:bodyPr/>
        <a:lstStyle/>
        <a:p>
          <a:pPr>
            <a:buFont typeface="+mj-lt"/>
            <a:buAutoNum type="arabicPeriod"/>
          </a:pPr>
          <a:r>
            <a:rPr lang="en-US" sz="1600" dirty="0"/>
            <a:t>Import data into Influx</a:t>
          </a:r>
        </a:p>
      </dgm:t>
    </dgm:pt>
    <dgm:pt modelId="{19A1CB81-2B06-47F1-9428-999802B70CAF}" type="parTrans" cxnId="{5E020275-6D24-419A-AFDC-641DE3E95864}">
      <dgm:prSet/>
      <dgm:spPr/>
      <dgm:t>
        <a:bodyPr/>
        <a:lstStyle/>
        <a:p>
          <a:endParaRPr lang="en-US"/>
        </a:p>
      </dgm:t>
    </dgm:pt>
    <dgm:pt modelId="{2BEF49A6-5CDB-4BDB-9D42-C7701C0F33BE}" type="sibTrans" cxnId="{5E020275-6D24-419A-AFDC-641DE3E95864}">
      <dgm:prSet/>
      <dgm:spPr/>
      <dgm:t>
        <a:bodyPr/>
        <a:lstStyle/>
        <a:p>
          <a:endParaRPr lang="en-US"/>
        </a:p>
      </dgm:t>
    </dgm:pt>
    <dgm:pt modelId="{F49479EA-84C4-4A50-8998-2AE5E093FF5B}">
      <dgm:prSet custT="1"/>
      <dgm:spPr/>
      <dgm:t>
        <a:bodyPr/>
        <a:lstStyle/>
        <a:p>
          <a:pPr>
            <a:buFont typeface="+mj-lt"/>
            <a:buAutoNum type="arabicPeriod"/>
          </a:pPr>
          <a:r>
            <a:rPr lang="en-US" sz="1600" dirty="0"/>
            <a:t>Run test queries</a:t>
          </a:r>
        </a:p>
      </dgm:t>
    </dgm:pt>
    <dgm:pt modelId="{AABD7A41-3B4D-4C12-A218-92528AC451AA}" type="parTrans" cxnId="{200C66AA-D2F0-4980-A22F-0554646292B4}">
      <dgm:prSet/>
      <dgm:spPr/>
      <dgm:t>
        <a:bodyPr/>
        <a:lstStyle/>
        <a:p>
          <a:endParaRPr lang="en-US"/>
        </a:p>
      </dgm:t>
    </dgm:pt>
    <dgm:pt modelId="{769E59AB-A7AD-44FF-AC03-59FE6F5C8CE0}" type="sibTrans" cxnId="{200C66AA-D2F0-4980-A22F-0554646292B4}">
      <dgm:prSet/>
      <dgm:spPr/>
      <dgm:t>
        <a:bodyPr/>
        <a:lstStyle/>
        <a:p>
          <a:endParaRPr lang="en-US"/>
        </a:p>
      </dgm:t>
    </dgm:pt>
    <dgm:pt modelId="{977CBE91-A285-4401-836E-DD893000ECF8}" type="pres">
      <dgm:prSet presAssocID="{133232DE-F012-411C-B43A-46EA92420FA6}" presName="root" presStyleCnt="0">
        <dgm:presLayoutVars>
          <dgm:dir/>
          <dgm:resizeHandles val="exact"/>
        </dgm:presLayoutVars>
      </dgm:prSet>
      <dgm:spPr/>
    </dgm:pt>
    <dgm:pt modelId="{5DD04C84-9A90-4E2F-84C8-BAD523E66F54}" type="pres">
      <dgm:prSet presAssocID="{1216F952-6C7D-4396-9479-5981318DFAC6}" presName="compNode" presStyleCnt="0"/>
      <dgm:spPr/>
    </dgm:pt>
    <dgm:pt modelId="{91563CEB-EA0F-42CF-A145-9103FF481950}" type="pres">
      <dgm:prSet presAssocID="{1216F952-6C7D-4396-9479-5981318DFAC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1C5F4F2F-FF2B-469D-BDBA-7E595F781D9E}" type="pres">
      <dgm:prSet presAssocID="{1216F952-6C7D-4396-9479-5981318DFAC6}" presName="iconSpace" presStyleCnt="0"/>
      <dgm:spPr/>
    </dgm:pt>
    <dgm:pt modelId="{7B5CF92A-A3FF-4DC1-96AF-1B35F964B3FD}" type="pres">
      <dgm:prSet presAssocID="{1216F952-6C7D-4396-9479-5981318DFAC6}" presName="parTx" presStyleLbl="revTx" presStyleIdx="0" presStyleCnt="4">
        <dgm:presLayoutVars>
          <dgm:chMax val="0"/>
          <dgm:chPref val="0"/>
        </dgm:presLayoutVars>
      </dgm:prSet>
      <dgm:spPr/>
    </dgm:pt>
    <dgm:pt modelId="{4767F2A7-FBBA-451F-8F98-7A3727775B1B}" type="pres">
      <dgm:prSet presAssocID="{1216F952-6C7D-4396-9479-5981318DFAC6}" presName="txSpace" presStyleCnt="0"/>
      <dgm:spPr/>
    </dgm:pt>
    <dgm:pt modelId="{17864ACC-76B2-4105-BAD0-50F5424D94A3}" type="pres">
      <dgm:prSet presAssocID="{1216F952-6C7D-4396-9479-5981318DFAC6}" presName="desTx" presStyleLbl="revTx" presStyleIdx="1" presStyleCnt="4">
        <dgm:presLayoutVars/>
      </dgm:prSet>
      <dgm:spPr/>
    </dgm:pt>
    <dgm:pt modelId="{D748E0FB-2A19-4477-9A7E-70030EE96F4A}" type="pres">
      <dgm:prSet presAssocID="{DC6059F4-F9AB-46B9-8690-6F412B163683}" presName="sibTrans" presStyleCnt="0"/>
      <dgm:spPr/>
    </dgm:pt>
    <dgm:pt modelId="{CC44517F-AE21-4643-8753-9BEF6FF8BE3C}" type="pres">
      <dgm:prSet presAssocID="{F98A5BD9-F00D-4150-8338-F66B57ECD5DB}" presName="compNode" presStyleCnt="0"/>
      <dgm:spPr/>
    </dgm:pt>
    <dgm:pt modelId="{4C279C3C-24D6-4F6F-B5DB-7F268A380358}" type="pres">
      <dgm:prSet presAssocID="{F98A5BD9-F00D-4150-8338-F66B57ECD5D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5106206-D813-4D56-A2C8-DC379281EF3B}" type="pres">
      <dgm:prSet presAssocID="{F98A5BD9-F00D-4150-8338-F66B57ECD5DB}" presName="iconSpace" presStyleCnt="0"/>
      <dgm:spPr/>
    </dgm:pt>
    <dgm:pt modelId="{AC13F246-C252-417C-A4A0-AAF89EE20DD4}" type="pres">
      <dgm:prSet presAssocID="{F98A5BD9-F00D-4150-8338-F66B57ECD5DB}" presName="parTx" presStyleLbl="revTx" presStyleIdx="2" presStyleCnt="4" custLinFactNeighborX="-11690" custLinFactNeighborY="1623">
        <dgm:presLayoutVars>
          <dgm:chMax val="0"/>
          <dgm:chPref val="0"/>
        </dgm:presLayoutVars>
      </dgm:prSet>
      <dgm:spPr/>
    </dgm:pt>
    <dgm:pt modelId="{F38B78D6-8E25-4415-8F57-C7E0CBACD29D}" type="pres">
      <dgm:prSet presAssocID="{F98A5BD9-F00D-4150-8338-F66B57ECD5DB}" presName="txSpace" presStyleCnt="0"/>
      <dgm:spPr/>
    </dgm:pt>
    <dgm:pt modelId="{362DED26-B260-4C5A-8BDF-194A363923DB}" type="pres">
      <dgm:prSet presAssocID="{F98A5BD9-F00D-4150-8338-F66B57ECD5DB}" presName="desTx" presStyleLbl="revTx" presStyleIdx="3" presStyleCnt="4" custScaleX="121280">
        <dgm:presLayoutVars/>
      </dgm:prSet>
      <dgm:spPr/>
    </dgm:pt>
  </dgm:ptLst>
  <dgm:cxnLst>
    <dgm:cxn modelId="{6CF91A04-441C-5B4E-A2A4-9E8479EC651C}" type="presOf" srcId="{FDB9B06B-2B29-4AEA-8C95-57EA9CCF249B}" destId="{362DED26-B260-4C5A-8BDF-194A363923DB}" srcOrd="0" destOrd="1" presId="urn:microsoft.com/office/officeart/2018/2/layout/IconLabelDescriptionList"/>
    <dgm:cxn modelId="{24A30405-ED71-4547-B2BF-EB25D249C8F7}" srcId="{133232DE-F012-411C-B43A-46EA92420FA6}" destId="{F98A5BD9-F00D-4150-8338-F66B57ECD5DB}" srcOrd="1" destOrd="0" parTransId="{321C7993-3016-4E4C-B863-DD0A0A6F73EE}" sibTransId="{69292B67-0F26-41B1-9762-6AB69C1A599F}"/>
    <dgm:cxn modelId="{9C31DE1A-3856-EF42-BF12-D1479AAF195D}" type="presOf" srcId="{22259146-5BD2-480B-96B5-AD2844A21589}" destId="{362DED26-B260-4C5A-8BDF-194A363923DB}" srcOrd="0" destOrd="3" presId="urn:microsoft.com/office/officeart/2018/2/layout/IconLabelDescriptionList"/>
    <dgm:cxn modelId="{3B494224-D1C3-A948-85CA-99DF10DDA5C7}" type="presOf" srcId="{68DC7DE6-3032-4828-BCDE-F388E4FD3C56}" destId="{362DED26-B260-4C5A-8BDF-194A363923DB}" srcOrd="0" destOrd="2" presId="urn:microsoft.com/office/officeart/2018/2/layout/IconLabelDescriptionList"/>
    <dgm:cxn modelId="{C5E1D925-3E3E-4AFD-91AA-B0BFCE2CCA79}" srcId="{133232DE-F012-411C-B43A-46EA92420FA6}" destId="{1216F952-6C7D-4396-9479-5981318DFAC6}" srcOrd="0" destOrd="0" parTransId="{11B3BC7A-5AFE-40A6-A178-B208D98DDE31}" sibTransId="{DC6059F4-F9AB-46B9-8690-6F412B163683}"/>
    <dgm:cxn modelId="{4823BA29-4BBE-A245-B446-A3F858143376}" type="presOf" srcId="{A2026C4A-81D5-4478-B756-A9770C62C975}" destId="{362DED26-B260-4C5A-8BDF-194A363923DB}" srcOrd="0" destOrd="0" presId="urn:microsoft.com/office/officeart/2018/2/layout/IconLabelDescriptionList"/>
    <dgm:cxn modelId="{0F45835B-AA7A-4EAB-B179-39E38D18E94B}" srcId="{F98A5BD9-F00D-4150-8338-F66B57ECD5DB}" destId="{A2026C4A-81D5-4478-B756-A9770C62C975}" srcOrd="0" destOrd="0" parTransId="{2BCE16B4-DB98-40A2-92CC-B3BE2D87D6E8}" sibTransId="{74351085-C2FD-47CC-BE08-C1311CA8D87B}"/>
    <dgm:cxn modelId="{B7903269-572E-CA43-B4EE-AD6B992748E2}" type="presOf" srcId="{F98A5BD9-F00D-4150-8338-F66B57ECD5DB}" destId="{AC13F246-C252-417C-A4A0-AAF89EE20DD4}" srcOrd="0" destOrd="0" presId="urn:microsoft.com/office/officeart/2018/2/layout/IconLabelDescriptionList"/>
    <dgm:cxn modelId="{85B92C6E-C454-804A-9A29-94E75508E258}" type="presOf" srcId="{133232DE-F012-411C-B43A-46EA92420FA6}" destId="{977CBE91-A285-4401-836E-DD893000ECF8}" srcOrd="0" destOrd="0" presId="urn:microsoft.com/office/officeart/2018/2/layout/IconLabelDescriptionList"/>
    <dgm:cxn modelId="{5E020275-6D24-419A-AFDC-641DE3E95864}" srcId="{F98A5BD9-F00D-4150-8338-F66B57ECD5DB}" destId="{22259146-5BD2-480B-96B5-AD2844A21589}" srcOrd="3" destOrd="0" parTransId="{19A1CB81-2B06-47F1-9428-999802B70CAF}" sibTransId="{2BEF49A6-5CDB-4BDB-9D42-C7701C0F33BE}"/>
    <dgm:cxn modelId="{50987B58-12A7-E042-ADDC-595CDDA9F5D1}" type="presOf" srcId="{1216F952-6C7D-4396-9479-5981318DFAC6}" destId="{7B5CF92A-A3FF-4DC1-96AF-1B35F964B3FD}" srcOrd="0" destOrd="0" presId="urn:microsoft.com/office/officeart/2018/2/layout/IconLabelDescriptionList"/>
    <dgm:cxn modelId="{BA5D7787-49D2-AC4A-9F6A-0F24B3BE53BF}" type="presOf" srcId="{F49479EA-84C4-4A50-8998-2AE5E093FF5B}" destId="{362DED26-B260-4C5A-8BDF-194A363923DB}" srcOrd="0" destOrd="4" presId="urn:microsoft.com/office/officeart/2018/2/layout/IconLabelDescriptionList"/>
    <dgm:cxn modelId="{B5B3AC93-C9B4-481F-8C22-54ACAF242DAA}" srcId="{F98A5BD9-F00D-4150-8338-F66B57ECD5DB}" destId="{FDB9B06B-2B29-4AEA-8C95-57EA9CCF249B}" srcOrd="1" destOrd="0" parTransId="{B6036B70-594B-4EDB-9291-15895587F48E}" sibTransId="{9FEF960F-1575-4C46-BBED-4B2B35BBBE55}"/>
    <dgm:cxn modelId="{200C66AA-D2F0-4980-A22F-0554646292B4}" srcId="{F98A5BD9-F00D-4150-8338-F66B57ECD5DB}" destId="{F49479EA-84C4-4A50-8998-2AE5E093FF5B}" srcOrd="4" destOrd="0" parTransId="{AABD7A41-3B4D-4C12-A218-92528AC451AA}" sibTransId="{769E59AB-A7AD-44FF-AC03-59FE6F5C8CE0}"/>
    <dgm:cxn modelId="{27FD83ED-56C7-43F6-B458-89D1823093F3}" srcId="{F98A5BD9-F00D-4150-8338-F66B57ECD5DB}" destId="{68DC7DE6-3032-4828-BCDE-F388E4FD3C56}" srcOrd="2" destOrd="0" parTransId="{08024D74-4692-4D9B-AEED-BF3C9B3C7323}" sibTransId="{69F3D42D-8384-4A9C-B537-9DE0E8AEC422}"/>
    <dgm:cxn modelId="{08920FC7-B782-1942-8669-EBEEEA0F2862}" type="presParOf" srcId="{977CBE91-A285-4401-836E-DD893000ECF8}" destId="{5DD04C84-9A90-4E2F-84C8-BAD523E66F54}" srcOrd="0" destOrd="0" presId="urn:microsoft.com/office/officeart/2018/2/layout/IconLabelDescriptionList"/>
    <dgm:cxn modelId="{28A0D235-84EC-2A42-87C4-5696DA8D67BD}" type="presParOf" srcId="{5DD04C84-9A90-4E2F-84C8-BAD523E66F54}" destId="{91563CEB-EA0F-42CF-A145-9103FF481950}" srcOrd="0" destOrd="0" presId="urn:microsoft.com/office/officeart/2018/2/layout/IconLabelDescriptionList"/>
    <dgm:cxn modelId="{6C256A02-D031-1D4D-BC8F-FCA465BDCE22}" type="presParOf" srcId="{5DD04C84-9A90-4E2F-84C8-BAD523E66F54}" destId="{1C5F4F2F-FF2B-469D-BDBA-7E595F781D9E}" srcOrd="1" destOrd="0" presId="urn:microsoft.com/office/officeart/2018/2/layout/IconLabelDescriptionList"/>
    <dgm:cxn modelId="{655EAF23-A548-EB41-B3F1-21D1644E430B}" type="presParOf" srcId="{5DD04C84-9A90-4E2F-84C8-BAD523E66F54}" destId="{7B5CF92A-A3FF-4DC1-96AF-1B35F964B3FD}" srcOrd="2" destOrd="0" presId="urn:microsoft.com/office/officeart/2018/2/layout/IconLabelDescriptionList"/>
    <dgm:cxn modelId="{CFB96721-3F3E-3540-A3A1-A101F0F5336E}" type="presParOf" srcId="{5DD04C84-9A90-4E2F-84C8-BAD523E66F54}" destId="{4767F2A7-FBBA-451F-8F98-7A3727775B1B}" srcOrd="3" destOrd="0" presId="urn:microsoft.com/office/officeart/2018/2/layout/IconLabelDescriptionList"/>
    <dgm:cxn modelId="{198B4BEB-87C6-E34A-BFA7-CCD9BABC1157}" type="presParOf" srcId="{5DD04C84-9A90-4E2F-84C8-BAD523E66F54}" destId="{17864ACC-76B2-4105-BAD0-50F5424D94A3}" srcOrd="4" destOrd="0" presId="urn:microsoft.com/office/officeart/2018/2/layout/IconLabelDescriptionList"/>
    <dgm:cxn modelId="{66E729B3-D126-BE4C-8712-73D218D80120}" type="presParOf" srcId="{977CBE91-A285-4401-836E-DD893000ECF8}" destId="{D748E0FB-2A19-4477-9A7E-70030EE96F4A}" srcOrd="1" destOrd="0" presId="urn:microsoft.com/office/officeart/2018/2/layout/IconLabelDescriptionList"/>
    <dgm:cxn modelId="{2D566E3A-76E6-9944-940F-DA2D6510A384}" type="presParOf" srcId="{977CBE91-A285-4401-836E-DD893000ECF8}" destId="{CC44517F-AE21-4643-8753-9BEF6FF8BE3C}" srcOrd="2" destOrd="0" presId="urn:microsoft.com/office/officeart/2018/2/layout/IconLabelDescriptionList"/>
    <dgm:cxn modelId="{3E154AD3-35A3-4147-9730-DB1C19789985}" type="presParOf" srcId="{CC44517F-AE21-4643-8753-9BEF6FF8BE3C}" destId="{4C279C3C-24D6-4F6F-B5DB-7F268A380358}" srcOrd="0" destOrd="0" presId="urn:microsoft.com/office/officeart/2018/2/layout/IconLabelDescriptionList"/>
    <dgm:cxn modelId="{13279403-A833-E14D-A244-27BF3194CDCD}" type="presParOf" srcId="{CC44517F-AE21-4643-8753-9BEF6FF8BE3C}" destId="{C5106206-D813-4D56-A2C8-DC379281EF3B}" srcOrd="1" destOrd="0" presId="urn:microsoft.com/office/officeart/2018/2/layout/IconLabelDescriptionList"/>
    <dgm:cxn modelId="{F9F5A7DA-7EB2-8C44-8C7D-059921B8E7AD}" type="presParOf" srcId="{CC44517F-AE21-4643-8753-9BEF6FF8BE3C}" destId="{AC13F246-C252-417C-A4A0-AAF89EE20DD4}" srcOrd="2" destOrd="0" presId="urn:microsoft.com/office/officeart/2018/2/layout/IconLabelDescriptionList"/>
    <dgm:cxn modelId="{71C63B9F-F61F-9A43-A483-DB7B42764C3A}" type="presParOf" srcId="{CC44517F-AE21-4643-8753-9BEF6FF8BE3C}" destId="{F38B78D6-8E25-4415-8F57-C7E0CBACD29D}" srcOrd="3" destOrd="0" presId="urn:microsoft.com/office/officeart/2018/2/layout/IconLabelDescriptionList"/>
    <dgm:cxn modelId="{FEF15789-437C-8E46-9E74-2041D45745D2}" type="presParOf" srcId="{CC44517F-AE21-4643-8753-9BEF6FF8BE3C}" destId="{362DED26-B260-4C5A-8BDF-194A363923DB}"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3F31BF2-EF41-4789-BFA8-E754945F1C42}"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4BC6178-268D-4350-8EBA-18448418117D}">
      <dgm:prSet custT="1"/>
      <dgm:spPr/>
      <dgm:t>
        <a:bodyPr/>
        <a:lstStyle/>
        <a:p>
          <a:pPr>
            <a:lnSpc>
              <a:spcPct val="100000"/>
            </a:lnSpc>
          </a:pPr>
          <a:r>
            <a:rPr lang="en-US" sz="2000" dirty="0"/>
            <a:t>In a browser go to:</a:t>
          </a:r>
        </a:p>
      </dgm:t>
    </dgm:pt>
    <dgm:pt modelId="{AC5C4A61-DE56-4A57-8B59-DF3D53B79996}" type="parTrans" cxnId="{24A102B4-2061-4E02-8562-B8E64C20A12E}">
      <dgm:prSet/>
      <dgm:spPr/>
      <dgm:t>
        <a:bodyPr/>
        <a:lstStyle/>
        <a:p>
          <a:endParaRPr lang="en-US" sz="1400"/>
        </a:p>
      </dgm:t>
    </dgm:pt>
    <dgm:pt modelId="{45DD2D8E-D1A6-4249-A648-C4B62D5D32E7}" type="sibTrans" cxnId="{24A102B4-2061-4E02-8562-B8E64C20A12E}">
      <dgm:prSet/>
      <dgm:spPr/>
      <dgm:t>
        <a:bodyPr/>
        <a:lstStyle/>
        <a:p>
          <a:endParaRPr lang="en-US"/>
        </a:p>
      </dgm:t>
    </dgm:pt>
    <dgm:pt modelId="{47EF8252-E075-46F3-8F0A-CD2CE3E03116}">
      <dgm:prSet custT="1"/>
      <dgm:spPr/>
      <dgm:t>
        <a:bodyPr/>
        <a:lstStyle/>
        <a:p>
          <a:pPr>
            <a:lnSpc>
              <a:spcPct val="100000"/>
            </a:lnSpc>
          </a:pPr>
          <a:r>
            <a:rPr lang="en-US" sz="2000" dirty="0"/>
            <a:t>If using curl:</a:t>
          </a:r>
        </a:p>
      </dgm:t>
    </dgm:pt>
    <dgm:pt modelId="{800A5AC6-02DA-4AB1-9C49-B16FB28D916C}" type="parTrans" cxnId="{7B66F534-8102-4000-B8B9-57AF4E5089D8}">
      <dgm:prSet/>
      <dgm:spPr/>
      <dgm:t>
        <a:bodyPr/>
        <a:lstStyle/>
        <a:p>
          <a:endParaRPr lang="en-US" sz="1400"/>
        </a:p>
      </dgm:t>
    </dgm:pt>
    <dgm:pt modelId="{3FBE1494-2113-4E45-B106-9CDC41EACD45}" type="sibTrans" cxnId="{7B66F534-8102-4000-B8B9-57AF4E5089D8}">
      <dgm:prSet/>
      <dgm:spPr/>
      <dgm:t>
        <a:bodyPr/>
        <a:lstStyle/>
        <a:p>
          <a:endParaRPr lang="en-US"/>
        </a:p>
      </dgm:t>
    </dgm:pt>
    <dgm:pt modelId="{7F5299ED-A991-4364-8D92-AA55C6E51854}">
      <dgm:prSet custT="1"/>
      <dgm:spPr/>
      <dgm:t>
        <a:bodyPr/>
        <a:lstStyle/>
        <a:p>
          <a:pPr>
            <a:lnSpc>
              <a:spcPct val="100000"/>
            </a:lnSpc>
          </a:pPr>
          <a:r>
            <a:rPr lang="en-US" sz="2000" dirty="0"/>
            <a:t>Save the data to a convenient directory</a:t>
          </a:r>
        </a:p>
      </dgm:t>
    </dgm:pt>
    <dgm:pt modelId="{2D3313B9-D3D6-4359-BB86-312C6AB518E5}" type="parTrans" cxnId="{3C073B33-BD9B-4F64-975E-AE0DEB60CC4F}">
      <dgm:prSet/>
      <dgm:spPr/>
      <dgm:t>
        <a:bodyPr/>
        <a:lstStyle/>
        <a:p>
          <a:endParaRPr lang="en-US" sz="1400"/>
        </a:p>
      </dgm:t>
    </dgm:pt>
    <dgm:pt modelId="{6F93EF30-3302-4D1B-8531-5EB628280C17}" type="sibTrans" cxnId="{3C073B33-BD9B-4F64-975E-AE0DEB60CC4F}">
      <dgm:prSet/>
      <dgm:spPr/>
      <dgm:t>
        <a:bodyPr/>
        <a:lstStyle/>
        <a:p>
          <a:endParaRPr lang="en-US"/>
        </a:p>
      </dgm:t>
    </dgm:pt>
    <dgm:pt modelId="{90266A09-9CF4-47F6-8920-AC803BC8DCB7}" type="pres">
      <dgm:prSet presAssocID="{E3F31BF2-EF41-4789-BFA8-E754945F1C42}" presName="root" presStyleCnt="0">
        <dgm:presLayoutVars>
          <dgm:dir/>
          <dgm:resizeHandles val="exact"/>
        </dgm:presLayoutVars>
      </dgm:prSet>
      <dgm:spPr/>
    </dgm:pt>
    <dgm:pt modelId="{0BE3AC21-6635-4A63-A088-FDC92EA9078E}" type="pres">
      <dgm:prSet presAssocID="{14BC6178-268D-4350-8EBA-18448418117D}" presName="compNode" presStyleCnt="0"/>
      <dgm:spPr/>
    </dgm:pt>
    <dgm:pt modelId="{D789F521-DE0E-49C9-9902-29489EDFA7D5}" type="pres">
      <dgm:prSet presAssocID="{14BC6178-268D-4350-8EBA-18448418117D}" presName="bgRect" presStyleLbl="bgShp" presStyleIdx="0" presStyleCnt="3"/>
      <dgm:spPr/>
    </dgm:pt>
    <dgm:pt modelId="{FC1736C4-2BF5-4705-ABDE-A3ED3F0B1A34}" type="pres">
      <dgm:prSet presAssocID="{14BC6178-268D-4350-8EBA-18448418117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4B05B02D-9DCE-4B9E-B191-077361E898C6}" type="pres">
      <dgm:prSet presAssocID="{14BC6178-268D-4350-8EBA-18448418117D}" presName="spaceRect" presStyleCnt="0"/>
      <dgm:spPr/>
    </dgm:pt>
    <dgm:pt modelId="{A46D439F-E666-40F5-84CB-C226C06A5F8A}" type="pres">
      <dgm:prSet presAssocID="{14BC6178-268D-4350-8EBA-18448418117D}" presName="parTx" presStyleLbl="revTx" presStyleIdx="0" presStyleCnt="3">
        <dgm:presLayoutVars>
          <dgm:chMax val="0"/>
          <dgm:chPref val="0"/>
        </dgm:presLayoutVars>
      </dgm:prSet>
      <dgm:spPr/>
    </dgm:pt>
    <dgm:pt modelId="{26731E13-572E-4DF4-AD87-3A6390E9920E}" type="pres">
      <dgm:prSet presAssocID="{45DD2D8E-D1A6-4249-A648-C4B62D5D32E7}" presName="sibTrans" presStyleCnt="0"/>
      <dgm:spPr/>
    </dgm:pt>
    <dgm:pt modelId="{03960EBA-C7A4-45C2-9541-D039FF41DD68}" type="pres">
      <dgm:prSet presAssocID="{47EF8252-E075-46F3-8F0A-CD2CE3E03116}" presName="compNode" presStyleCnt="0"/>
      <dgm:spPr/>
    </dgm:pt>
    <dgm:pt modelId="{C5556DC3-0F02-4737-9521-34E023379C97}" type="pres">
      <dgm:prSet presAssocID="{47EF8252-E075-46F3-8F0A-CD2CE3E03116}" presName="bgRect" presStyleLbl="bgShp" presStyleIdx="1" presStyleCnt="3"/>
      <dgm:spPr/>
    </dgm:pt>
    <dgm:pt modelId="{E2228416-C4E3-405D-AA3C-D190E26CAD98}" type="pres">
      <dgm:prSet presAssocID="{47EF8252-E075-46F3-8F0A-CD2CE3E0311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 with Left Arrow"/>
        </a:ext>
      </dgm:extLst>
    </dgm:pt>
    <dgm:pt modelId="{6C96CBBE-6705-48D1-83C5-28BE1C65C114}" type="pres">
      <dgm:prSet presAssocID="{47EF8252-E075-46F3-8F0A-CD2CE3E03116}" presName="spaceRect" presStyleCnt="0"/>
      <dgm:spPr/>
    </dgm:pt>
    <dgm:pt modelId="{2E1EBED4-5779-4AEA-8642-516986D3DFBD}" type="pres">
      <dgm:prSet presAssocID="{47EF8252-E075-46F3-8F0A-CD2CE3E03116}" presName="parTx" presStyleLbl="revTx" presStyleIdx="1" presStyleCnt="3">
        <dgm:presLayoutVars>
          <dgm:chMax val="0"/>
          <dgm:chPref val="0"/>
        </dgm:presLayoutVars>
      </dgm:prSet>
      <dgm:spPr/>
    </dgm:pt>
    <dgm:pt modelId="{BC812746-A26F-4AD5-9D4C-635F830117A0}" type="pres">
      <dgm:prSet presAssocID="{3FBE1494-2113-4E45-B106-9CDC41EACD45}" presName="sibTrans" presStyleCnt="0"/>
      <dgm:spPr/>
    </dgm:pt>
    <dgm:pt modelId="{224DC8BC-70F7-425C-AE2F-3915CAA75717}" type="pres">
      <dgm:prSet presAssocID="{7F5299ED-A991-4364-8D92-AA55C6E51854}" presName="compNode" presStyleCnt="0"/>
      <dgm:spPr/>
    </dgm:pt>
    <dgm:pt modelId="{4CB66125-06D4-4521-A3A5-6B5822DE9AC8}" type="pres">
      <dgm:prSet presAssocID="{7F5299ED-A991-4364-8D92-AA55C6E51854}" presName="bgRect" presStyleLbl="bgShp" presStyleIdx="2" presStyleCnt="3"/>
      <dgm:spPr/>
    </dgm:pt>
    <dgm:pt modelId="{48FE7B73-5ED1-4D63-9FEF-543F8108609E}" type="pres">
      <dgm:prSet presAssocID="{7F5299ED-A991-4364-8D92-AA55C6E5185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sk"/>
        </a:ext>
      </dgm:extLst>
    </dgm:pt>
    <dgm:pt modelId="{9A11546D-A31E-4F22-9946-F27BC5423B5D}" type="pres">
      <dgm:prSet presAssocID="{7F5299ED-A991-4364-8D92-AA55C6E51854}" presName="spaceRect" presStyleCnt="0"/>
      <dgm:spPr/>
    </dgm:pt>
    <dgm:pt modelId="{1F384E99-A278-4F5F-83B9-AAF4146ADAB7}" type="pres">
      <dgm:prSet presAssocID="{7F5299ED-A991-4364-8D92-AA55C6E51854}" presName="parTx" presStyleLbl="revTx" presStyleIdx="2" presStyleCnt="3">
        <dgm:presLayoutVars>
          <dgm:chMax val="0"/>
          <dgm:chPref val="0"/>
        </dgm:presLayoutVars>
      </dgm:prSet>
      <dgm:spPr/>
    </dgm:pt>
  </dgm:ptLst>
  <dgm:cxnLst>
    <dgm:cxn modelId="{7BF5BF11-5DDA-D34B-ACFF-EB5C1C6B1466}" type="presOf" srcId="{47EF8252-E075-46F3-8F0A-CD2CE3E03116}" destId="{2E1EBED4-5779-4AEA-8642-516986D3DFBD}" srcOrd="0" destOrd="0" presId="urn:microsoft.com/office/officeart/2018/2/layout/IconVerticalSolidList"/>
    <dgm:cxn modelId="{3C073B33-BD9B-4F64-975E-AE0DEB60CC4F}" srcId="{E3F31BF2-EF41-4789-BFA8-E754945F1C42}" destId="{7F5299ED-A991-4364-8D92-AA55C6E51854}" srcOrd="2" destOrd="0" parTransId="{2D3313B9-D3D6-4359-BB86-312C6AB518E5}" sibTransId="{6F93EF30-3302-4D1B-8531-5EB628280C17}"/>
    <dgm:cxn modelId="{7B66F534-8102-4000-B8B9-57AF4E5089D8}" srcId="{E3F31BF2-EF41-4789-BFA8-E754945F1C42}" destId="{47EF8252-E075-46F3-8F0A-CD2CE3E03116}" srcOrd="1" destOrd="0" parTransId="{800A5AC6-02DA-4AB1-9C49-B16FB28D916C}" sibTransId="{3FBE1494-2113-4E45-B106-9CDC41EACD45}"/>
    <dgm:cxn modelId="{29BEE665-2C1C-434A-9D2D-02CA9DF9D992}" type="presOf" srcId="{14BC6178-268D-4350-8EBA-18448418117D}" destId="{A46D439F-E666-40F5-84CB-C226C06A5F8A}" srcOrd="0" destOrd="0" presId="urn:microsoft.com/office/officeart/2018/2/layout/IconVerticalSolidList"/>
    <dgm:cxn modelId="{DD67DE66-2ABE-6A48-B13D-D34A0A88CE1B}" type="presOf" srcId="{7F5299ED-A991-4364-8D92-AA55C6E51854}" destId="{1F384E99-A278-4F5F-83B9-AAF4146ADAB7}" srcOrd="0" destOrd="0" presId="urn:microsoft.com/office/officeart/2018/2/layout/IconVerticalSolidList"/>
    <dgm:cxn modelId="{24A102B4-2061-4E02-8562-B8E64C20A12E}" srcId="{E3F31BF2-EF41-4789-BFA8-E754945F1C42}" destId="{14BC6178-268D-4350-8EBA-18448418117D}" srcOrd="0" destOrd="0" parTransId="{AC5C4A61-DE56-4A57-8B59-DF3D53B79996}" sibTransId="{45DD2D8E-D1A6-4249-A648-C4B62D5D32E7}"/>
    <dgm:cxn modelId="{E7AEEEF5-BB00-B24E-9D06-FDFC8C6D5A45}" type="presOf" srcId="{E3F31BF2-EF41-4789-BFA8-E754945F1C42}" destId="{90266A09-9CF4-47F6-8920-AC803BC8DCB7}" srcOrd="0" destOrd="0" presId="urn:microsoft.com/office/officeart/2018/2/layout/IconVerticalSolidList"/>
    <dgm:cxn modelId="{40719A00-FF99-BE4F-B629-A60B0674B99D}" type="presParOf" srcId="{90266A09-9CF4-47F6-8920-AC803BC8DCB7}" destId="{0BE3AC21-6635-4A63-A088-FDC92EA9078E}" srcOrd="0" destOrd="0" presId="urn:microsoft.com/office/officeart/2018/2/layout/IconVerticalSolidList"/>
    <dgm:cxn modelId="{C3B51489-5719-A944-A53D-5D4F00B5FB88}" type="presParOf" srcId="{0BE3AC21-6635-4A63-A088-FDC92EA9078E}" destId="{D789F521-DE0E-49C9-9902-29489EDFA7D5}" srcOrd="0" destOrd="0" presId="urn:microsoft.com/office/officeart/2018/2/layout/IconVerticalSolidList"/>
    <dgm:cxn modelId="{56404532-32E3-284A-A084-BFF41618746A}" type="presParOf" srcId="{0BE3AC21-6635-4A63-A088-FDC92EA9078E}" destId="{FC1736C4-2BF5-4705-ABDE-A3ED3F0B1A34}" srcOrd="1" destOrd="0" presId="urn:microsoft.com/office/officeart/2018/2/layout/IconVerticalSolidList"/>
    <dgm:cxn modelId="{72148185-CC77-FD42-9B5C-7E3AEC70D482}" type="presParOf" srcId="{0BE3AC21-6635-4A63-A088-FDC92EA9078E}" destId="{4B05B02D-9DCE-4B9E-B191-077361E898C6}" srcOrd="2" destOrd="0" presId="urn:microsoft.com/office/officeart/2018/2/layout/IconVerticalSolidList"/>
    <dgm:cxn modelId="{4585901E-9014-CF40-8A07-B154A175025B}" type="presParOf" srcId="{0BE3AC21-6635-4A63-A088-FDC92EA9078E}" destId="{A46D439F-E666-40F5-84CB-C226C06A5F8A}" srcOrd="3" destOrd="0" presId="urn:microsoft.com/office/officeart/2018/2/layout/IconVerticalSolidList"/>
    <dgm:cxn modelId="{C23F9DFB-F9A6-994E-A2F3-8F510467FDFE}" type="presParOf" srcId="{90266A09-9CF4-47F6-8920-AC803BC8DCB7}" destId="{26731E13-572E-4DF4-AD87-3A6390E9920E}" srcOrd="1" destOrd="0" presId="urn:microsoft.com/office/officeart/2018/2/layout/IconVerticalSolidList"/>
    <dgm:cxn modelId="{E5002389-2CE8-6845-A660-7FD6A782CE25}" type="presParOf" srcId="{90266A09-9CF4-47F6-8920-AC803BC8DCB7}" destId="{03960EBA-C7A4-45C2-9541-D039FF41DD68}" srcOrd="2" destOrd="0" presId="urn:microsoft.com/office/officeart/2018/2/layout/IconVerticalSolidList"/>
    <dgm:cxn modelId="{043E3844-20BC-F345-9284-073AB8D33241}" type="presParOf" srcId="{03960EBA-C7A4-45C2-9541-D039FF41DD68}" destId="{C5556DC3-0F02-4737-9521-34E023379C97}" srcOrd="0" destOrd="0" presId="urn:microsoft.com/office/officeart/2018/2/layout/IconVerticalSolidList"/>
    <dgm:cxn modelId="{B7C9DCE6-78CE-3045-AEC8-015B7783A0AE}" type="presParOf" srcId="{03960EBA-C7A4-45C2-9541-D039FF41DD68}" destId="{E2228416-C4E3-405D-AA3C-D190E26CAD98}" srcOrd="1" destOrd="0" presId="urn:microsoft.com/office/officeart/2018/2/layout/IconVerticalSolidList"/>
    <dgm:cxn modelId="{E93322D3-3CD4-7C48-9F8A-E6693B7D084C}" type="presParOf" srcId="{03960EBA-C7A4-45C2-9541-D039FF41DD68}" destId="{6C96CBBE-6705-48D1-83C5-28BE1C65C114}" srcOrd="2" destOrd="0" presId="urn:microsoft.com/office/officeart/2018/2/layout/IconVerticalSolidList"/>
    <dgm:cxn modelId="{7E79563B-C838-4049-9838-5A53F28A3D7E}" type="presParOf" srcId="{03960EBA-C7A4-45C2-9541-D039FF41DD68}" destId="{2E1EBED4-5779-4AEA-8642-516986D3DFBD}" srcOrd="3" destOrd="0" presId="urn:microsoft.com/office/officeart/2018/2/layout/IconVerticalSolidList"/>
    <dgm:cxn modelId="{4FEFF581-B2DA-FC40-94BB-8ED69C57708A}" type="presParOf" srcId="{90266A09-9CF4-47F6-8920-AC803BC8DCB7}" destId="{BC812746-A26F-4AD5-9D4C-635F830117A0}" srcOrd="3" destOrd="0" presId="urn:microsoft.com/office/officeart/2018/2/layout/IconVerticalSolidList"/>
    <dgm:cxn modelId="{A74E2F64-340B-A041-961D-F799D6ED3D6F}" type="presParOf" srcId="{90266A09-9CF4-47F6-8920-AC803BC8DCB7}" destId="{224DC8BC-70F7-425C-AE2F-3915CAA75717}" srcOrd="4" destOrd="0" presId="urn:microsoft.com/office/officeart/2018/2/layout/IconVerticalSolidList"/>
    <dgm:cxn modelId="{9FBE148A-3E16-A343-B62D-E83AA40304CA}" type="presParOf" srcId="{224DC8BC-70F7-425C-AE2F-3915CAA75717}" destId="{4CB66125-06D4-4521-A3A5-6B5822DE9AC8}" srcOrd="0" destOrd="0" presId="urn:microsoft.com/office/officeart/2018/2/layout/IconVerticalSolidList"/>
    <dgm:cxn modelId="{E55348EB-102D-E849-81C4-4AEB72A7D94F}" type="presParOf" srcId="{224DC8BC-70F7-425C-AE2F-3915CAA75717}" destId="{48FE7B73-5ED1-4D63-9FEF-543F8108609E}" srcOrd="1" destOrd="0" presId="urn:microsoft.com/office/officeart/2018/2/layout/IconVerticalSolidList"/>
    <dgm:cxn modelId="{91E94E04-FA41-1344-91E4-44D4BC27F826}" type="presParOf" srcId="{224DC8BC-70F7-425C-AE2F-3915CAA75717}" destId="{9A11546D-A31E-4F22-9946-F27BC5423B5D}" srcOrd="2" destOrd="0" presId="urn:microsoft.com/office/officeart/2018/2/layout/IconVerticalSolidList"/>
    <dgm:cxn modelId="{6F57B050-55AF-874A-8C04-DE6017DE3E9F}" type="presParOf" srcId="{224DC8BC-70F7-425C-AE2F-3915CAA75717}" destId="{1F384E99-A278-4F5F-83B9-AAF4146ADA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9AA209-2703-47F4-92F8-555DA213B27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94DAB06-C798-40FA-AF9F-B1F0AA65E6D2}">
      <dgm:prSet/>
      <dgm:spPr/>
      <dgm:t>
        <a:bodyPr/>
        <a:lstStyle/>
        <a:p>
          <a:pPr>
            <a:lnSpc>
              <a:spcPct val="100000"/>
            </a:lnSpc>
          </a:pPr>
          <a:r>
            <a:rPr lang="en-US" dirty="0"/>
            <a:t>Managing Measurements</a:t>
          </a:r>
        </a:p>
      </dgm:t>
    </dgm:pt>
    <dgm:pt modelId="{5D70ABD0-D6A3-46D8-A326-6A31CE7B8BA8}" type="parTrans" cxnId="{82EF3015-3168-4C74-944F-41005FDF8018}">
      <dgm:prSet/>
      <dgm:spPr/>
      <dgm:t>
        <a:bodyPr/>
        <a:lstStyle/>
        <a:p>
          <a:endParaRPr lang="en-US"/>
        </a:p>
      </dgm:t>
    </dgm:pt>
    <dgm:pt modelId="{3FDFEDE1-7830-49A7-93B0-F6D6D60DCAA2}" type="sibTrans" cxnId="{82EF3015-3168-4C74-944F-41005FDF8018}">
      <dgm:prSet/>
      <dgm:spPr/>
      <dgm:t>
        <a:bodyPr/>
        <a:lstStyle/>
        <a:p>
          <a:endParaRPr lang="en-US"/>
        </a:p>
      </dgm:t>
    </dgm:pt>
    <dgm:pt modelId="{A8646587-8DCD-4A64-8AA3-00221B98DD86}">
      <dgm:prSet/>
      <dgm:spPr/>
      <dgm:t>
        <a:bodyPr/>
        <a:lstStyle/>
        <a:p>
          <a:pPr>
            <a:lnSpc>
              <a:spcPct val="100000"/>
            </a:lnSpc>
          </a:pPr>
          <a:r>
            <a:rPr lang="en-US" dirty="0"/>
            <a:t>Managing Series </a:t>
          </a:r>
        </a:p>
      </dgm:t>
    </dgm:pt>
    <dgm:pt modelId="{C2A56951-2408-4330-9DA0-A8B11AB1FCFF}" type="parTrans" cxnId="{86E741C7-DECD-4DF7-8233-ABA51236FE27}">
      <dgm:prSet/>
      <dgm:spPr/>
      <dgm:t>
        <a:bodyPr/>
        <a:lstStyle/>
        <a:p>
          <a:endParaRPr lang="en-US"/>
        </a:p>
      </dgm:t>
    </dgm:pt>
    <dgm:pt modelId="{F64132D7-CC2C-49E2-9C26-701F8A210191}" type="sibTrans" cxnId="{86E741C7-DECD-4DF7-8233-ABA51236FE27}">
      <dgm:prSet/>
      <dgm:spPr/>
      <dgm:t>
        <a:bodyPr/>
        <a:lstStyle/>
        <a:p>
          <a:endParaRPr lang="en-US"/>
        </a:p>
      </dgm:t>
    </dgm:pt>
    <dgm:pt modelId="{394F90E7-1DA3-4B72-9148-5AFDE44334FD}">
      <dgm:prSet/>
      <dgm:spPr/>
      <dgm:t>
        <a:bodyPr/>
        <a:lstStyle/>
        <a:p>
          <a:pPr>
            <a:lnSpc>
              <a:spcPct val="100000"/>
            </a:lnSpc>
          </a:pPr>
          <a:r>
            <a:rPr lang="en-US" dirty="0"/>
            <a:t>Removing Databases</a:t>
          </a:r>
        </a:p>
      </dgm:t>
    </dgm:pt>
    <dgm:pt modelId="{C00AE108-5E43-40AA-BB33-815AB711F7BC}" type="parTrans" cxnId="{18C78743-404B-4DA0-9A18-38CAA1BD07C2}">
      <dgm:prSet/>
      <dgm:spPr/>
      <dgm:t>
        <a:bodyPr/>
        <a:lstStyle/>
        <a:p>
          <a:endParaRPr lang="en-US"/>
        </a:p>
      </dgm:t>
    </dgm:pt>
    <dgm:pt modelId="{C5DD8665-291D-4363-A610-BA342C1E2B47}" type="sibTrans" cxnId="{18C78743-404B-4DA0-9A18-38CAA1BD07C2}">
      <dgm:prSet/>
      <dgm:spPr/>
      <dgm:t>
        <a:bodyPr/>
        <a:lstStyle/>
        <a:p>
          <a:endParaRPr lang="en-US"/>
        </a:p>
      </dgm:t>
    </dgm:pt>
    <dgm:pt modelId="{1D9030E5-1E1D-7D4C-BEE4-3C16EABEABD5}">
      <dgm:prSet/>
      <dgm:spPr/>
      <dgm:t>
        <a:bodyPr/>
        <a:lstStyle/>
        <a:p>
          <a:pPr>
            <a:lnSpc>
              <a:spcPct val="100000"/>
            </a:lnSpc>
          </a:pPr>
          <a:r>
            <a:rPr lang="en-US" dirty="0"/>
            <a:t>Performing Backups</a:t>
          </a:r>
        </a:p>
      </dgm:t>
    </dgm:pt>
    <dgm:pt modelId="{66C9E0AF-FC0B-404B-AE2D-0CC78F4BBE78}" type="parTrans" cxnId="{7FD7EDD8-7719-AE4F-84BE-09679AE4971A}">
      <dgm:prSet/>
      <dgm:spPr/>
      <dgm:t>
        <a:bodyPr/>
        <a:lstStyle/>
        <a:p>
          <a:endParaRPr lang="en-US"/>
        </a:p>
      </dgm:t>
    </dgm:pt>
    <dgm:pt modelId="{152DC832-0846-BF4A-8297-F73F6AFCB837}" type="sibTrans" cxnId="{7FD7EDD8-7719-AE4F-84BE-09679AE4971A}">
      <dgm:prSet/>
      <dgm:spPr/>
      <dgm:t>
        <a:bodyPr/>
        <a:lstStyle/>
        <a:p>
          <a:endParaRPr lang="en-US"/>
        </a:p>
      </dgm:t>
    </dgm:pt>
    <dgm:pt modelId="{1FCD061B-88CB-4A73-884C-50EEC568F0ED}" type="pres">
      <dgm:prSet presAssocID="{719AA209-2703-47F4-92F8-555DA213B27C}" presName="root" presStyleCnt="0">
        <dgm:presLayoutVars>
          <dgm:dir/>
          <dgm:resizeHandles val="exact"/>
        </dgm:presLayoutVars>
      </dgm:prSet>
      <dgm:spPr/>
    </dgm:pt>
    <dgm:pt modelId="{A227BE3C-8F53-40F4-B762-CB5B6CDB1A9F}" type="pres">
      <dgm:prSet presAssocID="{A8646587-8DCD-4A64-8AA3-00221B98DD86}" presName="compNode" presStyleCnt="0"/>
      <dgm:spPr/>
    </dgm:pt>
    <dgm:pt modelId="{ACF8F7E7-BCD6-41DC-9DF7-2FB024BD4C64}" type="pres">
      <dgm:prSet presAssocID="{A8646587-8DCD-4A64-8AA3-00221B98DD86}" presName="bgRect" presStyleLbl="bgShp" presStyleIdx="0" presStyleCnt="4"/>
      <dgm:spPr/>
    </dgm:pt>
    <dgm:pt modelId="{4372FB1E-95CC-45D0-93B2-2067E5E0BD82}" type="pres">
      <dgm:prSet presAssocID="{A8646587-8DCD-4A64-8AA3-00221B98DD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B09C8CBF-1D48-4767-98D5-3AED71E97736}" type="pres">
      <dgm:prSet presAssocID="{A8646587-8DCD-4A64-8AA3-00221B98DD86}" presName="spaceRect" presStyleCnt="0"/>
      <dgm:spPr/>
    </dgm:pt>
    <dgm:pt modelId="{31033BC5-364F-4185-A835-AEB4BC59B39D}" type="pres">
      <dgm:prSet presAssocID="{A8646587-8DCD-4A64-8AA3-00221B98DD86}" presName="parTx" presStyleLbl="revTx" presStyleIdx="0" presStyleCnt="4">
        <dgm:presLayoutVars>
          <dgm:chMax val="0"/>
          <dgm:chPref val="0"/>
        </dgm:presLayoutVars>
      </dgm:prSet>
      <dgm:spPr/>
    </dgm:pt>
    <dgm:pt modelId="{6D1D4058-4CE0-4280-84C9-7651E76EFD69}" type="pres">
      <dgm:prSet presAssocID="{F64132D7-CC2C-49E2-9C26-701F8A210191}" presName="sibTrans" presStyleCnt="0"/>
      <dgm:spPr/>
    </dgm:pt>
    <dgm:pt modelId="{0CC1A045-C50C-4F28-89A0-228910D91FBF}" type="pres">
      <dgm:prSet presAssocID="{294DAB06-C798-40FA-AF9F-B1F0AA65E6D2}" presName="compNode" presStyleCnt="0"/>
      <dgm:spPr/>
    </dgm:pt>
    <dgm:pt modelId="{9826C0D9-0D52-4CB2-BF1D-757BFCE4C1C6}" type="pres">
      <dgm:prSet presAssocID="{294DAB06-C798-40FA-AF9F-B1F0AA65E6D2}" presName="bgRect" presStyleLbl="bgShp" presStyleIdx="1" presStyleCnt="4"/>
      <dgm:spPr/>
    </dgm:pt>
    <dgm:pt modelId="{7A45C0B8-A6C5-44EA-8463-E6228A981441}" type="pres">
      <dgm:prSet presAssocID="{294DAB06-C798-40FA-AF9F-B1F0AA65E6D2}"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Ruler"/>
        </a:ext>
      </dgm:extLst>
    </dgm:pt>
    <dgm:pt modelId="{38E67FBF-46B3-4B18-B99F-472996210BF1}" type="pres">
      <dgm:prSet presAssocID="{294DAB06-C798-40FA-AF9F-B1F0AA65E6D2}" presName="spaceRect" presStyleCnt="0"/>
      <dgm:spPr/>
    </dgm:pt>
    <dgm:pt modelId="{C24E9C94-DF8F-4918-815E-EF3347F94F33}" type="pres">
      <dgm:prSet presAssocID="{294DAB06-C798-40FA-AF9F-B1F0AA65E6D2}" presName="parTx" presStyleLbl="revTx" presStyleIdx="1" presStyleCnt="4">
        <dgm:presLayoutVars>
          <dgm:chMax val="0"/>
          <dgm:chPref val="0"/>
        </dgm:presLayoutVars>
      </dgm:prSet>
      <dgm:spPr/>
    </dgm:pt>
    <dgm:pt modelId="{AC08FCDB-322B-4AC6-A8A8-F2BDEB26D2D2}" type="pres">
      <dgm:prSet presAssocID="{3FDFEDE1-7830-49A7-93B0-F6D6D60DCAA2}" presName="sibTrans" presStyleCnt="0"/>
      <dgm:spPr/>
    </dgm:pt>
    <dgm:pt modelId="{9CD2B39B-6815-B444-A70A-7719456D443D}" type="pres">
      <dgm:prSet presAssocID="{1D9030E5-1E1D-7D4C-BEE4-3C16EABEABD5}" presName="compNode" presStyleCnt="0"/>
      <dgm:spPr/>
    </dgm:pt>
    <dgm:pt modelId="{804E483C-E41C-4F45-8693-F9EAD46391F5}" type="pres">
      <dgm:prSet presAssocID="{1D9030E5-1E1D-7D4C-BEE4-3C16EABEABD5}" presName="bgRect" presStyleLbl="bgShp" presStyleIdx="2" presStyleCnt="4"/>
      <dgm:spPr/>
    </dgm:pt>
    <dgm:pt modelId="{BBBE3D4F-1567-BA42-9B10-08A17E445A90}" type="pres">
      <dgm:prSet presAssocID="{1D9030E5-1E1D-7D4C-BEE4-3C16EABEABD5}" presName="iconRect" presStyleLbl="node1" presStyleIdx="2" presStyleCnt="4" custScaleX="85947" custScaleY="85947"/>
      <dgm:spPr>
        <a:blipFill>
          <a:blip xmlns:r="http://schemas.openxmlformats.org/officeDocument/2006/relationships" r:embed="rId4"/>
          <a:srcRect/>
          <a:stretch>
            <a:fillRect/>
          </a:stretch>
        </a:blipFill>
      </dgm:spPr>
    </dgm:pt>
    <dgm:pt modelId="{A64B7F5B-D70E-BF47-A8CF-B335F3EAAAF5}" type="pres">
      <dgm:prSet presAssocID="{1D9030E5-1E1D-7D4C-BEE4-3C16EABEABD5}" presName="spaceRect" presStyleCnt="0"/>
      <dgm:spPr/>
    </dgm:pt>
    <dgm:pt modelId="{2C4957F3-0A73-164C-B045-86E869F05CB1}" type="pres">
      <dgm:prSet presAssocID="{1D9030E5-1E1D-7D4C-BEE4-3C16EABEABD5}" presName="parTx" presStyleLbl="revTx" presStyleIdx="2" presStyleCnt="4">
        <dgm:presLayoutVars>
          <dgm:chMax val="0"/>
          <dgm:chPref val="0"/>
        </dgm:presLayoutVars>
      </dgm:prSet>
      <dgm:spPr/>
    </dgm:pt>
    <dgm:pt modelId="{EB70BAFC-58F2-6D41-B028-EAE5BFDFCF0B}" type="pres">
      <dgm:prSet presAssocID="{152DC832-0846-BF4A-8297-F73F6AFCB837}" presName="sibTrans" presStyleCnt="0"/>
      <dgm:spPr/>
    </dgm:pt>
    <dgm:pt modelId="{6CC79A4E-5387-4A68-AE09-F054A71B8C7D}" type="pres">
      <dgm:prSet presAssocID="{394F90E7-1DA3-4B72-9148-5AFDE44334FD}" presName="compNode" presStyleCnt="0"/>
      <dgm:spPr/>
    </dgm:pt>
    <dgm:pt modelId="{8B137558-7D24-4DCC-9A43-57FAA04A5DAF}" type="pres">
      <dgm:prSet presAssocID="{394F90E7-1DA3-4B72-9148-5AFDE44334FD}" presName="bgRect" presStyleLbl="bgShp" presStyleIdx="3" presStyleCnt="4"/>
      <dgm:spPr/>
    </dgm:pt>
    <dgm:pt modelId="{9BB5C6D0-79BB-4CB6-AD88-34BAF81E59F1}" type="pres">
      <dgm:prSet presAssocID="{394F90E7-1DA3-4B72-9148-5AFDE44334FD}" presName="iconRect" presStyleLbl="node1" presStyleIdx="3"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F92F3671-B0EC-4B63-B22C-932E00058BA3}" type="pres">
      <dgm:prSet presAssocID="{394F90E7-1DA3-4B72-9148-5AFDE44334FD}" presName="spaceRect" presStyleCnt="0"/>
      <dgm:spPr/>
    </dgm:pt>
    <dgm:pt modelId="{4ABE0EDE-1327-428E-BEA4-292F64A21EC4}" type="pres">
      <dgm:prSet presAssocID="{394F90E7-1DA3-4B72-9148-5AFDE44334FD}" presName="parTx" presStyleLbl="revTx" presStyleIdx="3" presStyleCnt="4">
        <dgm:presLayoutVars>
          <dgm:chMax val="0"/>
          <dgm:chPref val="0"/>
        </dgm:presLayoutVars>
      </dgm:prSet>
      <dgm:spPr/>
    </dgm:pt>
  </dgm:ptLst>
  <dgm:cxnLst>
    <dgm:cxn modelId="{82EF3015-3168-4C74-944F-41005FDF8018}" srcId="{719AA209-2703-47F4-92F8-555DA213B27C}" destId="{294DAB06-C798-40FA-AF9F-B1F0AA65E6D2}" srcOrd="1" destOrd="0" parTransId="{5D70ABD0-D6A3-46D8-A326-6A31CE7B8BA8}" sibTransId="{3FDFEDE1-7830-49A7-93B0-F6D6D60DCAA2}"/>
    <dgm:cxn modelId="{190D5D15-8537-904F-B2DE-E91E3C23E593}" type="presOf" srcId="{394F90E7-1DA3-4B72-9148-5AFDE44334FD}" destId="{4ABE0EDE-1327-428E-BEA4-292F64A21EC4}" srcOrd="0" destOrd="0" presId="urn:microsoft.com/office/officeart/2018/2/layout/IconVerticalSolidList"/>
    <dgm:cxn modelId="{18C78743-404B-4DA0-9A18-38CAA1BD07C2}" srcId="{719AA209-2703-47F4-92F8-555DA213B27C}" destId="{394F90E7-1DA3-4B72-9148-5AFDE44334FD}" srcOrd="3" destOrd="0" parTransId="{C00AE108-5E43-40AA-BB33-815AB711F7BC}" sibTransId="{C5DD8665-291D-4363-A610-BA342C1E2B47}"/>
    <dgm:cxn modelId="{77E1A781-0F49-B643-B9F5-A39A42167C9A}" type="presOf" srcId="{A8646587-8DCD-4A64-8AA3-00221B98DD86}" destId="{31033BC5-364F-4185-A835-AEB4BC59B39D}" srcOrd="0" destOrd="0" presId="urn:microsoft.com/office/officeart/2018/2/layout/IconVerticalSolidList"/>
    <dgm:cxn modelId="{0F3B66A0-2CDF-3B44-AF11-34E662043C73}" type="presOf" srcId="{1D9030E5-1E1D-7D4C-BEE4-3C16EABEABD5}" destId="{2C4957F3-0A73-164C-B045-86E869F05CB1}" srcOrd="0" destOrd="0" presId="urn:microsoft.com/office/officeart/2018/2/layout/IconVerticalSolidList"/>
    <dgm:cxn modelId="{86E741C7-DECD-4DF7-8233-ABA51236FE27}" srcId="{719AA209-2703-47F4-92F8-555DA213B27C}" destId="{A8646587-8DCD-4A64-8AA3-00221B98DD86}" srcOrd="0" destOrd="0" parTransId="{C2A56951-2408-4330-9DA0-A8B11AB1FCFF}" sibTransId="{F64132D7-CC2C-49E2-9C26-701F8A210191}"/>
    <dgm:cxn modelId="{4EACE8D3-B40C-194D-81C9-576507FB113E}" type="presOf" srcId="{294DAB06-C798-40FA-AF9F-B1F0AA65E6D2}" destId="{C24E9C94-DF8F-4918-815E-EF3347F94F33}" srcOrd="0" destOrd="0" presId="urn:microsoft.com/office/officeart/2018/2/layout/IconVerticalSolidList"/>
    <dgm:cxn modelId="{7FD7EDD8-7719-AE4F-84BE-09679AE4971A}" srcId="{719AA209-2703-47F4-92F8-555DA213B27C}" destId="{1D9030E5-1E1D-7D4C-BEE4-3C16EABEABD5}" srcOrd="2" destOrd="0" parTransId="{66C9E0AF-FC0B-404B-AE2D-0CC78F4BBE78}" sibTransId="{152DC832-0846-BF4A-8297-F73F6AFCB837}"/>
    <dgm:cxn modelId="{29E87FED-4EE4-4426-95E6-68A6A242FFF6}" type="presOf" srcId="{719AA209-2703-47F4-92F8-555DA213B27C}" destId="{1FCD061B-88CB-4A73-884C-50EEC568F0ED}" srcOrd="0" destOrd="0" presId="urn:microsoft.com/office/officeart/2018/2/layout/IconVerticalSolidList"/>
    <dgm:cxn modelId="{F4A53003-2035-124C-9D29-56654112E551}" type="presParOf" srcId="{1FCD061B-88CB-4A73-884C-50EEC568F0ED}" destId="{A227BE3C-8F53-40F4-B762-CB5B6CDB1A9F}" srcOrd="0" destOrd="0" presId="urn:microsoft.com/office/officeart/2018/2/layout/IconVerticalSolidList"/>
    <dgm:cxn modelId="{D9DC2EBF-C72C-9349-B690-C69CB5A793D8}" type="presParOf" srcId="{A227BE3C-8F53-40F4-B762-CB5B6CDB1A9F}" destId="{ACF8F7E7-BCD6-41DC-9DF7-2FB024BD4C64}" srcOrd="0" destOrd="0" presId="urn:microsoft.com/office/officeart/2018/2/layout/IconVerticalSolidList"/>
    <dgm:cxn modelId="{A61BA1DF-963B-A849-BDB0-E587EDD67FD6}" type="presParOf" srcId="{A227BE3C-8F53-40F4-B762-CB5B6CDB1A9F}" destId="{4372FB1E-95CC-45D0-93B2-2067E5E0BD82}" srcOrd="1" destOrd="0" presId="urn:microsoft.com/office/officeart/2018/2/layout/IconVerticalSolidList"/>
    <dgm:cxn modelId="{9EEB5A2C-B5AA-8843-BCCE-14C2BDC771FE}" type="presParOf" srcId="{A227BE3C-8F53-40F4-B762-CB5B6CDB1A9F}" destId="{B09C8CBF-1D48-4767-98D5-3AED71E97736}" srcOrd="2" destOrd="0" presId="urn:microsoft.com/office/officeart/2018/2/layout/IconVerticalSolidList"/>
    <dgm:cxn modelId="{8AFD85DF-D78C-844F-9533-D9DA9CF4F1B3}" type="presParOf" srcId="{A227BE3C-8F53-40F4-B762-CB5B6CDB1A9F}" destId="{31033BC5-364F-4185-A835-AEB4BC59B39D}" srcOrd="3" destOrd="0" presId="urn:microsoft.com/office/officeart/2018/2/layout/IconVerticalSolidList"/>
    <dgm:cxn modelId="{BF03E0D6-CDDC-8143-BAF9-ED407CE5095F}" type="presParOf" srcId="{1FCD061B-88CB-4A73-884C-50EEC568F0ED}" destId="{6D1D4058-4CE0-4280-84C9-7651E76EFD69}" srcOrd="1" destOrd="0" presId="urn:microsoft.com/office/officeart/2018/2/layout/IconVerticalSolidList"/>
    <dgm:cxn modelId="{91F37479-9620-DE45-8B2E-AEF5189B7DB1}" type="presParOf" srcId="{1FCD061B-88CB-4A73-884C-50EEC568F0ED}" destId="{0CC1A045-C50C-4F28-89A0-228910D91FBF}" srcOrd="2" destOrd="0" presId="urn:microsoft.com/office/officeart/2018/2/layout/IconVerticalSolidList"/>
    <dgm:cxn modelId="{BE3B42AD-E1DC-E241-9FDB-4481237DE006}" type="presParOf" srcId="{0CC1A045-C50C-4F28-89A0-228910D91FBF}" destId="{9826C0D9-0D52-4CB2-BF1D-757BFCE4C1C6}" srcOrd="0" destOrd="0" presId="urn:microsoft.com/office/officeart/2018/2/layout/IconVerticalSolidList"/>
    <dgm:cxn modelId="{6638ECBA-7224-7444-9F69-DA73BE4D4C2E}" type="presParOf" srcId="{0CC1A045-C50C-4F28-89A0-228910D91FBF}" destId="{7A45C0B8-A6C5-44EA-8463-E6228A981441}" srcOrd="1" destOrd="0" presId="urn:microsoft.com/office/officeart/2018/2/layout/IconVerticalSolidList"/>
    <dgm:cxn modelId="{C7E300E0-6E53-DB46-B2B6-8FD8CA878493}" type="presParOf" srcId="{0CC1A045-C50C-4F28-89A0-228910D91FBF}" destId="{38E67FBF-46B3-4B18-B99F-472996210BF1}" srcOrd="2" destOrd="0" presId="urn:microsoft.com/office/officeart/2018/2/layout/IconVerticalSolidList"/>
    <dgm:cxn modelId="{3D7BF558-5C67-C64C-9D99-3127773055A5}" type="presParOf" srcId="{0CC1A045-C50C-4F28-89A0-228910D91FBF}" destId="{C24E9C94-DF8F-4918-815E-EF3347F94F33}" srcOrd="3" destOrd="0" presId="urn:microsoft.com/office/officeart/2018/2/layout/IconVerticalSolidList"/>
    <dgm:cxn modelId="{FADDF954-8A6D-CE4E-B7F4-425D228A2A4D}" type="presParOf" srcId="{1FCD061B-88CB-4A73-884C-50EEC568F0ED}" destId="{AC08FCDB-322B-4AC6-A8A8-F2BDEB26D2D2}" srcOrd="3" destOrd="0" presId="urn:microsoft.com/office/officeart/2018/2/layout/IconVerticalSolidList"/>
    <dgm:cxn modelId="{776ABCF7-C676-A84B-AB87-7D27B144CA5E}" type="presParOf" srcId="{1FCD061B-88CB-4A73-884C-50EEC568F0ED}" destId="{9CD2B39B-6815-B444-A70A-7719456D443D}" srcOrd="4" destOrd="0" presId="urn:microsoft.com/office/officeart/2018/2/layout/IconVerticalSolidList"/>
    <dgm:cxn modelId="{0E395770-BE12-A94F-A82F-6147261BF78F}" type="presParOf" srcId="{9CD2B39B-6815-B444-A70A-7719456D443D}" destId="{804E483C-E41C-4F45-8693-F9EAD46391F5}" srcOrd="0" destOrd="0" presId="urn:microsoft.com/office/officeart/2018/2/layout/IconVerticalSolidList"/>
    <dgm:cxn modelId="{1D14FD73-3C0A-C842-AA60-F8E123FA0D44}" type="presParOf" srcId="{9CD2B39B-6815-B444-A70A-7719456D443D}" destId="{BBBE3D4F-1567-BA42-9B10-08A17E445A90}" srcOrd="1" destOrd="0" presId="urn:microsoft.com/office/officeart/2018/2/layout/IconVerticalSolidList"/>
    <dgm:cxn modelId="{057652B9-62F4-834E-85F7-D42446541F62}" type="presParOf" srcId="{9CD2B39B-6815-B444-A70A-7719456D443D}" destId="{A64B7F5B-D70E-BF47-A8CF-B335F3EAAAF5}" srcOrd="2" destOrd="0" presId="urn:microsoft.com/office/officeart/2018/2/layout/IconVerticalSolidList"/>
    <dgm:cxn modelId="{774FF6F2-7EE0-F341-BDFB-6E855A7C1F68}" type="presParOf" srcId="{9CD2B39B-6815-B444-A70A-7719456D443D}" destId="{2C4957F3-0A73-164C-B045-86E869F05CB1}" srcOrd="3" destOrd="0" presId="urn:microsoft.com/office/officeart/2018/2/layout/IconVerticalSolidList"/>
    <dgm:cxn modelId="{D6090806-F88D-B849-B3CD-BF8FAB090DFA}" type="presParOf" srcId="{1FCD061B-88CB-4A73-884C-50EEC568F0ED}" destId="{EB70BAFC-58F2-6D41-B028-EAE5BFDFCF0B}" srcOrd="5" destOrd="0" presId="urn:microsoft.com/office/officeart/2018/2/layout/IconVerticalSolidList"/>
    <dgm:cxn modelId="{1ED28F34-A77A-6840-A54E-0E001A688F9A}" type="presParOf" srcId="{1FCD061B-88CB-4A73-884C-50EEC568F0ED}" destId="{6CC79A4E-5387-4A68-AE09-F054A71B8C7D}" srcOrd="6" destOrd="0" presId="urn:microsoft.com/office/officeart/2018/2/layout/IconVerticalSolidList"/>
    <dgm:cxn modelId="{F0F9C970-2269-784A-A399-3CB4509D7A76}" type="presParOf" srcId="{6CC79A4E-5387-4A68-AE09-F054A71B8C7D}" destId="{8B137558-7D24-4DCC-9A43-57FAA04A5DAF}" srcOrd="0" destOrd="0" presId="urn:microsoft.com/office/officeart/2018/2/layout/IconVerticalSolidList"/>
    <dgm:cxn modelId="{C2550EA2-34E0-7C4F-BDFB-B0B0D029C16A}" type="presParOf" srcId="{6CC79A4E-5387-4A68-AE09-F054A71B8C7D}" destId="{9BB5C6D0-79BB-4CB6-AD88-34BAF81E59F1}" srcOrd="1" destOrd="0" presId="urn:microsoft.com/office/officeart/2018/2/layout/IconVerticalSolidList"/>
    <dgm:cxn modelId="{FAA466FF-4C78-534F-A958-9047B1FF4EA7}" type="presParOf" srcId="{6CC79A4E-5387-4A68-AE09-F054A71B8C7D}" destId="{F92F3671-B0EC-4B63-B22C-932E00058BA3}" srcOrd="2" destOrd="0" presId="urn:microsoft.com/office/officeart/2018/2/layout/IconVerticalSolidList"/>
    <dgm:cxn modelId="{F8F20A67-2799-A64E-A4C9-03BFA798228C}" type="presParOf" srcId="{6CC79A4E-5387-4A68-AE09-F054A71B8C7D}" destId="{4ABE0EDE-1327-428E-BEA4-292F64A21EC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8F7E7-BCD6-41DC-9DF7-2FB024BD4C64}">
      <dsp:nvSpPr>
        <dsp:cNvPr id="0" name=""/>
        <dsp:cNvSpPr/>
      </dsp:nvSpPr>
      <dsp:spPr>
        <a:xfrm>
          <a:off x="0" y="230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2FB1E-95CC-45D0-93B2-2067E5E0BD82}">
      <dsp:nvSpPr>
        <dsp:cNvPr id="0" name=""/>
        <dsp:cNvSpPr/>
      </dsp:nvSpPr>
      <dsp:spPr>
        <a:xfrm>
          <a:off x="296259" y="224956"/>
          <a:ext cx="538654" cy="5386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1033BC5-364F-4185-A835-AEB4BC59B39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Handle higher volumes of continuous data flow from multiple sources</a:t>
          </a:r>
          <a:endParaRPr lang="en-US" sz="1900" kern="1200" dirty="0">
            <a:latin typeface="Calibri" panose="020F0502020204030204"/>
            <a:ea typeface="+mn-ea"/>
            <a:cs typeface="+mn-cs"/>
          </a:endParaRPr>
        </a:p>
      </dsp:txBody>
      <dsp:txXfrm>
        <a:off x="1131174" y="4597"/>
        <a:ext cx="5382429" cy="979371"/>
      </dsp:txXfrm>
    </dsp:sp>
    <dsp:sp modelId="{108770EE-E50A-4B7C-8060-902F89B7CE5C}">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83A37-185D-4877-8AC6-2C6838EF7AA6}">
      <dsp:nvSpPr>
        <dsp:cNvPr id="0" name=""/>
        <dsp:cNvSpPr/>
      </dsp:nvSpPr>
      <dsp:spPr>
        <a:xfrm>
          <a:off x="296259" y="1449171"/>
          <a:ext cx="538654" cy="5386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23AD063-51D2-4EEE-9E13-7C0363547F5B}">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Store, ingest, integrate and manage time-series data</a:t>
          </a:r>
          <a:endParaRPr lang="en-US" sz="1900" b="0" kern="1200" dirty="0"/>
        </a:p>
      </dsp:txBody>
      <dsp:txXfrm>
        <a:off x="1131174" y="1228812"/>
        <a:ext cx="5382429" cy="979371"/>
      </dsp:txXfrm>
    </dsp:sp>
    <dsp:sp modelId="{9826C0D9-0D52-4CB2-BF1D-757BFCE4C1C6}">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C0B8-A6C5-44EA-8463-E6228A981441}">
      <dsp:nvSpPr>
        <dsp:cNvPr id="0" name=""/>
        <dsp:cNvSpPr/>
      </dsp:nvSpPr>
      <dsp:spPr>
        <a:xfrm>
          <a:off x="296259" y="2673386"/>
          <a:ext cx="538654" cy="53865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24E9C94-DF8F-4918-815E-EF3347F94F33}">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Work with multiple analytics techniques</a:t>
          </a:r>
          <a:endParaRPr lang="en-US" sz="1900" b="0" kern="1200" dirty="0"/>
        </a:p>
      </dsp:txBody>
      <dsp:txXfrm>
        <a:off x="1131174" y="2453027"/>
        <a:ext cx="5382429" cy="979371"/>
      </dsp:txXfrm>
    </dsp:sp>
    <dsp:sp modelId="{8F899672-408C-4DFC-9483-6EB4E8197B0A}">
      <dsp:nvSpPr>
        <dsp:cNvPr id="0" name=""/>
        <dsp:cNvSpPr/>
      </dsp:nvSpPr>
      <dsp:spPr>
        <a:xfrm>
          <a:off x="0" y="367724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D4AD06-A486-4573-B400-83A71BDF5BC1}">
      <dsp:nvSpPr>
        <dsp:cNvPr id="0" name=""/>
        <dsp:cNvSpPr/>
      </dsp:nvSpPr>
      <dsp:spPr>
        <a:xfrm>
          <a:off x="296259" y="3897601"/>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5035BD6-9E89-4C50-92ED-C4657AAAF887}">
      <dsp:nvSpPr>
        <dsp:cNvPr id="0" name=""/>
        <dsp:cNvSpPr/>
      </dsp:nvSpPr>
      <dsp:spPr>
        <a:xfrm>
          <a:off x="1131174" y="367724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Manage real-time analytics</a:t>
          </a:r>
          <a:endParaRPr lang="en-US" sz="1900" b="0" kern="1200" dirty="0"/>
        </a:p>
      </dsp:txBody>
      <dsp:txXfrm>
        <a:off x="1131174" y="3677242"/>
        <a:ext cx="5382429" cy="979371"/>
      </dsp:txXfrm>
    </dsp:sp>
    <dsp:sp modelId="{804E483C-E41C-4F45-8693-F9EAD46391F5}">
      <dsp:nvSpPr>
        <dsp:cNvPr id="0" name=""/>
        <dsp:cNvSpPr/>
      </dsp:nvSpPr>
      <dsp:spPr>
        <a:xfrm>
          <a:off x="0" y="490145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E3D4F-1567-BA42-9B10-08A17E445A90}">
      <dsp:nvSpPr>
        <dsp:cNvPr id="0" name=""/>
        <dsp:cNvSpPr/>
      </dsp:nvSpPr>
      <dsp:spPr>
        <a:xfrm>
          <a:off x="334108" y="5159664"/>
          <a:ext cx="462957" cy="46295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C4957F3-0A73-164C-B045-86E869F05CB1}">
      <dsp:nvSpPr>
        <dsp:cNvPr id="0" name=""/>
        <dsp:cNvSpPr/>
      </dsp:nvSpPr>
      <dsp:spPr>
        <a:xfrm>
          <a:off x="1131174" y="490145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Integrate with operation and legacy systems</a:t>
          </a:r>
          <a:endParaRPr lang="en-US" sz="1900" b="0" kern="1200" dirty="0"/>
        </a:p>
      </dsp:txBody>
      <dsp:txXfrm>
        <a:off x="1131174" y="4901457"/>
        <a:ext cx="5382429" cy="9793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8F7E7-BCD6-41DC-9DF7-2FB024BD4C64}">
      <dsp:nvSpPr>
        <dsp:cNvPr id="0" name=""/>
        <dsp:cNvSpPr/>
      </dsp:nvSpPr>
      <dsp:spPr>
        <a:xfrm>
          <a:off x="0" y="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2FB1E-95CC-45D0-93B2-2067E5E0BD82}">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1033BC5-364F-4185-A835-AEB4BC59B39D}">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kern="1200" dirty="0">
              <a:latin typeface="Calibri" panose="020F0502020204030204"/>
              <a:ea typeface="+mn-ea"/>
              <a:cs typeface="+mn-cs"/>
            </a:rPr>
            <a:t>High capacity </a:t>
          </a:r>
        </a:p>
      </dsp:txBody>
      <dsp:txXfrm>
        <a:off x="937002" y="1903"/>
        <a:ext cx="5576601" cy="811257"/>
      </dsp:txXfrm>
    </dsp:sp>
    <dsp:sp modelId="{108770EE-E50A-4B7C-8060-902F89B7CE5C}">
      <dsp:nvSpPr>
        <dsp:cNvPr id="0" name=""/>
        <dsp:cNvSpPr/>
      </dsp:nvSpPr>
      <dsp:spPr>
        <a:xfrm>
          <a:off x="0" y="1015976"/>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283A37-185D-4877-8AC6-2C6838EF7AA6}">
      <dsp:nvSpPr>
        <dsp:cNvPr id="0" name=""/>
        <dsp:cNvSpPr/>
      </dsp:nvSpPr>
      <dsp:spPr>
        <a:xfrm>
          <a:off x="245405" y="1198509"/>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23AD063-51D2-4EEE-9E13-7C0363547F5B}">
      <dsp:nvSpPr>
        <dsp:cNvPr id="0" name=""/>
        <dsp:cNvSpPr/>
      </dsp:nvSpPr>
      <dsp:spPr>
        <a:xfrm>
          <a:off x="937002" y="1015976"/>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b="0" kern="1200" dirty="0"/>
            <a:t>In-Memory Value Alerts</a:t>
          </a:r>
        </a:p>
      </dsp:txBody>
      <dsp:txXfrm>
        <a:off x="937002" y="1015976"/>
        <a:ext cx="5576601" cy="811257"/>
      </dsp:txXfrm>
    </dsp:sp>
    <dsp:sp modelId="{9826C0D9-0D52-4CB2-BF1D-757BFCE4C1C6}">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C0B8-A6C5-44EA-8463-E6228A981441}">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24E9C94-DF8F-4918-815E-EF3347F94F33}">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b="0" kern="1200" dirty="0"/>
            <a:t>In-Memory Trend Alerts</a:t>
          </a:r>
        </a:p>
      </dsp:txBody>
      <dsp:txXfrm>
        <a:off x="937002" y="2030048"/>
        <a:ext cx="5576601" cy="811257"/>
      </dsp:txXfrm>
    </dsp:sp>
    <dsp:sp modelId="{8F899672-408C-4DFC-9483-6EB4E8197B0A}">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D4AD06-A486-4573-B400-83A71BDF5BC1}">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5035BD6-9E89-4C50-92ED-C4657AAAF887}">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b="0" kern="1200" dirty="0"/>
            <a:t>In-Memory Data Processing for Applications and Dashboards</a:t>
          </a:r>
        </a:p>
      </dsp:txBody>
      <dsp:txXfrm>
        <a:off x="937002" y="3044120"/>
        <a:ext cx="5576601" cy="811257"/>
      </dsp:txXfrm>
    </dsp:sp>
    <dsp:sp modelId="{804E483C-E41C-4F45-8693-F9EAD46391F5}">
      <dsp:nvSpPr>
        <dsp:cNvPr id="0" name=""/>
        <dsp:cNvSpPr/>
      </dsp:nvSpPr>
      <dsp:spPr>
        <a:xfrm>
          <a:off x="0" y="405819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E3D4F-1567-BA42-9B10-08A17E445A90}">
      <dsp:nvSpPr>
        <dsp:cNvPr id="0" name=""/>
        <dsp:cNvSpPr/>
      </dsp:nvSpPr>
      <dsp:spPr>
        <a:xfrm>
          <a:off x="276757" y="4272077"/>
          <a:ext cx="383488" cy="383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C4957F3-0A73-164C-B045-86E869F05CB1}">
      <dsp:nvSpPr>
        <dsp:cNvPr id="0" name=""/>
        <dsp:cNvSpPr/>
      </dsp:nvSpPr>
      <dsp:spPr>
        <a:xfrm>
          <a:off x="937002" y="405819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b="0" kern="1200" dirty="0"/>
            <a:t>Fast access for Real-time Analytics, Machine Learning, and AI</a:t>
          </a:r>
        </a:p>
      </dsp:txBody>
      <dsp:txXfrm>
        <a:off x="937002" y="4058193"/>
        <a:ext cx="5576601" cy="811257"/>
      </dsp:txXfrm>
    </dsp:sp>
    <dsp:sp modelId="{8B137558-7D24-4DCC-9A43-57FAA04A5DAF}">
      <dsp:nvSpPr>
        <dsp:cNvPr id="0" name=""/>
        <dsp:cNvSpPr/>
      </dsp:nvSpPr>
      <dsp:spPr>
        <a:xfrm>
          <a:off x="0" y="507226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5C6D0-79BB-4CB6-AD88-34BAF81E59F1}">
      <dsp:nvSpPr>
        <dsp:cNvPr id="0" name=""/>
        <dsp:cNvSpPr/>
      </dsp:nvSpPr>
      <dsp:spPr>
        <a:xfrm>
          <a:off x="245405" y="5254798"/>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9050" cap="flat" cmpd="sng" algn="ctr">
          <a:solidFill>
            <a:schemeClr val="lt1">
              <a:alpha val="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4ABE0EDE-1327-428E-BEA4-292F64A21EC4}">
      <dsp:nvSpPr>
        <dsp:cNvPr id="0" name=""/>
        <dsp:cNvSpPr/>
      </dsp:nvSpPr>
      <dsp:spPr>
        <a:xfrm>
          <a:off x="937002" y="507226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44550">
            <a:lnSpc>
              <a:spcPct val="100000"/>
            </a:lnSpc>
            <a:spcBef>
              <a:spcPct val="0"/>
            </a:spcBef>
            <a:spcAft>
              <a:spcPct val="35000"/>
            </a:spcAft>
            <a:buNone/>
          </a:pPr>
          <a:r>
            <a:rPr lang="en-US" sz="1900" b="0" kern="1200" dirty="0"/>
            <a:t>High concurrency for Real-Time Analytics</a:t>
          </a:r>
        </a:p>
      </dsp:txBody>
      <dsp:txXfrm>
        <a:off x="937002" y="5072265"/>
        <a:ext cx="5576601" cy="811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7BDF0-D061-3040-A5D4-70E4C0486048}">
      <dsp:nvSpPr>
        <dsp:cNvPr id="0" name=""/>
        <dsp:cNvSpPr/>
      </dsp:nvSpPr>
      <dsp:spPr>
        <a:xfrm>
          <a:off x="0" y="3405985"/>
          <a:ext cx="7315200" cy="111792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Using InfluxDB</a:t>
          </a:r>
        </a:p>
      </dsp:txBody>
      <dsp:txXfrm>
        <a:off x="0" y="3405985"/>
        <a:ext cx="7315200" cy="603677"/>
      </dsp:txXfrm>
    </dsp:sp>
    <dsp:sp modelId="{946B7B8E-CF1B-F644-8468-B6DC1B73DC1A}">
      <dsp:nvSpPr>
        <dsp:cNvPr id="0" name=""/>
        <dsp:cNvSpPr/>
      </dsp:nvSpPr>
      <dsp:spPr>
        <a:xfrm>
          <a:off x="0" y="3987304"/>
          <a:ext cx="1828799" cy="51424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Line Protocol</a:t>
          </a:r>
        </a:p>
      </dsp:txBody>
      <dsp:txXfrm>
        <a:off x="0" y="3987304"/>
        <a:ext cx="1828799" cy="514243"/>
      </dsp:txXfrm>
    </dsp:sp>
    <dsp:sp modelId="{8A9F9C94-2583-EB44-9114-DFDE75EBB674}">
      <dsp:nvSpPr>
        <dsp:cNvPr id="0" name=""/>
        <dsp:cNvSpPr/>
      </dsp:nvSpPr>
      <dsp:spPr>
        <a:xfrm>
          <a:off x="1828800" y="3987304"/>
          <a:ext cx="1828799" cy="51424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Influx Query Language</a:t>
          </a:r>
        </a:p>
      </dsp:txBody>
      <dsp:txXfrm>
        <a:off x="1828800" y="3987304"/>
        <a:ext cx="1828799" cy="514243"/>
      </dsp:txXfrm>
    </dsp:sp>
    <dsp:sp modelId="{A537D917-60FD-4D47-9027-5A7101AD640D}">
      <dsp:nvSpPr>
        <dsp:cNvPr id="0" name=""/>
        <dsp:cNvSpPr/>
      </dsp:nvSpPr>
      <dsp:spPr>
        <a:xfrm>
          <a:off x="3657600" y="3987304"/>
          <a:ext cx="1828799" cy="51424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Managing Retention</a:t>
          </a:r>
        </a:p>
      </dsp:txBody>
      <dsp:txXfrm>
        <a:off x="3657600" y="3987304"/>
        <a:ext cx="1828799" cy="514243"/>
      </dsp:txXfrm>
    </dsp:sp>
    <dsp:sp modelId="{C5825B96-A93D-6E43-93E0-93849D8944E0}">
      <dsp:nvSpPr>
        <dsp:cNvPr id="0" name=""/>
        <dsp:cNvSpPr/>
      </dsp:nvSpPr>
      <dsp:spPr>
        <a:xfrm>
          <a:off x="5486399" y="3987304"/>
          <a:ext cx="1828799" cy="51424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a:t>Data Management</a:t>
          </a:r>
        </a:p>
      </dsp:txBody>
      <dsp:txXfrm>
        <a:off x="5486399" y="3987304"/>
        <a:ext cx="1828799" cy="514243"/>
      </dsp:txXfrm>
    </dsp:sp>
    <dsp:sp modelId="{E70F4A55-E317-BD43-B2E0-7F235911BF03}">
      <dsp:nvSpPr>
        <dsp:cNvPr id="0" name=""/>
        <dsp:cNvSpPr/>
      </dsp:nvSpPr>
      <dsp:spPr>
        <a:xfrm rot="10800000">
          <a:off x="0" y="1703392"/>
          <a:ext cx="7315200" cy="171936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Installation and Data Import</a:t>
          </a:r>
        </a:p>
      </dsp:txBody>
      <dsp:txXfrm rot="10800000">
        <a:off x="0" y="1703392"/>
        <a:ext cx="7315200" cy="1117189"/>
      </dsp:txXfrm>
    </dsp:sp>
    <dsp:sp modelId="{69471271-E353-0B44-8229-E2871FB7D7C1}">
      <dsp:nvSpPr>
        <dsp:cNvPr id="0" name=""/>
        <dsp:cNvSpPr/>
      </dsp:nvSpPr>
      <dsp:spPr>
        <a:xfrm rot="10800000">
          <a:off x="0" y="799"/>
          <a:ext cx="7315200" cy="171936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Why InfluxDB?</a:t>
          </a:r>
        </a:p>
      </dsp:txBody>
      <dsp:txXfrm rot="10800000">
        <a:off x="0" y="799"/>
        <a:ext cx="7315200" cy="11171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83CAC3-0F0F-AE47-AD58-A68DE979635E}">
      <dsp:nvSpPr>
        <dsp:cNvPr id="0" name=""/>
        <dsp:cNvSpPr/>
      </dsp:nvSpPr>
      <dsp:spPr>
        <a:xfrm>
          <a:off x="456376" y="17530"/>
          <a:ext cx="841465" cy="84146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Write Performance</a:t>
          </a:r>
        </a:p>
      </dsp:txBody>
      <dsp:txXfrm>
        <a:off x="568572" y="164787"/>
        <a:ext cx="617074" cy="378659"/>
      </dsp:txXfrm>
    </dsp:sp>
    <dsp:sp modelId="{08764FE9-C108-EF41-9279-5DE8B02AEA76}">
      <dsp:nvSpPr>
        <dsp:cNvPr id="0" name=""/>
        <dsp:cNvSpPr/>
      </dsp:nvSpPr>
      <dsp:spPr>
        <a:xfrm>
          <a:off x="760005" y="543446"/>
          <a:ext cx="841465" cy="84146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Query Speed</a:t>
          </a:r>
        </a:p>
      </dsp:txBody>
      <dsp:txXfrm>
        <a:off x="1017353" y="760825"/>
        <a:ext cx="504879" cy="462806"/>
      </dsp:txXfrm>
    </dsp:sp>
    <dsp:sp modelId="{A7C701D5-017A-344D-90CC-C8342460F3DE}">
      <dsp:nvSpPr>
        <dsp:cNvPr id="0" name=""/>
        <dsp:cNvSpPr/>
      </dsp:nvSpPr>
      <dsp:spPr>
        <a:xfrm>
          <a:off x="152747" y="543446"/>
          <a:ext cx="841465" cy="841465"/>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r>
            <a:rPr lang="en-US" sz="700" kern="1200" dirty="0">
              <a:solidFill>
                <a:schemeClr val="bg1"/>
              </a:solidFill>
            </a:rPr>
            <a:t>Data Compression (Storage)</a:t>
          </a:r>
        </a:p>
      </dsp:txBody>
      <dsp:txXfrm>
        <a:off x="231985" y="760825"/>
        <a:ext cx="504879" cy="4628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E20BB5-BFA1-8348-AFF3-C1FF30987204}">
      <dsp:nvSpPr>
        <dsp:cNvPr id="0" name=""/>
        <dsp:cNvSpPr/>
      </dsp:nvSpPr>
      <dsp:spPr>
        <a:xfrm>
          <a:off x="0" y="8875"/>
          <a:ext cx="6486041" cy="636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Install Homebrew (if you don’t already have it)</a:t>
          </a:r>
        </a:p>
      </dsp:txBody>
      <dsp:txXfrm>
        <a:off x="31070" y="39945"/>
        <a:ext cx="6423901" cy="574340"/>
      </dsp:txXfrm>
    </dsp:sp>
    <dsp:sp modelId="{372DD487-C19D-8C47-9E61-BDEA68437C33}">
      <dsp:nvSpPr>
        <dsp:cNvPr id="0" name=""/>
        <dsp:cNvSpPr/>
      </dsp:nvSpPr>
      <dsp:spPr>
        <a:xfrm>
          <a:off x="0" y="645355"/>
          <a:ext cx="6486041"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32" tIns="15240" rIns="85344" bIns="15240" numCol="1" spcCol="1270" anchor="t" anchorCtr="0">
          <a:noAutofit/>
        </a:bodyPr>
        <a:lstStyle/>
        <a:p>
          <a:pPr marL="114300" lvl="1" indent="-114300" algn="l" defTabSz="533400">
            <a:lnSpc>
              <a:spcPct val="90000"/>
            </a:lnSpc>
            <a:spcBef>
              <a:spcPct val="0"/>
            </a:spcBef>
            <a:spcAft>
              <a:spcPct val="20000"/>
            </a:spcAft>
            <a:buNone/>
          </a:pPr>
          <a:endParaRPr lang="en-US" sz="1200" kern="1200" dirty="0"/>
        </a:p>
      </dsp:txBody>
      <dsp:txXfrm>
        <a:off x="0" y="645355"/>
        <a:ext cx="6486041" cy="563040"/>
      </dsp:txXfrm>
    </dsp:sp>
    <dsp:sp modelId="{6020B2ED-3601-784E-BEDB-92BB37CF9E3F}">
      <dsp:nvSpPr>
        <dsp:cNvPr id="0" name=""/>
        <dsp:cNvSpPr/>
      </dsp:nvSpPr>
      <dsp:spPr>
        <a:xfrm>
          <a:off x="0" y="1208395"/>
          <a:ext cx="6486041" cy="6364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Update Homebrew repo and install InfluxDB</a:t>
          </a:r>
        </a:p>
      </dsp:txBody>
      <dsp:txXfrm>
        <a:off x="31070" y="1239465"/>
        <a:ext cx="6423901" cy="574340"/>
      </dsp:txXfrm>
    </dsp:sp>
    <dsp:sp modelId="{F2B9BC04-6CC1-484F-BA06-D2FD6D0E9750}">
      <dsp:nvSpPr>
        <dsp:cNvPr id="0" name=""/>
        <dsp:cNvSpPr/>
      </dsp:nvSpPr>
      <dsp:spPr>
        <a:xfrm>
          <a:off x="0" y="1844875"/>
          <a:ext cx="6486041"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32" tIns="15240" rIns="85344" bIns="15240" numCol="1" spcCol="1270" anchor="t" anchorCtr="0">
          <a:noAutofit/>
        </a:bodyPr>
        <a:lstStyle/>
        <a:p>
          <a:pPr marL="114300" lvl="1" indent="-114300" algn="l" defTabSz="533400">
            <a:lnSpc>
              <a:spcPct val="90000"/>
            </a:lnSpc>
            <a:spcBef>
              <a:spcPct val="0"/>
            </a:spcBef>
            <a:spcAft>
              <a:spcPct val="20000"/>
            </a:spcAft>
            <a:buNone/>
          </a:pPr>
          <a:endParaRPr lang="en-US" sz="1200" kern="1200" dirty="0"/>
        </a:p>
      </dsp:txBody>
      <dsp:txXfrm>
        <a:off x="0" y="1844875"/>
        <a:ext cx="6486041" cy="563040"/>
      </dsp:txXfrm>
    </dsp:sp>
    <dsp:sp modelId="{DE1A2C58-6AC3-9645-BD42-E1EAF960E7C6}">
      <dsp:nvSpPr>
        <dsp:cNvPr id="0" name=""/>
        <dsp:cNvSpPr/>
      </dsp:nvSpPr>
      <dsp:spPr>
        <a:xfrm>
          <a:off x="0" y="2407915"/>
          <a:ext cx="6486041" cy="636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Getting Started</a:t>
          </a:r>
        </a:p>
      </dsp:txBody>
      <dsp:txXfrm>
        <a:off x="31070" y="2438985"/>
        <a:ext cx="6423901" cy="574340"/>
      </dsp:txXfrm>
    </dsp:sp>
    <dsp:sp modelId="{A6E8D6FB-C8D4-4A44-8577-5C6B7A329F11}">
      <dsp:nvSpPr>
        <dsp:cNvPr id="0" name=""/>
        <dsp:cNvSpPr/>
      </dsp:nvSpPr>
      <dsp:spPr>
        <a:xfrm>
          <a:off x="0" y="3044395"/>
          <a:ext cx="6486041" cy="826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5932"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US" sz="1200" kern="1200" dirty="0"/>
            <a:t>From terminal / cmd, start the service with</a:t>
          </a:r>
        </a:p>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endParaRPr lang="en-US" sz="1200" kern="1200" dirty="0"/>
        </a:p>
        <a:p>
          <a:pPr marL="114300" lvl="1" indent="-114300" algn="l" defTabSz="533400">
            <a:lnSpc>
              <a:spcPct val="90000"/>
            </a:lnSpc>
            <a:spcBef>
              <a:spcPct val="0"/>
            </a:spcBef>
            <a:spcAft>
              <a:spcPct val="20000"/>
            </a:spcAft>
            <a:buChar char="•"/>
          </a:pPr>
          <a:r>
            <a:rPr lang="en-US" sz="1200" kern="1200" dirty="0"/>
            <a:t>Open another window and connect to the shell with</a:t>
          </a:r>
        </a:p>
      </dsp:txBody>
      <dsp:txXfrm>
        <a:off x="0" y="3044395"/>
        <a:ext cx="6486041" cy="8269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63CEB-EA0F-42CF-A145-9103FF481950}">
      <dsp:nvSpPr>
        <dsp:cNvPr id="0" name=""/>
        <dsp:cNvSpPr/>
      </dsp:nvSpPr>
      <dsp:spPr>
        <a:xfrm>
          <a:off x="105188" y="654349"/>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5CF92A-A3FF-4DC1-96AF-1B35F964B3FD}">
      <dsp:nvSpPr>
        <dsp:cNvPr id="0" name=""/>
        <dsp:cNvSpPr/>
      </dsp:nvSpPr>
      <dsp:spPr>
        <a:xfrm>
          <a:off x="105188" y="2284171"/>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defRPr b="1"/>
          </a:pPr>
          <a:r>
            <a:rPr lang="en-US" sz="1500" kern="1200" dirty="0"/>
            <a:t>For this tutorial we will utilize water and weather data from the National Oceanic and Atmospheric Administration (NOAA)</a:t>
          </a:r>
        </a:p>
      </dsp:txBody>
      <dsp:txXfrm>
        <a:off x="105188" y="2284171"/>
        <a:ext cx="4315781" cy="647367"/>
      </dsp:txXfrm>
    </dsp:sp>
    <dsp:sp modelId="{17864ACC-76B2-4105-BAD0-50F5424D94A3}">
      <dsp:nvSpPr>
        <dsp:cNvPr id="0" name=""/>
        <dsp:cNvSpPr/>
      </dsp:nvSpPr>
      <dsp:spPr>
        <a:xfrm>
          <a:off x="105188" y="2987026"/>
          <a:ext cx="4315781" cy="439598"/>
        </a:xfrm>
        <a:prstGeom prst="rect">
          <a:avLst/>
        </a:prstGeom>
        <a:noFill/>
        <a:ln>
          <a:noFill/>
        </a:ln>
        <a:effectLst/>
      </dsp:spPr>
      <dsp:style>
        <a:lnRef idx="0">
          <a:scrgbClr r="0" g="0" b="0"/>
        </a:lnRef>
        <a:fillRef idx="0">
          <a:scrgbClr r="0" g="0" b="0"/>
        </a:fillRef>
        <a:effectRef idx="0">
          <a:scrgbClr r="0" g="0" b="0"/>
        </a:effectRef>
        <a:fontRef idx="minor"/>
      </dsp:style>
    </dsp:sp>
    <dsp:sp modelId="{4C279C3C-24D6-4F6F-B5DB-7F268A380358}">
      <dsp:nvSpPr>
        <dsp:cNvPr id="0" name=""/>
        <dsp:cNvSpPr/>
      </dsp:nvSpPr>
      <dsp:spPr>
        <a:xfrm>
          <a:off x="5635430" y="654349"/>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13F246-C252-417C-A4A0-AAF89EE20DD4}">
      <dsp:nvSpPr>
        <dsp:cNvPr id="0" name=""/>
        <dsp:cNvSpPr/>
      </dsp:nvSpPr>
      <dsp:spPr>
        <a:xfrm>
          <a:off x="5130916" y="2294678"/>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dirty="0"/>
            <a:t>We will perform the following steps:</a:t>
          </a:r>
        </a:p>
      </dsp:txBody>
      <dsp:txXfrm>
        <a:off x="5130916" y="2294678"/>
        <a:ext cx="4315781" cy="647367"/>
      </dsp:txXfrm>
    </dsp:sp>
    <dsp:sp modelId="{362DED26-B260-4C5A-8BDF-194A363923DB}">
      <dsp:nvSpPr>
        <dsp:cNvPr id="0" name=""/>
        <dsp:cNvSpPr/>
      </dsp:nvSpPr>
      <dsp:spPr>
        <a:xfrm>
          <a:off x="5176231" y="2987026"/>
          <a:ext cx="5234179" cy="439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Font typeface="+mj-lt"/>
            <a:buNone/>
          </a:pPr>
          <a:r>
            <a:rPr lang="en-US" sz="1600" kern="1200" dirty="0"/>
            <a:t>Download the data – this data is preformatted to line protocol</a:t>
          </a:r>
        </a:p>
        <a:p>
          <a:pPr marL="0" lvl="0" indent="0" algn="l" defTabSz="711200">
            <a:lnSpc>
              <a:spcPct val="90000"/>
            </a:lnSpc>
            <a:spcBef>
              <a:spcPct val="0"/>
            </a:spcBef>
            <a:spcAft>
              <a:spcPct val="35000"/>
            </a:spcAft>
            <a:buFont typeface="+mj-lt"/>
            <a:buNone/>
          </a:pPr>
          <a:r>
            <a:rPr lang="en-US" sz="1600" kern="1200" dirty="0"/>
            <a:t>Connect to the Influx database engine</a:t>
          </a:r>
        </a:p>
        <a:p>
          <a:pPr marL="0" lvl="0" indent="0" algn="l" defTabSz="711200">
            <a:lnSpc>
              <a:spcPct val="90000"/>
            </a:lnSpc>
            <a:spcBef>
              <a:spcPct val="0"/>
            </a:spcBef>
            <a:spcAft>
              <a:spcPct val="35000"/>
            </a:spcAft>
            <a:buFont typeface="+mj-lt"/>
            <a:buNone/>
          </a:pPr>
          <a:r>
            <a:rPr lang="en-US" sz="1600" kern="1200" dirty="0"/>
            <a:t>Create a new database called NOAA_water_database</a:t>
          </a:r>
        </a:p>
        <a:p>
          <a:pPr marL="0" lvl="0" indent="0" algn="l" defTabSz="711200">
            <a:lnSpc>
              <a:spcPct val="90000"/>
            </a:lnSpc>
            <a:spcBef>
              <a:spcPct val="0"/>
            </a:spcBef>
            <a:spcAft>
              <a:spcPct val="35000"/>
            </a:spcAft>
            <a:buFont typeface="+mj-lt"/>
            <a:buNone/>
          </a:pPr>
          <a:r>
            <a:rPr lang="en-US" sz="1600" kern="1200" dirty="0"/>
            <a:t>Import data into Influx</a:t>
          </a:r>
        </a:p>
        <a:p>
          <a:pPr marL="0" lvl="0" indent="0" algn="l" defTabSz="711200">
            <a:lnSpc>
              <a:spcPct val="90000"/>
            </a:lnSpc>
            <a:spcBef>
              <a:spcPct val="0"/>
            </a:spcBef>
            <a:spcAft>
              <a:spcPct val="35000"/>
            </a:spcAft>
            <a:buFont typeface="+mj-lt"/>
            <a:buNone/>
          </a:pPr>
          <a:r>
            <a:rPr lang="en-US" sz="1600" kern="1200" dirty="0"/>
            <a:t>Run test queries</a:t>
          </a:r>
        </a:p>
      </dsp:txBody>
      <dsp:txXfrm>
        <a:off x="5176231" y="2987026"/>
        <a:ext cx="5234179" cy="4395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9F521-DE0E-49C9-9902-29489EDFA7D5}">
      <dsp:nvSpPr>
        <dsp:cNvPr id="0" name=""/>
        <dsp:cNvSpPr/>
      </dsp:nvSpPr>
      <dsp:spPr>
        <a:xfrm>
          <a:off x="0" y="680"/>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1736C4-2BF5-4705-ABDE-A3ED3F0B1A34}">
      <dsp:nvSpPr>
        <dsp:cNvPr id="0" name=""/>
        <dsp:cNvSpPr/>
      </dsp:nvSpPr>
      <dsp:spPr>
        <a:xfrm>
          <a:off x="481473" y="358800"/>
          <a:ext cx="875405" cy="8754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6D439F-E666-40F5-84CB-C226C06A5F8A}">
      <dsp:nvSpPr>
        <dsp:cNvPr id="0" name=""/>
        <dsp:cNvSpPr/>
      </dsp:nvSpPr>
      <dsp:spPr>
        <a:xfrm>
          <a:off x="1838352" y="680"/>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a:lnSpc>
              <a:spcPct val="100000"/>
            </a:lnSpc>
            <a:spcBef>
              <a:spcPct val="0"/>
            </a:spcBef>
            <a:spcAft>
              <a:spcPct val="35000"/>
            </a:spcAft>
            <a:buNone/>
          </a:pPr>
          <a:r>
            <a:rPr lang="en-US" sz="2000" kern="1200" dirty="0"/>
            <a:t>In a browser go to:</a:t>
          </a:r>
        </a:p>
      </dsp:txBody>
      <dsp:txXfrm>
        <a:off x="1838352" y="680"/>
        <a:ext cx="4430685" cy="1591647"/>
      </dsp:txXfrm>
    </dsp:sp>
    <dsp:sp modelId="{C5556DC3-0F02-4737-9521-34E023379C97}">
      <dsp:nvSpPr>
        <dsp:cNvPr id="0" name=""/>
        <dsp:cNvSpPr/>
      </dsp:nvSpPr>
      <dsp:spPr>
        <a:xfrm>
          <a:off x="0" y="1990238"/>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28416-C4E3-405D-AA3C-D190E26CAD98}">
      <dsp:nvSpPr>
        <dsp:cNvPr id="0" name=""/>
        <dsp:cNvSpPr/>
      </dsp:nvSpPr>
      <dsp:spPr>
        <a:xfrm>
          <a:off x="481473" y="2348359"/>
          <a:ext cx="875405" cy="8754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1EBED4-5779-4AEA-8642-516986D3DFBD}">
      <dsp:nvSpPr>
        <dsp:cNvPr id="0" name=""/>
        <dsp:cNvSpPr/>
      </dsp:nvSpPr>
      <dsp:spPr>
        <a:xfrm>
          <a:off x="1838352" y="1990238"/>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a:lnSpc>
              <a:spcPct val="100000"/>
            </a:lnSpc>
            <a:spcBef>
              <a:spcPct val="0"/>
            </a:spcBef>
            <a:spcAft>
              <a:spcPct val="35000"/>
            </a:spcAft>
            <a:buNone/>
          </a:pPr>
          <a:r>
            <a:rPr lang="en-US" sz="2000" kern="1200" dirty="0"/>
            <a:t>If using curl:</a:t>
          </a:r>
        </a:p>
      </dsp:txBody>
      <dsp:txXfrm>
        <a:off x="1838352" y="1990238"/>
        <a:ext cx="4430685" cy="1591647"/>
      </dsp:txXfrm>
    </dsp:sp>
    <dsp:sp modelId="{4CB66125-06D4-4521-A3A5-6B5822DE9AC8}">
      <dsp:nvSpPr>
        <dsp:cNvPr id="0" name=""/>
        <dsp:cNvSpPr/>
      </dsp:nvSpPr>
      <dsp:spPr>
        <a:xfrm>
          <a:off x="0" y="3979797"/>
          <a:ext cx="6269038" cy="159164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FE7B73-5ED1-4D63-9FEF-543F8108609E}">
      <dsp:nvSpPr>
        <dsp:cNvPr id="0" name=""/>
        <dsp:cNvSpPr/>
      </dsp:nvSpPr>
      <dsp:spPr>
        <a:xfrm>
          <a:off x="481473" y="4337918"/>
          <a:ext cx="875405" cy="8754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384E99-A278-4F5F-83B9-AAF4146ADAB7}">
      <dsp:nvSpPr>
        <dsp:cNvPr id="0" name=""/>
        <dsp:cNvSpPr/>
      </dsp:nvSpPr>
      <dsp:spPr>
        <a:xfrm>
          <a:off x="1838352" y="3979797"/>
          <a:ext cx="4430685" cy="1591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49" tIns="168449" rIns="168449" bIns="168449" numCol="1" spcCol="1270" anchor="ctr" anchorCtr="0">
          <a:noAutofit/>
        </a:bodyPr>
        <a:lstStyle/>
        <a:p>
          <a:pPr marL="0" lvl="0" indent="0" algn="l" defTabSz="889000">
            <a:lnSpc>
              <a:spcPct val="100000"/>
            </a:lnSpc>
            <a:spcBef>
              <a:spcPct val="0"/>
            </a:spcBef>
            <a:spcAft>
              <a:spcPct val="35000"/>
            </a:spcAft>
            <a:buNone/>
          </a:pPr>
          <a:r>
            <a:rPr lang="en-US" sz="2000" kern="1200" dirty="0"/>
            <a:t>Save the data to a convenient directory</a:t>
          </a:r>
        </a:p>
      </dsp:txBody>
      <dsp:txXfrm>
        <a:off x="1838352" y="3979797"/>
        <a:ext cx="4430685" cy="159164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8F7E7-BCD6-41DC-9DF7-2FB024BD4C64}">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72FB1E-95CC-45D0-93B2-2067E5E0BD82}">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033BC5-364F-4185-A835-AEB4BC59B39D}">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Managing Series </a:t>
          </a:r>
        </a:p>
      </dsp:txBody>
      <dsp:txXfrm>
        <a:off x="1429899" y="2442"/>
        <a:ext cx="5083704" cy="1238008"/>
      </dsp:txXfrm>
    </dsp:sp>
    <dsp:sp modelId="{9826C0D9-0D52-4CB2-BF1D-757BFCE4C1C6}">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5C0B8-A6C5-44EA-8463-E6228A981441}">
      <dsp:nvSpPr>
        <dsp:cNvPr id="0" name=""/>
        <dsp:cNvSpPr/>
      </dsp:nvSpPr>
      <dsp:spPr>
        <a:xfrm>
          <a:off x="374497" y="1828505"/>
          <a:ext cx="680904" cy="680904"/>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E9C94-DF8F-4918-815E-EF3347F94F3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a:t>Managing Measurements</a:t>
          </a:r>
        </a:p>
      </dsp:txBody>
      <dsp:txXfrm>
        <a:off x="1429899" y="1549953"/>
        <a:ext cx="5083704" cy="1238008"/>
      </dsp:txXfrm>
    </dsp:sp>
    <dsp:sp modelId="{804E483C-E41C-4F45-8693-F9EAD46391F5}">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BE3D4F-1567-BA42-9B10-08A17E445A90}">
      <dsp:nvSpPr>
        <dsp:cNvPr id="0" name=""/>
        <dsp:cNvSpPr/>
      </dsp:nvSpPr>
      <dsp:spPr>
        <a:xfrm>
          <a:off x="422341" y="3423859"/>
          <a:ext cx="585217" cy="585217"/>
        </a:xfrm>
        <a:prstGeom prst="rect">
          <a:avLst/>
        </a:prstGeom>
        <a:blipFill>
          <a:blip xmlns:r="http://schemas.openxmlformats.org/officeDocument/2006/relationships" r:embed="rId4"/>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4957F3-0A73-164C-B045-86E869F05CB1}">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Performing Backups</a:t>
          </a:r>
        </a:p>
      </dsp:txBody>
      <dsp:txXfrm>
        <a:off x="1429899" y="3097464"/>
        <a:ext cx="5083704" cy="1238008"/>
      </dsp:txXfrm>
    </dsp:sp>
    <dsp:sp modelId="{8B137558-7D24-4DCC-9A43-57FAA04A5DAF}">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5C6D0-79BB-4CB6-AD88-34BAF81E59F1}">
      <dsp:nvSpPr>
        <dsp:cNvPr id="0" name=""/>
        <dsp:cNvSpPr/>
      </dsp:nvSpPr>
      <dsp:spPr>
        <a:xfrm>
          <a:off x="374497" y="4923526"/>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E0EDE-1327-428E-BEA4-292F64A21EC4}">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100000"/>
            </a:lnSpc>
            <a:spcBef>
              <a:spcPct val="0"/>
            </a:spcBef>
            <a:spcAft>
              <a:spcPct val="35000"/>
            </a:spcAft>
            <a:buNone/>
          </a:pPr>
          <a:r>
            <a:rPr lang="en-US" sz="2200" kern="1200" dirty="0"/>
            <a:t>Removing Databases</a:t>
          </a:r>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6F8A6D2C-48C4-254E-A9D4-804CB23F24B7}" type="datetimeFigureOut">
              <a:rPr lang="en-US" smtClean="0"/>
              <a:t>10/20/2020</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8A718C51-E981-244A-A6B2-C5E64F61C899}" type="slidenum">
              <a:rPr lang="en-US" smtClean="0"/>
              <a:t>‹#›</a:t>
            </a:fld>
            <a:endParaRPr lang="en-US" dirty="0"/>
          </a:p>
        </p:txBody>
      </p:sp>
    </p:spTree>
    <p:extLst>
      <p:ext uri="{BB962C8B-B14F-4D97-AF65-F5344CB8AC3E}">
        <p14:creationId xmlns:p14="http://schemas.microsoft.com/office/powerpoint/2010/main" val="3701387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36019C-4169-44EB-9E46-3C4F122F7922}" type="slidenum">
              <a:rPr lang="zh-CN" altLang="en-US" smtClean="0"/>
              <a:t>2</a:t>
            </a:fld>
            <a:endParaRPr lang="zh-CN" altLang="en-US"/>
          </a:p>
        </p:txBody>
      </p:sp>
    </p:spTree>
    <p:extLst>
      <p:ext uri="{BB962C8B-B14F-4D97-AF65-F5344CB8AC3E}">
        <p14:creationId xmlns:p14="http://schemas.microsoft.com/office/powerpoint/2010/main" val="4044012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20</a:t>
            </a:fld>
            <a:endParaRPr lang="en-US" dirty="0"/>
          </a:p>
        </p:txBody>
      </p:sp>
    </p:spTree>
    <p:extLst>
      <p:ext uri="{BB962C8B-B14F-4D97-AF65-F5344CB8AC3E}">
        <p14:creationId xmlns:p14="http://schemas.microsoft.com/office/powerpoint/2010/main" val="2924164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21</a:t>
            </a:fld>
            <a:endParaRPr lang="en-US" dirty="0"/>
          </a:p>
        </p:txBody>
      </p:sp>
    </p:spTree>
    <p:extLst>
      <p:ext uri="{BB962C8B-B14F-4D97-AF65-F5344CB8AC3E}">
        <p14:creationId xmlns:p14="http://schemas.microsoft.com/office/powerpoint/2010/main" val="3922143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22</a:t>
            </a:fld>
            <a:endParaRPr lang="en-US" dirty="0"/>
          </a:p>
        </p:txBody>
      </p:sp>
    </p:spTree>
    <p:extLst>
      <p:ext uri="{BB962C8B-B14F-4D97-AF65-F5344CB8AC3E}">
        <p14:creationId xmlns:p14="http://schemas.microsoft.com/office/powerpoint/2010/main" val="825399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23</a:t>
            </a:fld>
            <a:endParaRPr lang="en-US" dirty="0"/>
          </a:p>
        </p:txBody>
      </p:sp>
    </p:spTree>
    <p:extLst>
      <p:ext uri="{BB962C8B-B14F-4D97-AF65-F5344CB8AC3E}">
        <p14:creationId xmlns:p14="http://schemas.microsoft.com/office/powerpoint/2010/main" val="3771747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24</a:t>
            </a:fld>
            <a:endParaRPr lang="en-US" dirty="0"/>
          </a:p>
        </p:txBody>
      </p:sp>
    </p:spTree>
    <p:extLst>
      <p:ext uri="{BB962C8B-B14F-4D97-AF65-F5344CB8AC3E}">
        <p14:creationId xmlns:p14="http://schemas.microsoft.com/office/powerpoint/2010/main" val="29110379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25</a:t>
            </a:fld>
            <a:endParaRPr lang="en-US" dirty="0"/>
          </a:p>
        </p:txBody>
      </p:sp>
    </p:spTree>
    <p:extLst>
      <p:ext uri="{BB962C8B-B14F-4D97-AF65-F5344CB8AC3E}">
        <p14:creationId xmlns:p14="http://schemas.microsoft.com/office/powerpoint/2010/main" val="419999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26</a:t>
            </a:fld>
            <a:endParaRPr lang="en-US" dirty="0"/>
          </a:p>
        </p:txBody>
      </p:sp>
    </p:spTree>
    <p:extLst>
      <p:ext uri="{BB962C8B-B14F-4D97-AF65-F5344CB8AC3E}">
        <p14:creationId xmlns:p14="http://schemas.microsoft.com/office/powerpoint/2010/main" val="781331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28</a:t>
            </a:fld>
            <a:endParaRPr lang="en-US" dirty="0"/>
          </a:p>
        </p:txBody>
      </p:sp>
    </p:spTree>
    <p:extLst>
      <p:ext uri="{BB962C8B-B14F-4D97-AF65-F5344CB8AC3E}">
        <p14:creationId xmlns:p14="http://schemas.microsoft.com/office/powerpoint/2010/main" val="29758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29</a:t>
            </a:fld>
            <a:endParaRPr lang="en-US" dirty="0"/>
          </a:p>
        </p:txBody>
      </p:sp>
    </p:spTree>
    <p:extLst>
      <p:ext uri="{BB962C8B-B14F-4D97-AF65-F5344CB8AC3E}">
        <p14:creationId xmlns:p14="http://schemas.microsoft.com/office/powerpoint/2010/main" val="42237166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30</a:t>
            </a:fld>
            <a:endParaRPr lang="en-US" dirty="0"/>
          </a:p>
        </p:txBody>
      </p:sp>
    </p:spTree>
    <p:extLst>
      <p:ext uri="{BB962C8B-B14F-4D97-AF65-F5344CB8AC3E}">
        <p14:creationId xmlns:p14="http://schemas.microsoft.com/office/powerpoint/2010/main" val="172264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a:t>
            </a:fld>
            <a:endParaRPr lang="en-US" dirty="0"/>
          </a:p>
        </p:txBody>
      </p:sp>
    </p:spTree>
    <p:extLst>
      <p:ext uri="{BB962C8B-B14F-4D97-AF65-F5344CB8AC3E}">
        <p14:creationId xmlns:p14="http://schemas.microsoft.com/office/powerpoint/2010/main" val="464311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31</a:t>
            </a:fld>
            <a:endParaRPr lang="en-US" dirty="0"/>
          </a:p>
        </p:txBody>
      </p:sp>
    </p:spTree>
    <p:extLst>
      <p:ext uri="{BB962C8B-B14F-4D97-AF65-F5344CB8AC3E}">
        <p14:creationId xmlns:p14="http://schemas.microsoft.com/office/powerpoint/2010/main" val="187015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33</a:t>
            </a:fld>
            <a:endParaRPr lang="en-US" dirty="0"/>
          </a:p>
        </p:txBody>
      </p:sp>
    </p:spTree>
    <p:extLst>
      <p:ext uri="{BB962C8B-B14F-4D97-AF65-F5344CB8AC3E}">
        <p14:creationId xmlns:p14="http://schemas.microsoft.com/office/powerpoint/2010/main" val="2974592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34</a:t>
            </a:fld>
            <a:endParaRPr lang="en-US" dirty="0"/>
          </a:p>
        </p:txBody>
      </p:sp>
    </p:spTree>
    <p:extLst>
      <p:ext uri="{BB962C8B-B14F-4D97-AF65-F5344CB8AC3E}">
        <p14:creationId xmlns:p14="http://schemas.microsoft.com/office/powerpoint/2010/main" val="2001294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35</a:t>
            </a:fld>
            <a:endParaRPr lang="en-US" dirty="0"/>
          </a:p>
        </p:txBody>
      </p:sp>
    </p:spTree>
    <p:extLst>
      <p:ext uri="{BB962C8B-B14F-4D97-AF65-F5344CB8AC3E}">
        <p14:creationId xmlns:p14="http://schemas.microsoft.com/office/powerpoint/2010/main" val="914640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36</a:t>
            </a:fld>
            <a:endParaRPr lang="en-US" dirty="0"/>
          </a:p>
        </p:txBody>
      </p:sp>
    </p:spTree>
    <p:extLst>
      <p:ext uri="{BB962C8B-B14F-4D97-AF65-F5344CB8AC3E}">
        <p14:creationId xmlns:p14="http://schemas.microsoft.com/office/powerpoint/2010/main" val="1802495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38</a:t>
            </a:fld>
            <a:endParaRPr lang="en-US" dirty="0"/>
          </a:p>
        </p:txBody>
      </p:sp>
    </p:spTree>
    <p:extLst>
      <p:ext uri="{BB962C8B-B14F-4D97-AF65-F5344CB8AC3E}">
        <p14:creationId xmlns:p14="http://schemas.microsoft.com/office/powerpoint/2010/main" val="2451218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39</a:t>
            </a:fld>
            <a:endParaRPr lang="en-US" dirty="0"/>
          </a:p>
        </p:txBody>
      </p:sp>
    </p:spTree>
    <p:extLst>
      <p:ext uri="{BB962C8B-B14F-4D97-AF65-F5344CB8AC3E}">
        <p14:creationId xmlns:p14="http://schemas.microsoft.com/office/powerpoint/2010/main" val="33907061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40</a:t>
            </a:fld>
            <a:endParaRPr lang="en-US" dirty="0"/>
          </a:p>
        </p:txBody>
      </p:sp>
    </p:spTree>
    <p:extLst>
      <p:ext uri="{BB962C8B-B14F-4D97-AF65-F5344CB8AC3E}">
        <p14:creationId xmlns:p14="http://schemas.microsoft.com/office/powerpoint/2010/main" val="195159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41</a:t>
            </a:fld>
            <a:endParaRPr lang="en-US" dirty="0"/>
          </a:p>
        </p:txBody>
      </p:sp>
    </p:spTree>
    <p:extLst>
      <p:ext uri="{BB962C8B-B14F-4D97-AF65-F5344CB8AC3E}">
        <p14:creationId xmlns:p14="http://schemas.microsoft.com/office/powerpoint/2010/main" val="2940668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42</a:t>
            </a:fld>
            <a:endParaRPr lang="en-US" dirty="0"/>
          </a:p>
        </p:txBody>
      </p:sp>
    </p:spTree>
    <p:extLst>
      <p:ext uri="{BB962C8B-B14F-4D97-AF65-F5344CB8AC3E}">
        <p14:creationId xmlns:p14="http://schemas.microsoft.com/office/powerpoint/2010/main" val="1206009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6</a:t>
            </a:fld>
            <a:endParaRPr lang="en-US" dirty="0"/>
          </a:p>
        </p:txBody>
      </p:sp>
    </p:spTree>
    <p:extLst>
      <p:ext uri="{BB962C8B-B14F-4D97-AF65-F5344CB8AC3E}">
        <p14:creationId xmlns:p14="http://schemas.microsoft.com/office/powerpoint/2010/main" val="11110896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43</a:t>
            </a:fld>
            <a:endParaRPr lang="en-US" dirty="0"/>
          </a:p>
        </p:txBody>
      </p:sp>
    </p:spTree>
    <p:extLst>
      <p:ext uri="{BB962C8B-B14F-4D97-AF65-F5344CB8AC3E}">
        <p14:creationId xmlns:p14="http://schemas.microsoft.com/office/powerpoint/2010/main" val="2882298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44</a:t>
            </a:fld>
            <a:endParaRPr lang="en-US" dirty="0"/>
          </a:p>
        </p:txBody>
      </p:sp>
    </p:spTree>
    <p:extLst>
      <p:ext uri="{BB962C8B-B14F-4D97-AF65-F5344CB8AC3E}">
        <p14:creationId xmlns:p14="http://schemas.microsoft.com/office/powerpoint/2010/main" val="227844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45</a:t>
            </a:fld>
            <a:endParaRPr lang="en-US" dirty="0"/>
          </a:p>
        </p:txBody>
      </p:sp>
    </p:spTree>
    <p:extLst>
      <p:ext uri="{BB962C8B-B14F-4D97-AF65-F5344CB8AC3E}">
        <p14:creationId xmlns:p14="http://schemas.microsoft.com/office/powerpoint/2010/main" val="1726801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46</a:t>
            </a:fld>
            <a:endParaRPr lang="en-US" dirty="0"/>
          </a:p>
        </p:txBody>
      </p:sp>
    </p:spTree>
    <p:extLst>
      <p:ext uri="{BB962C8B-B14F-4D97-AF65-F5344CB8AC3E}">
        <p14:creationId xmlns:p14="http://schemas.microsoft.com/office/powerpoint/2010/main" val="1694099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47</a:t>
            </a:fld>
            <a:endParaRPr lang="en-US" dirty="0"/>
          </a:p>
        </p:txBody>
      </p:sp>
    </p:spTree>
    <p:extLst>
      <p:ext uri="{BB962C8B-B14F-4D97-AF65-F5344CB8AC3E}">
        <p14:creationId xmlns:p14="http://schemas.microsoft.com/office/powerpoint/2010/main" val="34581449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50</a:t>
            </a:fld>
            <a:endParaRPr lang="en-US" dirty="0"/>
          </a:p>
        </p:txBody>
      </p:sp>
    </p:spTree>
    <p:extLst>
      <p:ext uri="{BB962C8B-B14F-4D97-AF65-F5344CB8AC3E}">
        <p14:creationId xmlns:p14="http://schemas.microsoft.com/office/powerpoint/2010/main" val="3407140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53</a:t>
            </a:fld>
            <a:endParaRPr lang="en-US" dirty="0"/>
          </a:p>
        </p:txBody>
      </p:sp>
    </p:spTree>
    <p:extLst>
      <p:ext uri="{BB962C8B-B14F-4D97-AF65-F5344CB8AC3E}">
        <p14:creationId xmlns:p14="http://schemas.microsoft.com/office/powerpoint/2010/main" val="986445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54</a:t>
            </a:fld>
            <a:endParaRPr lang="en-US" dirty="0"/>
          </a:p>
        </p:txBody>
      </p:sp>
    </p:spTree>
    <p:extLst>
      <p:ext uri="{BB962C8B-B14F-4D97-AF65-F5344CB8AC3E}">
        <p14:creationId xmlns:p14="http://schemas.microsoft.com/office/powerpoint/2010/main" val="8794795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55</a:t>
            </a:fld>
            <a:endParaRPr lang="en-US" dirty="0"/>
          </a:p>
        </p:txBody>
      </p:sp>
    </p:spTree>
    <p:extLst>
      <p:ext uri="{BB962C8B-B14F-4D97-AF65-F5344CB8AC3E}">
        <p14:creationId xmlns:p14="http://schemas.microsoft.com/office/powerpoint/2010/main" val="35947019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58</a:t>
            </a:fld>
            <a:endParaRPr lang="en-US" dirty="0"/>
          </a:p>
        </p:txBody>
      </p:sp>
    </p:spTree>
    <p:extLst>
      <p:ext uri="{BB962C8B-B14F-4D97-AF65-F5344CB8AC3E}">
        <p14:creationId xmlns:p14="http://schemas.microsoft.com/office/powerpoint/2010/main" val="134905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9</a:t>
            </a:fld>
            <a:endParaRPr lang="en-US" dirty="0"/>
          </a:p>
        </p:txBody>
      </p:sp>
    </p:spTree>
    <p:extLst>
      <p:ext uri="{BB962C8B-B14F-4D97-AF65-F5344CB8AC3E}">
        <p14:creationId xmlns:p14="http://schemas.microsoft.com/office/powerpoint/2010/main" val="2878468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59</a:t>
            </a:fld>
            <a:endParaRPr lang="en-US" dirty="0"/>
          </a:p>
        </p:txBody>
      </p:sp>
    </p:spTree>
    <p:extLst>
      <p:ext uri="{BB962C8B-B14F-4D97-AF65-F5344CB8AC3E}">
        <p14:creationId xmlns:p14="http://schemas.microsoft.com/office/powerpoint/2010/main" val="2956943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61</a:t>
            </a:fld>
            <a:endParaRPr lang="en-US" dirty="0"/>
          </a:p>
        </p:txBody>
      </p:sp>
    </p:spTree>
    <p:extLst>
      <p:ext uri="{BB962C8B-B14F-4D97-AF65-F5344CB8AC3E}">
        <p14:creationId xmlns:p14="http://schemas.microsoft.com/office/powerpoint/2010/main" val="36923788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62</a:t>
            </a:fld>
            <a:endParaRPr lang="en-US" dirty="0"/>
          </a:p>
        </p:txBody>
      </p:sp>
    </p:spTree>
    <p:extLst>
      <p:ext uri="{BB962C8B-B14F-4D97-AF65-F5344CB8AC3E}">
        <p14:creationId xmlns:p14="http://schemas.microsoft.com/office/powerpoint/2010/main" val="1940340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64</a:t>
            </a:fld>
            <a:endParaRPr lang="en-US" dirty="0"/>
          </a:p>
        </p:txBody>
      </p:sp>
    </p:spTree>
    <p:extLst>
      <p:ext uri="{BB962C8B-B14F-4D97-AF65-F5344CB8AC3E}">
        <p14:creationId xmlns:p14="http://schemas.microsoft.com/office/powerpoint/2010/main" val="1067770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concept of update. Insert overwrites an existing row with updated field and tag values.</a:t>
            </a:r>
          </a:p>
        </p:txBody>
      </p:sp>
      <p:sp>
        <p:nvSpPr>
          <p:cNvPr id="4" name="Slide Number Placeholder 3"/>
          <p:cNvSpPr>
            <a:spLocks noGrp="1"/>
          </p:cNvSpPr>
          <p:nvPr>
            <p:ph type="sldNum" sz="quarter" idx="5"/>
          </p:nvPr>
        </p:nvSpPr>
        <p:spPr/>
        <p:txBody>
          <a:bodyPr/>
          <a:lstStyle/>
          <a:p>
            <a:fld id="{8A718C51-E981-244A-A6B2-C5E64F61C899}" type="slidenum">
              <a:rPr lang="en-US" smtClean="0"/>
              <a:t>65</a:t>
            </a:fld>
            <a:endParaRPr lang="en-US" dirty="0"/>
          </a:p>
        </p:txBody>
      </p:sp>
    </p:spTree>
    <p:extLst>
      <p:ext uri="{BB962C8B-B14F-4D97-AF65-F5344CB8AC3E}">
        <p14:creationId xmlns:p14="http://schemas.microsoft.com/office/powerpoint/2010/main" val="3800849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67</a:t>
            </a:fld>
            <a:endParaRPr lang="en-US" dirty="0"/>
          </a:p>
        </p:txBody>
      </p:sp>
    </p:spTree>
    <p:extLst>
      <p:ext uri="{BB962C8B-B14F-4D97-AF65-F5344CB8AC3E}">
        <p14:creationId xmlns:p14="http://schemas.microsoft.com/office/powerpoint/2010/main" val="3335746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71</a:t>
            </a:fld>
            <a:endParaRPr lang="en-US" dirty="0"/>
          </a:p>
        </p:txBody>
      </p:sp>
    </p:spTree>
    <p:extLst>
      <p:ext uri="{BB962C8B-B14F-4D97-AF65-F5344CB8AC3E}">
        <p14:creationId xmlns:p14="http://schemas.microsoft.com/office/powerpoint/2010/main" val="3809264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73</a:t>
            </a:fld>
            <a:endParaRPr lang="en-US" dirty="0"/>
          </a:p>
        </p:txBody>
      </p:sp>
    </p:spTree>
    <p:extLst>
      <p:ext uri="{BB962C8B-B14F-4D97-AF65-F5344CB8AC3E}">
        <p14:creationId xmlns:p14="http://schemas.microsoft.com/office/powerpoint/2010/main" val="170885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81</a:t>
            </a:fld>
            <a:endParaRPr lang="en-US" dirty="0"/>
          </a:p>
        </p:txBody>
      </p:sp>
    </p:spTree>
    <p:extLst>
      <p:ext uri="{BB962C8B-B14F-4D97-AF65-F5344CB8AC3E}">
        <p14:creationId xmlns:p14="http://schemas.microsoft.com/office/powerpoint/2010/main" val="2457782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12</a:t>
            </a:fld>
            <a:endParaRPr lang="en-US" dirty="0"/>
          </a:p>
        </p:txBody>
      </p:sp>
    </p:spTree>
    <p:extLst>
      <p:ext uri="{BB962C8B-B14F-4D97-AF65-F5344CB8AC3E}">
        <p14:creationId xmlns:p14="http://schemas.microsoft.com/office/powerpoint/2010/main" val="2039641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13</a:t>
            </a:fld>
            <a:endParaRPr lang="en-US" dirty="0"/>
          </a:p>
        </p:txBody>
      </p:sp>
    </p:spTree>
    <p:extLst>
      <p:ext uri="{BB962C8B-B14F-4D97-AF65-F5344CB8AC3E}">
        <p14:creationId xmlns:p14="http://schemas.microsoft.com/office/powerpoint/2010/main" val="247478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14</a:t>
            </a:fld>
            <a:endParaRPr lang="en-US" dirty="0"/>
          </a:p>
        </p:txBody>
      </p:sp>
    </p:spTree>
    <p:extLst>
      <p:ext uri="{BB962C8B-B14F-4D97-AF65-F5344CB8AC3E}">
        <p14:creationId xmlns:p14="http://schemas.microsoft.com/office/powerpoint/2010/main" val="425519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16</a:t>
            </a:fld>
            <a:endParaRPr lang="en-US" dirty="0"/>
          </a:p>
        </p:txBody>
      </p:sp>
    </p:spTree>
    <p:extLst>
      <p:ext uri="{BB962C8B-B14F-4D97-AF65-F5344CB8AC3E}">
        <p14:creationId xmlns:p14="http://schemas.microsoft.com/office/powerpoint/2010/main" val="2139499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5013" y="1173163"/>
            <a:ext cx="5632450" cy="31686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18C51-E981-244A-A6B2-C5E64F61C899}" type="slidenum">
              <a:rPr lang="en-US" smtClean="0"/>
              <a:t>19</a:t>
            </a:fld>
            <a:endParaRPr lang="en-US" dirty="0"/>
          </a:p>
        </p:txBody>
      </p:sp>
    </p:spTree>
    <p:extLst>
      <p:ext uri="{BB962C8B-B14F-4D97-AF65-F5344CB8AC3E}">
        <p14:creationId xmlns:p14="http://schemas.microsoft.com/office/powerpoint/2010/main" val="1386670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532E-4088-4645-9AFF-9F2B9C92E6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B0FD52-863B-3C4A-8BC3-858917080ECD}"/>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70D304-531C-C441-B0C8-385A2A770581}"/>
              </a:ext>
            </a:extLst>
          </p:cNvPr>
          <p:cNvSpPr>
            <a:spLocks noGrp="1"/>
          </p:cNvSpPr>
          <p:nvPr>
            <p:ph type="dt" sz="half" idx="10"/>
          </p:nvPr>
        </p:nvSpPr>
        <p:spPr/>
        <p:txBody>
          <a:bodyPr/>
          <a:lstStyle/>
          <a:p>
            <a:fld id="{B6845FFC-5B4E-4F40-B60D-13574DD43E2C}" type="datetime1">
              <a:rPr lang="en-US" smtClean="0"/>
              <a:t>10/20/2020</a:t>
            </a:fld>
            <a:endParaRPr lang="en-US" dirty="0"/>
          </a:p>
        </p:txBody>
      </p:sp>
      <p:sp>
        <p:nvSpPr>
          <p:cNvPr id="5" name="Footer Placeholder 4">
            <a:extLst>
              <a:ext uri="{FF2B5EF4-FFF2-40B4-BE49-F238E27FC236}">
                <a16:creationId xmlns:a16="http://schemas.microsoft.com/office/drawing/2014/main" id="{5058843D-7741-AD4A-A4B5-C2B78325D359}"/>
              </a:ext>
            </a:extLst>
          </p:cNvPr>
          <p:cNvSpPr>
            <a:spLocks noGrp="1"/>
          </p:cNvSpPr>
          <p:nvPr>
            <p:ph type="ftr" sz="quarter" idx="11"/>
          </p:nvPr>
        </p:nvSpPr>
        <p:spPr/>
        <p:txBody>
          <a:bodyPr/>
          <a:lstStyle/>
          <a:p>
            <a:r>
              <a:rPr lang="en-US" dirty="0"/>
              <a:t>For Educational Purposes Only</a:t>
            </a:r>
          </a:p>
        </p:txBody>
      </p:sp>
      <p:sp>
        <p:nvSpPr>
          <p:cNvPr id="6" name="Slide Number Placeholder 5">
            <a:extLst>
              <a:ext uri="{FF2B5EF4-FFF2-40B4-BE49-F238E27FC236}">
                <a16:creationId xmlns:a16="http://schemas.microsoft.com/office/drawing/2014/main" id="{CB27AEE2-5C55-5148-908A-082ED6F7046E}"/>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288344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9A129-5F44-5643-AC9F-91C735E761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A3C64A-DCC8-144D-92AB-560B17C98E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11460-D8DB-4248-AFD2-A6BAA0ED5017}"/>
              </a:ext>
            </a:extLst>
          </p:cNvPr>
          <p:cNvSpPr>
            <a:spLocks noGrp="1"/>
          </p:cNvSpPr>
          <p:nvPr>
            <p:ph type="dt" sz="half" idx="10"/>
          </p:nvPr>
        </p:nvSpPr>
        <p:spPr/>
        <p:txBody>
          <a:bodyPr/>
          <a:lstStyle/>
          <a:p>
            <a:fld id="{7C1D8D54-96B2-41AC-9ED9-B3CF02B249C1}" type="datetime1">
              <a:rPr lang="en-US" smtClean="0"/>
              <a:t>10/20/2020</a:t>
            </a:fld>
            <a:endParaRPr lang="en-US" dirty="0"/>
          </a:p>
        </p:txBody>
      </p:sp>
      <p:sp>
        <p:nvSpPr>
          <p:cNvPr id="5" name="Footer Placeholder 4">
            <a:extLst>
              <a:ext uri="{FF2B5EF4-FFF2-40B4-BE49-F238E27FC236}">
                <a16:creationId xmlns:a16="http://schemas.microsoft.com/office/drawing/2014/main" id="{3CA39AD9-B7F7-4E40-8C50-F02034BA3D75}"/>
              </a:ext>
            </a:extLst>
          </p:cNvPr>
          <p:cNvSpPr>
            <a:spLocks noGrp="1"/>
          </p:cNvSpPr>
          <p:nvPr>
            <p:ph type="ftr" sz="quarter" idx="11"/>
          </p:nvPr>
        </p:nvSpPr>
        <p:spPr/>
        <p:txBody>
          <a:bodyPr/>
          <a:lstStyle/>
          <a:p>
            <a:r>
              <a:rPr lang="en-US" dirty="0"/>
              <a:t>For Educational Purposes Only</a:t>
            </a:r>
          </a:p>
        </p:txBody>
      </p:sp>
      <p:sp>
        <p:nvSpPr>
          <p:cNvPr id="6" name="Slide Number Placeholder 5">
            <a:extLst>
              <a:ext uri="{FF2B5EF4-FFF2-40B4-BE49-F238E27FC236}">
                <a16:creationId xmlns:a16="http://schemas.microsoft.com/office/drawing/2014/main" id="{B99E5765-21DE-9045-9585-CBCD6EB3E087}"/>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3387650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A1C80E-92F2-4C4F-A214-E00A6C31D24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DA88E-7F68-3845-970A-F7BA6A1332A9}"/>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B3FDAD-6132-4641-ADB8-9A56DBD96FB6}"/>
              </a:ext>
            </a:extLst>
          </p:cNvPr>
          <p:cNvSpPr>
            <a:spLocks noGrp="1"/>
          </p:cNvSpPr>
          <p:nvPr>
            <p:ph type="dt" sz="half" idx="10"/>
          </p:nvPr>
        </p:nvSpPr>
        <p:spPr/>
        <p:txBody>
          <a:bodyPr/>
          <a:lstStyle/>
          <a:p>
            <a:fld id="{4936CDCE-78D4-433C-B724-BF47913BB080}" type="datetime1">
              <a:rPr lang="en-US" smtClean="0"/>
              <a:t>10/20/2020</a:t>
            </a:fld>
            <a:endParaRPr lang="en-US" dirty="0"/>
          </a:p>
        </p:txBody>
      </p:sp>
      <p:sp>
        <p:nvSpPr>
          <p:cNvPr id="5" name="Footer Placeholder 4">
            <a:extLst>
              <a:ext uri="{FF2B5EF4-FFF2-40B4-BE49-F238E27FC236}">
                <a16:creationId xmlns:a16="http://schemas.microsoft.com/office/drawing/2014/main" id="{B1F616CA-EA16-2A49-9EAC-185E865EC92D}"/>
              </a:ext>
            </a:extLst>
          </p:cNvPr>
          <p:cNvSpPr>
            <a:spLocks noGrp="1"/>
          </p:cNvSpPr>
          <p:nvPr>
            <p:ph type="ftr" sz="quarter" idx="11"/>
          </p:nvPr>
        </p:nvSpPr>
        <p:spPr/>
        <p:txBody>
          <a:bodyPr/>
          <a:lstStyle/>
          <a:p>
            <a:r>
              <a:rPr lang="en-US" dirty="0"/>
              <a:t>For Educational Purposes Only</a:t>
            </a:r>
          </a:p>
        </p:txBody>
      </p:sp>
      <p:sp>
        <p:nvSpPr>
          <p:cNvPr id="6" name="Slide Number Placeholder 5">
            <a:extLst>
              <a:ext uri="{FF2B5EF4-FFF2-40B4-BE49-F238E27FC236}">
                <a16:creationId xmlns:a16="http://schemas.microsoft.com/office/drawing/2014/main" id="{7CB13786-5328-1C40-8A46-EA105C76A444}"/>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1772417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473A-6799-8A42-B5EF-59B266080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A247E9-ABF3-CF42-BE03-870811A21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906B7-8656-F74B-9937-6488EE0F6112}"/>
              </a:ext>
            </a:extLst>
          </p:cNvPr>
          <p:cNvSpPr>
            <a:spLocks noGrp="1"/>
          </p:cNvSpPr>
          <p:nvPr>
            <p:ph type="dt" sz="half" idx="10"/>
          </p:nvPr>
        </p:nvSpPr>
        <p:spPr/>
        <p:txBody>
          <a:bodyPr/>
          <a:lstStyle/>
          <a:p>
            <a:fld id="{8D695E6E-A750-334D-AD13-AADC1ECA89A5}" type="datetimeFigureOut">
              <a:rPr lang="en-US" smtClean="0"/>
              <a:t>10/20/2020</a:t>
            </a:fld>
            <a:endParaRPr lang="en-US" dirty="0"/>
          </a:p>
        </p:txBody>
      </p:sp>
      <p:sp>
        <p:nvSpPr>
          <p:cNvPr id="5" name="Footer Placeholder 4">
            <a:extLst>
              <a:ext uri="{FF2B5EF4-FFF2-40B4-BE49-F238E27FC236}">
                <a16:creationId xmlns:a16="http://schemas.microsoft.com/office/drawing/2014/main" id="{3A8494B4-7970-EA4A-9128-C65C458A4F1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BE2A549-A1A8-8245-9C06-782DB64F453A}"/>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2437363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9532E-4088-4645-9AFF-9F2B9C92E6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B0FD52-863B-3C4A-8BC3-858917080E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70D304-531C-C441-B0C8-385A2A770581}"/>
              </a:ext>
            </a:extLst>
          </p:cNvPr>
          <p:cNvSpPr>
            <a:spLocks noGrp="1"/>
          </p:cNvSpPr>
          <p:nvPr>
            <p:ph type="dt" sz="half" idx="10"/>
          </p:nvPr>
        </p:nvSpPr>
        <p:spPr/>
        <p:txBody>
          <a:bodyPr/>
          <a:lstStyle/>
          <a:p>
            <a:fld id="{8D695E6E-A750-334D-AD13-AADC1ECA89A5}" type="datetimeFigureOut">
              <a:rPr lang="en-US" smtClean="0"/>
              <a:t>10/20/2020</a:t>
            </a:fld>
            <a:endParaRPr lang="en-US" dirty="0"/>
          </a:p>
        </p:txBody>
      </p:sp>
      <p:sp>
        <p:nvSpPr>
          <p:cNvPr id="5" name="Footer Placeholder 4">
            <a:extLst>
              <a:ext uri="{FF2B5EF4-FFF2-40B4-BE49-F238E27FC236}">
                <a16:creationId xmlns:a16="http://schemas.microsoft.com/office/drawing/2014/main" id="{5058843D-7741-AD4A-A4B5-C2B78325D3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27AEE2-5C55-5148-908A-082ED6F7046E}"/>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2883445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473A-6799-8A42-B5EF-59B266080A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A247E9-ABF3-CF42-BE03-870811A21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906B7-8656-F74B-9937-6488EE0F6112}"/>
              </a:ext>
            </a:extLst>
          </p:cNvPr>
          <p:cNvSpPr>
            <a:spLocks noGrp="1"/>
          </p:cNvSpPr>
          <p:nvPr>
            <p:ph type="dt" sz="half" idx="10"/>
          </p:nvPr>
        </p:nvSpPr>
        <p:spPr/>
        <p:txBody>
          <a:bodyPr/>
          <a:lstStyle/>
          <a:p>
            <a:fld id="{E4D12F2B-8DFD-467F-ABD8-5E36FDF4B03A}" type="datetime1">
              <a:rPr lang="en-US" smtClean="0"/>
              <a:t>10/20/2020</a:t>
            </a:fld>
            <a:endParaRPr lang="en-US" dirty="0"/>
          </a:p>
        </p:txBody>
      </p:sp>
      <p:sp>
        <p:nvSpPr>
          <p:cNvPr id="5" name="Footer Placeholder 4">
            <a:extLst>
              <a:ext uri="{FF2B5EF4-FFF2-40B4-BE49-F238E27FC236}">
                <a16:creationId xmlns:a16="http://schemas.microsoft.com/office/drawing/2014/main" id="{3A8494B4-7970-EA4A-9128-C65C458A4F1A}"/>
              </a:ext>
            </a:extLst>
          </p:cNvPr>
          <p:cNvSpPr>
            <a:spLocks noGrp="1"/>
          </p:cNvSpPr>
          <p:nvPr>
            <p:ph type="ftr" sz="quarter" idx="11"/>
          </p:nvPr>
        </p:nvSpPr>
        <p:spPr/>
        <p:txBody>
          <a:bodyPr/>
          <a:lstStyle/>
          <a:p>
            <a:r>
              <a:rPr lang="en-US" dirty="0"/>
              <a:t>For Educational Purposes Only</a:t>
            </a:r>
          </a:p>
        </p:txBody>
      </p:sp>
      <p:sp>
        <p:nvSpPr>
          <p:cNvPr id="6" name="Slide Number Placeholder 5">
            <a:extLst>
              <a:ext uri="{FF2B5EF4-FFF2-40B4-BE49-F238E27FC236}">
                <a16:creationId xmlns:a16="http://schemas.microsoft.com/office/drawing/2014/main" id="{BBE2A549-A1A8-8245-9C06-782DB64F453A}"/>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2437363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9B67-AA8E-A946-A8D1-FAE22F7328C3}"/>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6100F2-B4D4-3E4A-8CCC-DE380F1F8976}"/>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02ADD0-40F6-9643-824E-F6723A9129DB}"/>
              </a:ext>
            </a:extLst>
          </p:cNvPr>
          <p:cNvSpPr>
            <a:spLocks noGrp="1"/>
          </p:cNvSpPr>
          <p:nvPr>
            <p:ph type="dt" sz="half" idx="10"/>
          </p:nvPr>
        </p:nvSpPr>
        <p:spPr/>
        <p:txBody>
          <a:bodyPr/>
          <a:lstStyle/>
          <a:p>
            <a:fld id="{82E3AAB7-7671-4E47-982C-3C577BC7CFE0}" type="datetime1">
              <a:rPr lang="en-US" smtClean="0"/>
              <a:t>10/20/2020</a:t>
            </a:fld>
            <a:endParaRPr lang="en-US" dirty="0"/>
          </a:p>
        </p:txBody>
      </p:sp>
      <p:sp>
        <p:nvSpPr>
          <p:cNvPr id="5" name="Footer Placeholder 4">
            <a:extLst>
              <a:ext uri="{FF2B5EF4-FFF2-40B4-BE49-F238E27FC236}">
                <a16:creationId xmlns:a16="http://schemas.microsoft.com/office/drawing/2014/main" id="{4757A29A-9310-1F4C-AA68-F07BE0CCA3E5}"/>
              </a:ext>
            </a:extLst>
          </p:cNvPr>
          <p:cNvSpPr>
            <a:spLocks noGrp="1"/>
          </p:cNvSpPr>
          <p:nvPr>
            <p:ph type="ftr" sz="quarter" idx="11"/>
          </p:nvPr>
        </p:nvSpPr>
        <p:spPr/>
        <p:txBody>
          <a:bodyPr/>
          <a:lstStyle/>
          <a:p>
            <a:r>
              <a:rPr lang="en-US" dirty="0"/>
              <a:t>For Educational Purposes Only</a:t>
            </a:r>
          </a:p>
        </p:txBody>
      </p:sp>
      <p:sp>
        <p:nvSpPr>
          <p:cNvPr id="6" name="Slide Number Placeholder 5">
            <a:extLst>
              <a:ext uri="{FF2B5EF4-FFF2-40B4-BE49-F238E27FC236}">
                <a16:creationId xmlns:a16="http://schemas.microsoft.com/office/drawing/2014/main" id="{78E3FC2A-C150-DA40-980A-C9835D29DD4D}"/>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422357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95DB2-D1F2-BE4C-8CBC-E4B059DFFA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0AAAB-84E1-6948-A34B-4EAD2B2C1A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B31A89-59A1-6345-8D30-F5A2116666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E9BA1B-765F-EF49-B783-7E37806D3269}"/>
              </a:ext>
            </a:extLst>
          </p:cNvPr>
          <p:cNvSpPr>
            <a:spLocks noGrp="1"/>
          </p:cNvSpPr>
          <p:nvPr>
            <p:ph type="dt" sz="half" idx="10"/>
          </p:nvPr>
        </p:nvSpPr>
        <p:spPr/>
        <p:txBody>
          <a:bodyPr/>
          <a:lstStyle/>
          <a:p>
            <a:fld id="{40051D14-4BBC-4BAB-A1C3-86DE2B4E3AD7}" type="datetime1">
              <a:rPr lang="en-US" smtClean="0"/>
              <a:t>10/20/2020</a:t>
            </a:fld>
            <a:endParaRPr lang="en-US" dirty="0"/>
          </a:p>
        </p:txBody>
      </p:sp>
      <p:sp>
        <p:nvSpPr>
          <p:cNvPr id="6" name="Footer Placeholder 5">
            <a:extLst>
              <a:ext uri="{FF2B5EF4-FFF2-40B4-BE49-F238E27FC236}">
                <a16:creationId xmlns:a16="http://schemas.microsoft.com/office/drawing/2014/main" id="{446DBAA8-DC72-4D4B-9CB6-09682393F93A}"/>
              </a:ext>
            </a:extLst>
          </p:cNvPr>
          <p:cNvSpPr>
            <a:spLocks noGrp="1"/>
          </p:cNvSpPr>
          <p:nvPr>
            <p:ph type="ftr" sz="quarter" idx="11"/>
          </p:nvPr>
        </p:nvSpPr>
        <p:spPr/>
        <p:txBody>
          <a:bodyPr/>
          <a:lstStyle/>
          <a:p>
            <a:r>
              <a:rPr lang="en-US" dirty="0"/>
              <a:t>For Educational Purposes Only</a:t>
            </a:r>
          </a:p>
        </p:txBody>
      </p:sp>
      <p:sp>
        <p:nvSpPr>
          <p:cNvPr id="7" name="Slide Number Placeholder 6">
            <a:extLst>
              <a:ext uri="{FF2B5EF4-FFF2-40B4-BE49-F238E27FC236}">
                <a16:creationId xmlns:a16="http://schemas.microsoft.com/office/drawing/2014/main" id="{233A3F01-EE46-2C4F-B2EA-46013E6FBDB4}"/>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157471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2A3F3-C50B-9644-9E8A-5C2595465F99}"/>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5C77F5-8A61-714B-AB15-C1CE9CEF667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1E79D0-B452-4B4C-A75F-90EB1668A15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26C7C4-23F9-5542-A5B7-09750353D9C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51A6B7-5F4A-224D-9678-70F7326A852B}"/>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104BD-2BE3-964A-8600-F6AF82C462C9}"/>
              </a:ext>
            </a:extLst>
          </p:cNvPr>
          <p:cNvSpPr>
            <a:spLocks noGrp="1"/>
          </p:cNvSpPr>
          <p:nvPr>
            <p:ph type="dt" sz="half" idx="10"/>
          </p:nvPr>
        </p:nvSpPr>
        <p:spPr/>
        <p:txBody>
          <a:bodyPr/>
          <a:lstStyle/>
          <a:p>
            <a:fld id="{7E065452-E056-479B-BCDF-D48498B4C4B8}" type="datetime1">
              <a:rPr lang="en-US" smtClean="0"/>
              <a:t>10/20/2020</a:t>
            </a:fld>
            <a:endParaRPr lang="en-US" dirty="0"/>
          </a:p>
        </p:txBody>
      </p:sp>
      <p:sp>
        <p:nvSpPr>
          <p:cNvPr id="8" name="Footer Placeholder 7">
            <a:extLst>
              <a:ext uri="{FF2B5EF4-FFF2-40B4-BE49-F238E27FC236}">
                <a16:creationId xmlns:a16="http://schemas.microsoft.com/office/drawing/2014/main" id="{CB00669E-D18A-4149-9485-D747873C0C3A}"/>
              </a:ext>
            </a:extLst>
          </p:cNvPr>
          <p:cNvSpPr>
            <a:spLocks noGrp="1"/>
          </p:cNvSpPr>
          <p:nvPr>
            <p:ph type="ftr" sz="quarter" idx="11"/>
          </p:nvPr>
        </p:nvSpPr>
        <p:spPr/>
        <p:txBody>
          <a:bodyPr/>
          <a:lstStyle/>
          <a:p>
            <a:r>
              <a:rPr lang="en-US" dirty="0"/>
              <a:t>For Educational Purposes Only</a:t>
            </a:r>
          </a:p>
        </p:txBody>
      </p:sp>
      <p:sp>
        <p:nvSpPr>
          <p:cNvPr id="9" name="Slide Number Placeholder 8">
            <a:extLst>
              <a:ext uri="{FF2B5EF4-FFF2-40B4-BE49-F238E27FC236}">
                <a16:creationId xmlns:a16="http://schemas.microsoft.com/office/drawing/2014/main" id="{23631E53-DFBC-B942-B4FA-5795FC3C40B6}"/>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302093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2DD8-3EA3-E948-985A-353CA92718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883AE1-B9B1-8046-83E4-2DA5F9387205}"/>
              </a:ext>
            </a:extLst>
          </p:cNvPr>
          <p:cNvSpPr>
            <a:spLocks noGrp="1"/>
          </p:cNvSpPr>
          <p:nvPr>
            <p:ph type="dt" sz="half" idx="10"/>
          </p:nvPr>
        </p:nvSpPr>
        <p:spPr/>
        <p:txBody>
          <a:bodyPr/>
          <a:lstStyle/>
          <a:p>
            <a:fld id="{4A3A792B-CDD1-4DEA-8510-94173490239D}" type="datetime1">
              <a:rPr lang="en-US" smtClean="0"/>
              <a:t>10/20/2020</a:t>
            </a:fld>
            <a:endParaRPr lang="en-US" dirty="0"/>
          </a:p>
        </p:txBody>
      </p:sp>
      <p:sp>
        <p:nvSpPr>
          <p:cNvPr id="4" name="Footer Placeholder 3">
            <a:extLst>
              <a:ext uri="{FF2B5EF4-FFF2-40B4-BE49-F238E27FC236}">
                <a16:creationId xmlns:a16="http://schemas.microsoft.com/office/drawing/2014/main" id="{253402E3-5560-1344-BAAA-E2C50774CFBF}"/>
              </a:ext>
            </a:extLst>
          </p:cNvPr>
          <p:cNvSpPr>
            <a:spLocks noGrp="1"/>
          </p:cNvSpPr>
          <p:nvPr>
            <p:ph type="ftr" sz="quarter" idx="11"/>
          </p:nvPr>
        </p:nvSpPr>
        <p:spPr/>
        <p:txBody>
          <a:bodyPr/>
          <a:lstStyle/>
          <a:p>
            <a:r>
              <a:rPr lang="en-US" dirty="0"/>
              <a:t>For Educational Purposes Only</a:t>
            </a:r>
          </a:p>
        </p:txBody>
      </p:sp>
      <p:sp>
        <p:nvSpPr>
          <p:cNvPr id="5" name="Slide Number Placeholder 4">
            <a:extLst>
              <a:ext uri="{FF2B5EF4-FFF2-40B4-BE49-F238E27FC236}">
                <a16:creationId xmlns:a16="http://schemas.microsoft.com/office/drawing/2014/main" id="{6C384790-6EC7-604B-A21F-2E584DE60220}"/>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314143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EB901-232B-7841-8E16-3CD1656253BC}"/>
              </a:ext>
            </a:extLst>
          </p:cNvPr>
          <p:cNvSpPr>
            <a:spLocks noGrp="1"/>
          </p:cNvSpPr>
          <p:nvPr>
            <p:ph type="dt" sz="half" idx="10"/>
          </p:nvPr>
        </p:nvSpPr>
        <p:spPr/>
        <p:txBody>
          <a:bodyPr/>
          <a:lstStyle/>
          <a:p>
            <a:fld id="{23E85809-4FBC-4807-808F-4DAEAD63B419}" type="datetime1">
              <a:rPr lang="en-US" smtClean="0"/>
              <a:t>10/20/2020</a:t>
            </a:fld>
            <a:endParaRPr lang="en-US" dirty="0"/>
          </a:p>
        </p:txBody>
      </p:sp>
      <p:sp>
        <p:nvSpPr>
          <p:cNvPr id="3" name="Footer Placeholder 2">
            <a:extLst>
              <a:ext uri="{FF2B5EF4-FFF2-40B4-BE49-F238E27FC236}">
                <a16:creationId xmlns:a16="http://schemas.microsoft.com/office/drawing/2014/main" id="{C2DF6708-A7C6-8F4F-8546-D48D2929288B}"/>
              </a:ext>
            </a:extLst>
          </p:cNvPr>
          <p:cNvSpPr>
            <a:spLocks noGrp="1"/>
          </p:cNvSpPr>
          <p:nvPr>
            <p:ph type="ftr" sz="quarter" idx="11"/>
          </p:nvPr>
        </p:nvSpPr>
        <p:spPr/>
        <p:txBody>
          <a:bodyPr/>
          <a:lstStyle/>
          <a:p>
            <a:r>
              <a:rPr lang="en-US" dirty="0"/>
              <a:t>For Educational Purposes Only</a:t>
            </a:r>
          </a:p>
        </p:txBody>
      </p:sp>
      <p:sp>
        <p:nvSpPr>
          <p:cNvPr id="4" name="Slide Number Placeholder 3">
            <a:extLst>
              <a:ext uri="{FF2B5EF4-FFF2-40B4-BE49-F238E27FC236}">
                <a16:creationId xmlns:a16="http://schemas.microsoft.com/office/drawing/2014/main" id="{59522D74-62E1-B542-8E25-C8FA40F2F381}"/>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100266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C1784-2B70-9E4C-90D5-C05C7BD8D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3A1F96C-FB65-B844-B7E1-EF369BCAA232}"/>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56DBF-6AD1-934E-8F2B-81B26FB6CDD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993786-2A64-3E4B-A6D0-0AC241C96C83}"/>
              </a:ext>
            </a:extLst>
          </p:cNvPr>
          <p:cNvSpPr>
            <a:spLocks noGrp="1"/>
          </p:cNvSpPr>
          <p:nvPr>
            <p:ph type="dt" sz="half" idx="10"/>
          </p:nvPr>
        </p:nvSpPr>
        <p:spPr/>
        <p:txBody>
          <a:bodyPr/>
          <a:lstStyle/>
          <a:p>
            <a:fld id="{A266ED28-57CE-497B-A205-AAA58B896068}" type="datetime1">
              <a:rPr lang="en-US" smtClean="0"/>
              <a:t>10/20/2020</a:t>
            </a:fld>
            <a:endParaRPr lang="en-US" dirty="0"/>
          </a:p>
        </p:txBody>
      </p:sp>
      <p:sp>
        <p:nvSpPr>
          <p:cNvPr id="6" name="Footer Placeholder 5">
            <a:extLst>
              <a:ext uri="{FF2B5EF4-FFF2-40B4-BE49-F238E27FC236}">
                <a16:creationId xmlns:a16="http://schemas.microsoft.com/office/drawing/2014/main" id="{1EA1EFCD-4818-8147-8D98-2DBFCB5AC7CF}"/>
              </a:ext>
            </a:extLst>
          </p:cNvPr>
          <p:cNvSpPr>
            <a:spLocks noGrp="1"/>
          </p:cNvSpPr>
          <p:nvPr>
            <p:ph type="ftr" sz="quarter" idx="11"/>
          </p:nvPr>
        </p:nvSpPr>
        <p:spPr/>
        <p:txBody>
          <a:bodyPr/>
          <a:lstStyle/>
          <a:p>
            <a:r>
              <a:rPr lang="en-US" dirty="0"/>
              <a:t>For Educational Purposes Only</a:t>
            </a:r>
          </a:p>
        </p:txBody>
      </p:sp>
      <p:sp>
        <p:nvSpPr>
          <p:cNvPr id="7" name="Slide Number Placeholder 6">
            <a:extLst>
              <a:ext uri="{FF2B5EF4-FFF2-40B4-BE49-F238E27FC236}">
                <a16:creationId xmlns:a16="http://schemas.microsoft.com/office/drawing/2014/main" id="{8C217660-FB7E-CB4E-BEF5-D0C0A511E8AA}"/>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34576756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05115-D492-CD4A-9AE5-1F52D092AD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6CB11E-7CBE-3340-A098-D42429D15B3E}"/>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a:extLst>
              <a:ext uri="{FF2B5EF4-FFF2-40B4-BE49-F238E27FC236}">
                <a16:creationId xmlns:a16="http://schemas.microsoft.com/office/drawing/2014/main" id="{54C91016-A787-2C40-9929-7908CC8D8577}"/>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C73E64-6294-5A44-9A84-DD642BBF54C5}"/>
              </a:ext>
            </a:extLst>
          </p:cNvPr>
          <p:cNvSpPr>
            <a:spLocks noGrp="1"/>
          </p:cNvSpPr>
          <p:nvPr>
            <p:ph type="dt" sz="half" idx="10"/>
          </p:nvPr>
        </p:nvSpPr>
        <p:spPr/>
        <p:txBody>
          <a:bodyPr/>
          <a:lstStyle/>
          <a:p>
            <a:fld id="{6C2225B9-8B8B-40C4-9268-FE6DE1835D2B}" type="datetime1">
              <a:rPr lang="en-US" smtClean="0"/>
              <a:t>10/20/2020</a:t>
            </a:fld>
            <a:endParaRPr lang="en-US" dirty="0"/>
          </a:p>
        </p:txBody>
      </p:sp>
      <p:sp>
        <p:nvSpPr>
          <p:cNvPr id="6" name="Footer Placeholder 5">
            <a:extLst>
              <a:ext uri="{FF2B5EF4-FFF2-40B4-BE49-F238E27FC236}">
                <a16:creationId xmlns:a16="http://schemas.microsoft.com/office/drawing/2014/main" id="{A2D1485D-BF3C-DC46-A8D9-8A956A334F83}"/>
              </a:ext>
            </a:extLst>
          </p:cNvPr>
          <p:cNvSpPr>
            <a:spLocks noGrp="1"/>
          </p:cNvSpPr>
          <p:nvPr>
            <p:ph type="ftr" sz="quarter" idx="11"/>
          </p:nvPr>
        </p:nvSpPr>
        <p:spPr/>
        <p:txBody>
          <a:bodyPr/>
          <a:lstStyle/>
          <a:p>
            <a:r>
              <a:rPr lang="en-US" dirty="0"/>
              <a:t>For Educational Purposes Only</a:t>
            </a:r>
          </a:p>
        </p:txBody>
      </p:sp>
      <p:sp>
        <p:nvSpPr>
          <p:cNvPr id="7" name="Slide Number Placeholder 6">
            <a:extLst>
              <a:ext uri="{FF2B5EF4-FFF2-40B4-BE49-F238E27FC236}">
                <a16:creationId xmlns:a16="http://schemas.microsoft.com/office/drawing/2014/main" id="{9FFCA8D1-892D-A64E-996C-D16C18A6EDC1}"/>
              </a:ext>
            </a:extLst>
          </p:cNvPr>
          <p:cNvSpPr>
            <a:spLocks noGrp="1"/>
          </p:cNvSpPr>
          <p:nvPr>
            <p:ph type="sldNum" sz="quarter" idx="12"/>
          </p:nvPr>
        </p:nvSpPr>
        <p:spPr/>
        <p:txBody>
          <a:bodyPr/>
          <a:lstStyle/>
          <a:p>
            <a:fld id="{EE0BDB2A-D544-714C-AA6A-F655E9A87FEF}" type="slidenum">
              <a:rPr lang="en-US" smtClean="0"/>
              <a:t>‹#›</a:t>
            </a:fld>
            <a:endParaRPr lang="en-US" dirty="0"/>
          </a:p>
        </p:txBody>
      </p:sp>
    </p:spTree>
    <p:extLst>
      <p:ext uri="{BB962C8B-B14F-4D97-AF65-F5344CB8AC3E}">
        <p14:creationId xmlns:p14="http://schemas.microsoft.com/office/powerpoint/2010/main" val="387478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D7E9A-72C7-8A4E-B45C-AE2CDDD7E913}"/>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AEF645-B3E4-7D46-9861-69F531786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7527E-E726-AC44-83C9-3DD8A262082B}"/>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6D466C-EAA9-4BE7-9046-69818C394225}" type="datetime1">
              <a:rPr lang="en-US" smtClean="0"/>
              <a:t>10/20/2020</a:t>
            </a:fld>
            <a:endParaRPr lang="en-US" dirty="0"/>
          </a:p>
        </p:txBody>
      </p:sp>
      <p:sp>
        <p:nvSpPr>
          <p:cNvPr id="5" name="Footer Placeholder 4">
            <a:extLst>
              <a:ext uri="{FF2B5EF4-FFF2-40B4-BE49-F238E27FC236}">
                <a16:creationId xmlns:a16="http://schemas.microsoft.com/office/drawing/2014/main" id="{FCF66C97-CA3F-7442-B148-BC38E0CABC5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For Educational Purposes Only</a:t>
            </a:r>
          </a:p>
        </p:txBody>
      </p:sp>
      <p:sp>
        <p:nvSpPr>
          <p:cNvPr id="6" name="Slide Number Placeholder 5">
            <a:extLst>
              <a:ext uri="{FF2B5EF4-FFF2-40B4-BE49-F238E27FC236}">
                <a16:creationId xmlns:a16="http://schemas.microsoft.com/office/drawing/2014/main" id="{30E425D5-76BC-1240-9E23-823DF92D195D}"/>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BDB2A-D544-714C-AA6A-F655E9A87FEF}" type="slidenum">
              <a:rPr lang="en-US" smtClean="0"/>
              <a:t>‹#›</a:t>
            </a:fld>
            <a:endParaRPr lang="en-US" dirty="0"/>
          </a:p>
        </p:txBody>
      </p:sp>
    </p:spTree>
    <p:extLst>
      <p:ext uri="{BB962C8B-B14F-4D97-AF65-F5344CB8AC3E}">
        <p14:creationId xmlns:p14="http://schemas.microsoft.com/office/powerpoint/2010/main" val="19722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D7E9A-72C7-8A4E-B45C-AE2CDDD7E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AEF645-B3E4-7D46-9861-69F531786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7527E-E726-AC44-83C9-3DD8A26208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695E6E-A750-334D-AD13-AADC1ECA89A5}" type="datetimeFigureOut">
              <a:rPr lang="en-US" smtClean="0"/>
              <a:t>10/20/2020</a:t>
            </a:fld>
            <a:endParaRPr lang="en-US" dirty="0"/>
          </a:p>
        </p:txBody>
      </p:sp>
      <p:sp>
        <p:nvSpPr>
          <p:cNvPr id="5" name="Footer Placeholder 4">
            <a:extLst>
              <a:ext uri="{FF2B5EF4-FFF2-40B4-BE49-F238E27FC236}">
                <a16:creationId xmlns:a16="http://schemas.microsoft.com/office/drawing/2014/main" id="{FCF66C97-CA3F-7442-B148-BC38E0CAB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30E425D5-76BC-1240-9E23-823DF92D19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0BDB2A-D544-714C-AA6A-F655E9A87FEF}" type="slidenum">
              <a:rPr lang="en-US" smtClean="0"/>
              <a:t>‹#›</a:t>
            </a:fld>
            <a:endParaRPr lang="en-US" dirty="0"/>
          </a:p>
        </p:txBody>
      </p:sp>
    </p:spTree>
    <p:extLst>
      <p:ext uri="{BB962C8B-B14F-4D97-AF65-F5344CB8AC3E}">
        <p14:creationId xmlns:p14="http://schemas.microsoft.com/office/powerpoint/2010/main" val="19722319"/>
      </p:ext>
    </p:extLst>
  </p:cSld>
  <p:clrMap bg1="lt1" tx1="dk1" bg2="lt2" tx2="dk2" accent1="accent1" accent2="accent2" accent3="accent3" accent4="accent4" accent5="accent5" accent6="accent6" hlink="hlink" folHlink="folHlink"/>
  <p:sldLayoutIdLst>
    <p:sldLayoutId id="2147483662" r:id="rId1"/>
    <p:sldLayoutId id="214748366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4.pn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54.png"/><Relationship Id="rId12" Type="http://schemas.openxmlformats.org/officeDocument/2006/relationships/image" Target="../media/image59.svg"/><Relationship Id="rId17" Type="http://schemas.microsoft.com/office/2017/06/relationships/model3d" Target="../media/model3d1.glb"/><Relationship Id="rId2" Type="http://schemas.openxmlformats.org/officeDocument/2006/relationships/notesSlide" Target="../notesSlides/notesSlide14.xml"/><Relationship Id="rId16" Type="http://schemas.openxmlformats.org/officeDocument/2006/relationships/image" Target="../media/image63.sv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69.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68.png"/><Relationship Id="rId10" Type="http://schemas.openxmlformats.org/officeDocument/2006/relationships/image" Target="../media/image57.svg"/><Relationship Id="rId19" Type="http://schemas.microsoft.com/office/2017/06/relationships/model3d" Target="../media/model3d2.glb"/><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7.sv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hyperlink" Target="https://db-engines.com/en/ranking_trend/time+series+dbm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b-engines.com/en/ranking_trend/time+series+dbm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aosabook.org/en/graphite.html"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influxdata.com/" TargetMode="External"/><Relationship Id="rId5" Type="http://schemas.openxmlformats.org/officeDocument/2006/relationships/image" Target="../media/image84.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kx.com/" TargetMode="External"/><Relationship Id="rId5" Type="http://schemas.openxmlformats.org/officeDocument/2006/relationships/image" Target="../media/image88.png"/><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opentsdb.net/" TargetMode="External"/><Relationship Id="rId5" Type="http://schemas.openxmlformats.org/officeDocument/2006/relationships/image" Target="../media/image84.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prometheus.io/" TargetMode="Externa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oss.oetiker.ch/rrdtool/" TargetMode="External"/><Relationship Id="rId5" Type="http://schemas.openxmlformats.org/officeDocument/2006/relationships/image" Target="../media/image84.png"/><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www.timescale.com/" TargetMode="External"/><Relationship Id="rId4" Type="http://schemas.openxmlformats.org/officeDocument/2006/relationships/image" Target="../media/image96.pn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hyperlink" Target="https://www.timescale.com/" TargetMode="Externa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timescale.com/" TargetMode="External"/><Relationship Id="rId7"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influxdata.com/" TargetMode="External"/><Relationship Id="rId5" Type="http://schemas.openxmlformats.org/officeDocument/2006/relationships/hyperlink" Target="https://kx.com/" TargetMode="External"/><Relationship Id="rId4" Type="http://schemas.openxmlformats.org/officeDocument/2006/relationships/hyperlink" Target="https://prometheus.io/"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01.tiff"/><Relationship Id="rId7" Type="http://schemas.openxmlformats.org/officeDocument/2006/relationships/diagramColors" Target="../diagrams/colors5.xml"/><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5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5.png"/><Relationship Id="rId7" Type="http://schemas.openxmlformats.org/officeDocument/2006/relationships/diagramColors" Target="../diagrams/colors6.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55.xml.rels><?xml version="1.0" encoding="UTF-8" standalone="yes"?>
<Relationships xmlns="http://schemas.openxmlformats.org/package/2006/relationships"><Relationship Id="rId3" Type="http://schemas.openxmlformats.org/officeDocument/2006/relationships/hyperlink" Target="https://dl.influxdata.com/influxdb/releases/influxdb-1.7.7_windows_amd64.zip"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hyperlink" Target="https://portal.influxdata.com/download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image" Target="../media/image104.png"/><Relationship Id="rId1" Type="http://schemas.openxmlformats.org/officeDocument/2006/relationships/slideLayout" Target="../slideLayouts/slideLayout12.xml"/><Relationship Id="rId5" Type="http://schemas.openxmlformats.org/officeDocument/2006/relationships/hyperlink" Target="https://docs.influxdata.com/influxdb/v1.7/write_protocols/line_protocol_tutorial/" TargetMode="External"/><Relationship Id="rId4" Type="http://schemas.openxmlformats.org/officeDocument/2006/relationships/image" Target="../media/image106.tiff"/></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118.sv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120.svg"/><Relationship Id="rId4" Type="http://schemas.openxmlformats.org/officeDocument/2006/relationships/image" Target="../media/image119.png"/></Relationships>
</file>

<file path=ppt/slides/_rels/slide63.xml.rels><?xml version="1.0" encoding="UTF-8" standalone="yes"?>
<Relationships xmlns="http://schemas.openxmlformats.org/package/2006/relationships"><Relationship Id="rId2" Type="http://schemas.openxmlformats.org/officeDocument/2006/relationships/image" Target="../media/image121.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123.tiff"/><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24.tiff"/></Relationships>
</file>

<file path=ppt/slides/_rels/slide68.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hyperlink" Target="https://docs.influxdata.com/influxdb/v1.7/query_language/functions/#histogram" TargetMode="Externa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131.png"/><Relationship Id="rId4" Type="http://schemas.openxmlformats.org/officeDocument/2006/relationships/image" Target="../media/image130.png"/></Relationships>
</file>

<file path=ppt/slides/_rels/slide7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3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42.tiff"/><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817785-2AC4-6748-A664-6AA3B6FB1D78}"/>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Time Series Databases</a:t>
            </a:r>
          </a:p>
        </p:txBody>
      </p:sp>
      <p:sp>
        <p:nvSpPr>
          <p:cNvPr id="3" name="Subtitle 2">
            <a:extLst>
              <a:ext uri="{FF2B5EF4-FFF2-40B4-BE49-F238E27FC236}">
                <a16:creationId xmlns:a16="http://schemas.microsoft.com/office/drawing/2014/main" id="{2AE56E99-06DD-9F4B-98AF-032D1595AF50}"/>
              </a:ext>
            </a:extLst>
          </p:cNvPr>
          <p:cNvSpPr>
            <a:spLocks noGrp="1"/>
          </p:cNvSpPr>
          <p:nvPr>
            <p:ph type="subTitle" idx="1"/>
          </p:nvPr>
        </p:nvSpPr>
        <p:spPr>
          <a:xfrm>
            <a:off x="1524000" y="2851759"/>
            <a:ext cx="9144000" cy="424841"/>
          </a:xfrm>
        </p:spPr>
        <p:txBody>
          <a:bodyPr>
            <a:normAutofit/>
          </a:bodyPr>
          <a:lstStyle/>
          <a:p>
            <a:r>
              <a:rPr lang="en-US" sz="1800" dirty="0">
                <a:solidFill>
                  <a:schemeClr val="bg1"/>
                </a:solidFill>
              </a:rPr>
              <a:t>ALL YOU NEED TO KNOW ABOUT </a:t>
            </a:r>
          </a:p>
          <a:p>
            <a:endParaRPr lang="en-US" sz="1800" dirty="0"/>
          </a:p>
        </p:txBody>
      </p:sp>
    </p:spTree>
    <p:extLst>
      <p:ext uri="{BB962C8B-B14F-4D97-AF65-F5344CB8AC3E}">
        <p14:creationId xmlns:p14="http://schemas.microsoft.com/office/powerpoint/2010/main" val="255166128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3FA9492-D08D-422C-9885-7FE1134306D7}"/>
              </a:ext>
            </a:extLst>
          </p:cNvPr>
          <p:cNvSpPr>
            <a:spLocks noGrp="1"/>
          </p:cNvSpPr>
          <p:nvPr>
            <p:ph type="ftr" sz="quarter" idx="11"/>
          </p:nvPr>
        </p:nvSpPr>
        <p:spPr/>
        <p:txBody>
          <a:bodyPr/>
          <a:lstStyle/>
          <a:p>
            <a:r>
              <a:rPr lang="en-US" dirty="0"/>
              <a:t>For Educational Purposes Only</a:t>
            </a:r>
          </a:p>
        </p:txBody>
      </p:sp>
      <p:pic>
        <p:nvPicPr>
          <p:cNvPr id="4" name="Picture 3">
            <a:extLst>
              <a:ext uri="{FF2B5EF4-FFF2-40B4-BE49-F238E27FC236}">
                <a16:creationId xmlns:a16="http://schemas.microsoft.com/office/drawing/2014/main" id="{6F6B6944-195D-42B6-B791-C6E10D8AB878}"/>
              </a:ext>
            </a:extLst>
          </p:cNvPr>
          <p:cNvPicPr>
            <a:picLocks noChangeAspect="1"/>
          </p:cNvPicPr>
          <p:nvPr/>
        </p:nvPicPr>
        <p:blipFill>
          <a:blip r:embed="rId2"/>
          <a:stretch>
            <a:fillRect/>
          </a:stretch>
        </p:blipFill>
        <p:spPr>
          <a:xfrm>
            <a:off x="370622" y="330767"/>
            <a:ext cx="11450756" cy="6025585"/>
          </a:xfrm>
          <a:prstGeom prst="rect">
            <a:avLst/>
          </a:prstGeom>
        </p:spPr>
      </p:pic>
    </p:spTree>
    <p:extLst>
      <p:ext uri="{BB962C8B-B14F-4D97-AF65-F5344CB8AC3E}">
        <p14:creationId xmlns:p14="http://schemas.microsoft.com/office/powerpoint/2010/main" val="2097303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2"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817785-2AC4-6748-A664-6AA3B6FB1D78}"/>
              </a:ext>
            </a:extLst>
          </p:cNvPr>
          <p:cNvSpPr>
            <a:spLocks noGrp="1"/>
          </p:cNvSpPr>
          <p:nvPr>
            <p:ph type="ctrTitle"/>
          </p:nvPr>
        </p:nvSpPr>
        <p:spPr>
          <a:xfrm>
            <a:off x="1524000" y="2776539"/>
            <a:ext cx="9144000" cy="1381188"/>
          </a:xfrm>
        </p:spPr>
        <p:txBody>
          <a:bodyPr anchor="ctr">
            <a:normAutofit/>
          </a:bodyPr>
          <a:lstStyle/>
          <a:p>
            <a:r>
              <a:rPr lang="en-US" sz="4000" dirty="0">
                <a:solidFill>
                  <a:schemeClr val="bg2"/>
                </a:solidFill>
              </a:rPr>
              <a:t>Setting the Stage for Time Series Databases</a:t>
            </a:r>
          </a:p>
        </p:txBody>
      </p:sp>
      <p:sp>
        <p:nvSpPr>
          <p:cNvPr id="3" name="Footer Placeholder 2">
            <a:extLst>
              <a:ext uri="{FF2B5EF4-FFF2-40B4-BE49-F238E27FC236}">
                <a16:creationId xmlns:a16="http://schemas.microsoft.com/office/drawing/2014/main" id="{A24DB268-D803-4019-994B-4E1C50B61C26}"/>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03828004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0E065D7-A97A-42F8-88CB-B7F7378EEE78}"/>
              </a:ext>
            </a:extLst>
          </p:cNvPr>
          <p:cNvSpPr/>
          <p:nvPr/>
        </p:nvSpPr>
        <p:spPr>
          <a:xfrm>
            <a:off x="2935111" y="2731912"/>
            <a:ext cx="1444979" cy="54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5996427-FB4E-491A-A482-ECC44A0D0B78}"/>
              </a:ext>
            </a:extLst>
          </p:cNvPr>
          <p:cNvSpPr/>
          <p:nvPr/>
        </p:nvSpPr>
        <p:spPr>
          <a:xfrm>
            <a:off x="2135749" y="3743558"/>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B98534-AF9B-4584-A905-57F19AA174BD}"/>
              </a:ext>
            </a:extLst>
          </p:cNvPr>
          <p:cNvSpPr/>
          <p:nvPr/>
        </p:nvSpPr>
        <p:spPr>
          <a:xfrm>
            <a:off x="1816433" y="2846657"/>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00FF4FD-A168-4F38-962B-F00F6F60E2EB}"/>
              </a:ext>
            </a:extLst>
          </p:cNvPr>
          <p:cNvPicPr>
            <a:picLocks noChangeAspect="1"/>
          </p:cNvPicPr>
          <p:nvPr/>
        </p:nvPicPr>
        <p:blipFill rotWithShape="1">
          <a:blip r:embed="rId3"/>
          <a:srcRect l="3178" r="2472"/>
          <a:stretch/>
        </p:blipFill>
        <p:spPr>
          <a:xfrm>
            <a:off x="378517" y="801381"/>
            <a:ext cx="7459099" cy="5884352"/>
          </a:xfrm>
          <a:prstGeom prst="rect">
            <a:avLst/>
          </a:prstGeom>
        </p:spPr>
      </p:pic>
      <p:sp>
        <p:nvSpPr>
          <p:cNvPr id="14" name="Rectangle 13">
            <a:extLst>
              <a:ext uri="{FF2B5EF4-FFF2-40B4-BE49-F238E27FC236}">
                <a16:creationId xmlns:a16="http://schemas.microsoft.com/office/drawing/2014/main" id="{66654E9B-A2F7-4F9C-A338-48CFF56943D2}"/>
              </a:ext>
            </a:extLst>
          </p:cNvPr>
          <p:cNvSpPr/>
          <p:nvPr/>
        </p:nvSpPr>
        <p:spPr>
          <a:xfrm>
            <a:off x="1136414" y="240981"/>
            <a:ext cx="10677069" cy="1311128"/>
          </a:xfrm>
          <a:prstGeom prst="rect">
            <a:avLst/>
          </a:prstGeom>
        </p:spPr>
        <p:txBody>
          <a:bodyPr wrap="square">
            <a:spAutoFit/>
          </a:bodyPr>
          <a:lstStyle/>
          <a:p>
            <a:pPr marL="0" lvl="1" algn="r">
              <a:lnSpc>
                <a:spcPct val="90000"/>
              </a:lnSpc>
              <a:spcBef>
                <a:spcPct val="0"/>
              </a:spcBef>
              <a:buClr>
                <a:schemeClr val="accent1"/>
              </a:buClr>
            </a:pPr>
            <a:r>
              <a:rPr lang="en-US" sz="4400" b="1" dirty="0">
                <a:solidFill>
                  <a:srgbClr val="000000"/>
                </a:solidFill>
                <a:latin typeface="+mj-lt"/>
                <a:ea typeface="+mj-ea"/>
                <a:cs typeface="+mj-cs"/>
              </a:rPr>
              <a:t>Evolving Industry Landscape </a:t>
            </a:r>
          </a:p>
          <a:p>
            <a:pPr marL="0" lvl="1" algn="r">
              <a:lnSpc>
                <a:spcPct val="90000"/>
              </a:lnSpc>
              <a:spcBef>
                <a:spcPct val="0"/>
              </a:spcBef>
              <a:buClr>
                <a:schemeClr val="accent1"/>
              </a:buClr>
            </a:pPr>
            <a:r>
              <a:rPr lang="en-US" sz="4400" b="1" dirty="0">
                <a:solidFill>
                  <a:srgbClr val="000000"/>
                </a:solidFill>
                <a:latin typeface="+mj-lt"/>
                <a:ea typeface="+mj-ea"/>
                <a:cs typeface="+mj-cs"/>
              </a:rPr>
              <a:t>Industrial 4.0</a:t>
            </a:r>
          </a:p>
        </p:txBody>
      </p:sp>
      <p:graphicFrame>
        <p:nvGraphicFramePr>
          <p:cNvPr id="3" name="Diagram 2">
            <a:extLst>
              <a:ext uri="{FF2B5EF4-FFF2-40B4-BE49-F238E27FC236}">
                <a16:creationId xmlns:a16="http://schemas.microsoft.com/office/drawing/2014/main" id="{E67709C2-422B-49E9-84E2-673EA7669C23}"/>
              </a:ext>
            </a:extLst>
          </p:cNvPr>
          <p:cNvGraphicFramePr/>
          <p:nvPr>
            <p:extLst>
              <p:ext uri="{D42A27DB-BD31-4B8C-83A1-F6EECF244321}">
                <p14:modId xmlns:p14="http://schemas.microsoft.com/office/powerpoint/2010/main" val="3447049978"/>
              </p:ext>
            </p:extLst>
          </p:nvPr>
        </p:nvGraphicFramePr>
        <p:xfrm>
          <a:off x="2032002" y="1690037"/>
          <a:ext cx="6233695" cy="4448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ooter Placeholder 1">
            <a:extLst>
              <a:ext uri="{FF2B5EF4-FFF2-40B4-BE49-F238E27FC236}">
                <a16:creationId xmlns:a16="http://schemas.microsoft.com/office/drawing/2014/main" id="{EC93C023-EA90-42FE-A177-8C888AE53149}"/>
              </a:ext>
            </a:extLst>
          </p:cNvPr>
          <p:cNvSpPr>
            <a:spLocks noGrp="1"/>
          </p:cNvSpPr>
          <p:nvPr>
            <p:ph type="ftr" sz="quarter" idx="11"/>
          </p:nvPr>
        </p:nvSpPr>
        <p:spPr/>
        <p:txBody>
          <a:bodyPr/>
          <a:lstStyle/>
          <a:p>
            <a:r>
              <a:rPr lang="en-US" dirty="0"/>
              <a:t>For Educational Purposes Only</a:t>
            </a:r>
          </a:p>
        </p:txBody>
      </p:sp>
      <p:sp>
        <p:nvSpPr>
          <p:cNvPr id="9" name="TextBox 8">
            <a:extLst>
              <a:ext uri="{FF2B5EF4-FFF2-40B4-BE49-F238E27FC236}">
                <a16:creationId xmlns:a16="http://schemas.microsoft.com/office/drawing/2014/main" id="{88AC5CAB-3CB6-424D-A891-65D8F0F9218F}"/>
              </a:ext>
            </a:extLst>
          </p:cNvPr>
          <p:cNvSpPr txBox="1"/>
          <p:nvPr/>
        </p:nvSpPr>
        <p:spPr>
          <a:xfrm>
            <a:off x="69520" y="6598131"/>
            <a:ext cx="1746913" cy="246221"/>
          </a:xfrm>
          <a:prstGeom prst="rect">
            <a:avLst/>
          </a:prstGeom>
          <a:noFill/>
        </p:spPr>
        <p:txBody>
          <a:bodyPr wrap="square" rtlCol="0">
            <a:spAutoFit/>
          </a:bodyPr>
          <a:lstStyle/>
          <a:p>
            <a:r>
              <a:rPr lang="en-US" sz="1000" dirty="0"/>
              <a:t>Source: themanufacturer.com</a:t>
            </a:r>
          </a:p>
        </p:txBody>
      </p:sp>
    </p:spTree>
    <p:extLst>
      <p:ext uri="{BB962C8B-B14F-4D97-AF65-F5344CB8AC3E}">
        <p14:creationId xmlns:p14="http://schemas.microsoft.com/office/powerpoint/2010/main" val="2884590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7"/>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A0E065D7-A97A-42F8-88CB-B7F7378EEE78}"/>
              </a:ext>
            </a:extLst>
          </p:cNvPr>
          <p:cNvSpPr/>
          <p:nvPr/>
        </p:nvSpPr>
        <p:spPr>
          <a:xfrm>
            <a:off x="2935111" y="2731912"/>
            <a:ext cx="1444979" cy="54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5996427-FB4E-491A-A482-ECC44A0D0B78}"/>
              </a:ext>
            </a:extLst>
          </p:cNvPr>
          <p:cNvSpPr/>
          <p:nvPr/>
        </p:nvSpPr>
        <p:spPr>
          <a:xfrm>
            <a:off x="2135749" y="3743558"/>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B98534-AF9B-4584-A905-57F19AA174BD}"/>
              </a:ext>
            </a:extLst>
          </p:cNvPr>
          <p:cNvSpPr/>
          <p:nvPr/>
        </p:nvSpPr>
        <p:spPr>
          <a:xfrm>
            <a:off x="1816433" y="2846657"/>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00FF4FD-A168-4F38-962B-F00F6F60E2EB}"/>
              </a:ext>
            </a:extLst>
          </p:cNvPr>
          <p:cNvPicPr>
            <a:picLocks noChangeAspect="1"/>
          </p:cNvPicPr>
          <p:nvPr/>
        </p:nvPicPr>
        <p:blipFill rotWithShape="1">
          <a:blip r:embed="rId4"/>
          <a:srcRect l="3178" r="2472"/>
          <a:stretch/>
        </p:blipFill>
        <p:spPr>
          <a:xfrm>
            <a:off x="345183" y="1795245"/>
            <a:ext cx="3939156" cy="3107531"/>
          </a:xfrm>
          <a:prstGeom prst="rect">
            <a:avLst/>
          </a:prstGeom>
        </p:spPr>
      </p:pic>
      <p:sp>
        <p:nvSpPr>
          <p:cNvPr id="13" name="Arrow: Right 12">
            <a:extLst>
              <a:ext uri="{FF2B5EF4-FFF2-40B4-BE49-F238E27FC236}">
                <a16:creationId xmlns:a16="http://schemas.microsoft.com/office/drawing/2014/main" id="{CF0FAA3F-4BB1-4D7D-8862-2CE1DFB27E2B}"/>
              </a:ext>
            </a:extLst>
          </p:cNvPr>
          <p:cNvSpPr/>
          <p:nvPr/>
        </p:nvSpPr>
        <p:spPr>
          <a:xfrm>
            <a:off x="4425180" y="3349009"/>
            <a:ext cx="489945" cy="356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FE2E0F61-39AC-405D-942F-89C47529B4DE}"/>
              </a:ext>
            </a:extLst>
          </p:cNvPr>
          <p:cNvPicPr>
            <a:picLocks noChangeAspect="1"/>
          </p:cNvPicPr>
          <p:nvPr/>
        </p:nvPicPr>
        <p:blipFill>
          <a:blip r:embed="rId5"/>
          <a:stretch>
            <a:fillRect/>
          </a:stretch>
        </p:blipFill>
        <p:spPr>
          <a:xfrm>
            <a:off x="5231462" y="1795245"/>
            <a:ext cx="6736183" cy="4683848"/>
          </a:xfrm>
          <a:prstGeom prst="rect">
            <a:avLst/>
          </a:prstGeom>
        </p:spPr>
      </p:pic>
      <p:sp>
        <p:nvSpPr>
          <p:cNvPr id="12" name="Rectangle 11">
            <a:extLst>
              <a:ext uri="{FF2B5EF4-FFF2-40B4-BE49-F238E27FC236}">
                <a16:creationId xmlns:a16="http://schemas.microsoft.com/office/drawing/2014/main" id="{C9EF8724-64A4-405F-BB46-4B3929D5264D}"/>
              </a:ext>
            </a:extLst>
          </p:cNvPr>
          <p:cNvSpPr/>
          <p:nvPr/>
        </p:nvSpPr>
        <p:spPr>
          <a:xfrm>
            <a:off x="1238591" y="239514"/>
            <a:ext cx="10677069" cy="1311128"/>
          </a:xfrm>
          <a:prstGeom prst="rect">
            <a:avLst/>
          </a:prstGeom>
        </p:spPr>
        <p:txBody>
          <a:bodyPr wrap="square">
            <a:spAutoFit/>
          </a:bodyPr>
          <a:lstStyle/>
          <a:p>
            <a:pPr marL="0" lvl="1" algn="r">
              <a:lnSpc>
                <a:spcPct val="90000"/>
              </a:lnSpc>
              <a:spcBef>
                <a:spcPct val="0"/>
              </a:spcBef>
              <a:buClr>
                <a:schemeClr val="accent1"/>
              </a:buClr>
            </a:pPr>
            <a:r>
              <a:rPr lang="en-US" sz="4400" b="1" dirty="0">
                <a:solidFill>
                  <a:srgbClr val="000000"/>
                </a:solidFill>
                <a:latin typeface="+mj-lt"/>
                <a:ea typeface="+mj-ea"/>
                <a:cs typeface="+mj-cs"/>
              </a:rPr>
              <a:t>Evolving Industry Landscape </a:t>
            </a:r>
          </a:p>
          <a:p>
            <a:pPr marL="0" lvl="1" algn="r">
              <a:lnSpc>
                <a:spcPct val="90000"/>
              </a:lnSpc>
              <a:spcBef>
                <a:spcPct val="0"/>
              </a:spcBef>
              <a:buClr>
                <a:schemeClr val="accent1"/>
              </a:buClr>
            </a:pPr>
            <a:r>
              <a:rPr lang="en-US" sz="4400" b="1" dirty="0">
                <a:solidFill>
                  <a:srgbClr val="000000"/>
                </a:solidFill>
                <a:latin typeface="+mj-lt"/>
                <a:ea typeface="+mj-ea"/>
                <a:cs typeface="+mj-cs"/>
              </a:rPr>
              <a:t>Industrial 4.0</a:t>
            </a:r>
          </a:p>
        </p:txBody>
      </p:sp>
      <p:sp>
        <p:nvSpPr>
          <p:cNvPr id="2" name="Footer Placeholder 1">
            <a:extLst>
              <a:ext uri="{FF2B5EF4-FFF2-40B4-BE49-F238E27FC236}">
                <a16:creationId xmlns:a16="http://schemas.microsoft.com/office/drawing/2014/main" id="{5FCE0B5B-A009-47E9-AF68-9C407D44FA80}"/>
              </a:ext>
            </a:extLst>
          </p:cNvPr>
          <p:cNvSpPr>
            <a:spLocks noGrp="1"/>
          </p:cNvSpPr>
          <p:nvPr>
            <p:ph type="ftr" sz="quarter" idx="11"/>
          </p:nvPr>
        </p:nvSpPr>
        <p:spPr/>
        <p:txBody>
          <a:bodyPr/>
          <a:lstStyle/>
          <a:p>
            <a:r>
              <a:rPr lang="en-US" dirty="0"/>
              <a:t>For Educational Purposes Only</a:t>
            </a:r>
          </a:p>
        </p:txBody>
      </p:sp>
      <p:sp>
        <p:nvSpPr>
          <p:cNvPr id="14" name="TextBox 13">
            <a:extLst>
              <a:ext uri="{FF2B5EF4-FFF2-40B4-BE49-F238E27FC236}">
                <a16:creationId xmlns:a16="http://schemas.microsoft.com/office/drawing/2014/main" id="{1C16A35E-FD9A-418C-B09F-4587DAB5B1CF}"/>
              </a:ext>
            </a:extLst>
          </p:cNvPr>
          <p:cNvSpPr txBox="1"/>
          <p:nvPr/>
        </p:nvSpPr>
        <p:spPr>
          <a:xfrm>
            <a:off x="-1" y="6611779"/>
            <a:ext cx="1746913" cy="246221"/>
          </a:xfrm>
          <a:prstGeom prst="rect">
            <a:avLst/>
          </a:prstGeom>
          <a:noFill/>
        </p:spPr>
        <p:txBody>
          <a:bodyPr wrap="square" rtlCol="0">
            <a:spAutoFit/>
          </a:bodyPr>
          <a:lstStyle/>
          <a:p>
            <a:r>
              <a:rPr lang="en-US" sz="1000" dirty="0"/>
              <a:t>Source: themanufacturer.com</a:t>
            </a:r>
          </a:p>
        </p:txBody>
      </p:sp>
      <p:sp>
        <p:nvSpPr>
          <p:cNvPr id="16" name="TextBox 15">
            <a:extLst>
              <a:ext uri="{FF2B5EF4-FFF2-40B4-BE49-F238E27FC236}">
                <a16:creationId xmlns:a16="http://schemas.microsoft.com/office/drawing/2014/main" id="{3F9AE283-F2A0-49B8-9147-523C67D7834C}"/>
              </a:ext>
            </a:extLst>
          </p:cNvPr>
          <p:cNvSpPr txBox="1"/>
          <p:nvPr/>
        </p:nvSpPr>
        <p:spPr>
          <a:xfrm>
            <a:off x="10220732" y="6402431"/>
            <a:ext cx="1746913" cy="246221"/>
          </a:xfrm>
          <a:prstGeom prst="rect">
            <a:avLst/>
          </a:prstGeom>
          <a:noFill/>
        </p:spPr>
        <p:txBody>
          <a:bodyPr wrap="square" rtlCol="0">
            <a:spAutoFit/>
          </a:bodyPr>
          <a:lstStyle/>
          <a:p>
            <a:pPr algn="r"/>
            <a:r>
              <a:rPr lang="en-US" sz="1000" dirty="0"/>
              <a:t>Source: ncta.com</a:t>
            </a:r>
          </a:p>
        </p:txBody>
      </p:sp>
    </p:spTree>
    <p:extLst>
      <p:ext uri="{BB962C8B-B14F-4D97-AF65-F5344CB8AC3E}">
        <p14:creationId xmlns:p14="http://schemas.microsoft.com/office/powerpoint/2010/main" val="418815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7"/>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A0E065D7-A97A-42F8-88CB-B7F7378EEE78}"/>
              </a:ext>
            </a:extLst>
          </p:cNvPr>
          <p:cNvSpPr/>
          <p:nvPr/>
        </p:nvSpPr>
        <p:spPr>
          <a:xfrm>
            <a:off x="2935111" y="2731912"/>
            <a:ext cx="1444979" cy="54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5996427-FB4E-491A-A482-ECC44A0D0B78}"/>
              </a:ext>
            </a:extLst>
          </p:cNvPr>
          <p:cNvSpPr/>
          <p:nvPr/>
        </p:nvSpPr>
        <p:spPr>
          <a:xfrm>
            <a:off x="2135749" y="3743558"/>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B98534-AF9B-4584-A905-57F19AA174BD}"/>
              </a:ext>
            </a:extLst>
          </p:cNvPr>
          <p:cNvSpPr/>
          <p:nvPr/>
        </p:nvSpPr>
        <p:spPr>
          <a:xfrm>
            <a:off x="1816433" y="2846657"/>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00FF4FD-A168-4F38-962B-F00F6F60E2EB}"/>
              </a:ext>
            </a:extLst>
          </p:cNvPr>
          <p:cNvPicPr>
            <a:picLocks noChangeAspect="1"/>
          </p:cNvPicPr>
          <p:nvPr/>
        </p:nvPicPr>
        <p:blipFill rotWithShape="1">
          <a:blip r:embed="rId4"/>
          <a:srcRect l="3178" r="2472"/>
          <a:stretch/>
        </p:blipFill>
        <p:spPr>
          <a:xfrm>
            <a:off x="345183" y="1795245"/>
            <a:ext cx="3939156" cy="3107531"/>
          </a:xfrm>
          <a:prstGeom prst="rect">
            <a:avLst/>
          </a:prstGeom>
        </p:spPr>
      </p:pic>
      <p:pic>
        <p:nvPicPr>
          <p:cNvPr id="21" name="Picture 20">
            <a:extLst>
              <a:ext uri="{FF2B5EF4-FFF2-40B4-BE49-F238E27FC236}">
                <a16:creationId xmlns:a16="http://schemas.microsoft.com/office/drawing/2014/main" id="{23030ED4-0B87-457B-8F1B-880596985643}"/>
              </a:ext>
            </a:extLst>
          </p:cNvPr>
          <p:cNvPicPr>
            <a:picLocks noChangeAspect="1"/>
          </p:cNvPicPr>
          <p:nvPr/>
        </p:nvPicPr>
        <p:blipFill rotWithShape="1">
          <a:blip r:embed="rId5"/>
          <a:srcRect l="17762" t="19185" r="6833"/>
          <a:stretch/>
        </p:blipFill>
        <p:spPr>
          <a:xfrm>
            <a:off x="5172590" y="2045369"/>
            <a:ext cx="7019412" cy="3957075"/>
          </a:xfrm>
          <a:prstGeom prst="rect">
            <a:avLst/>
          </a:prstGeom>
        </p:spPr>
      </p:pic>
      <p:sp>
        <p:nvSpPr>
          <p:cNvPr id="16" name="Arrow: Right 15">
            <a:extLst>
              <a:ext uri="{FF2B5EF4-FFF2-40B4-BE49-F238E27FC236}">
                <a16:creationId xmlns:a16="http://schemas.microsoft.com/office/drawing/2014/main" id="{68FDA91D-2D49-4D16-A0B6-C200DEFE37A4}"/>
              </a:ext>
            </a:extLst>
          </p:cNvPr>
          <p:cNvSpPr/>
          <p:nvPr/>
        </p:nvSpPr>
        <p:spPr>
          <a:xfrm>
            <a:off x="4440250" y="3349009"/>
            <a:ext cx="489945" cy="356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64366BC3-E5CE-4B8C-80AD-50898B28B04A}"/>
              </a:ext>
            </a:extLst>
          </p:cNvPr>
          <p:cNvSpPr/>
          <p:nvPr/>
        </p:nvSpPr>
        <p:spPr>
          <a:xfrm>
            <a:off x="1238591" y="265908"/>
            <a:ext cx="10677069" cy="1311128"/>
          </a:xfrm>
          <a:prstGeom prst="rect">
            <a:avLst/>
          </a:prstGeom>
        </p:spPr>
        <p:txBody>
          <a:bodyPr wrap="square">
            <a:spAutoFit/>
          </a:bodyPr>
          <a:lstStyle/>
          <a:p>
            <a:pPr marL="0" lvl="1" algn="r">
              <a:lnSpc>
                <a:spcPct val="90000"/>
              </a:lnSpc>
              <a:spcBef>
                <a:spcPct val="0"/>
              </a:spcBef>
              <a:buClr>
                <a:schemeClr val="accent1"/>
              </a:buClr>
            </a:pPr>
            <a:r>
              <a:rPr lang="en-US" sz="4400" b="1" dirty="0">
                <a:solidFill>
                  <a:srgbClr val="000000"/>
                </a:solidFill>
                <a:latin typeface="+mj-lt"/>
                <a:ea typeface="+mj-ea"/>
                <a:cs typeface="+mj-cs"/>
              </a:rPr>
              <a:t>Evolving Industry Landscape </a:t>
            </a:r>
          </a:p>
          <a:p>
            <a:pPr marL="0" lvl="1" algn="r">
              <a:lnSpc>
                <a:spcPct val="90000"/>
              </a:lnSpc>
              <a:spcBef>
                <a:spcPct val="0"/>
              </a:spcBef>
              <a:buClr>
                <a:schemeClr val="accent1"/>
              </a:buClr>
            </a:pPr>
            <a:r>
              <a:rPr lang="en-US" sz="4400" b="1" dirty="0">
                <a:solidFill>
                  <a:srgbClr val="000000"/>
                </a:solidFill>
                <a:latin typeface="+mj-lt"/>
                <a:ea typeface="+mj-ea"/>
                <a:cs typeface="+mj-cs"/>
              </a:rPr>
              <a:t>Industrial 4.0</a:t>
            </a:r>
          </a:p>
        </p:txBody>
      </p:sp>
      <p:sp>
        <p:nvSpPr>
          <p:cNvPr id="2" name="Footer Placeholder 1">
            <a:extLst>
              <a:ext uri="{FF2B5EF4-FFF2-40B4-BE49-F238E27FC236}">
                <a16:creationId xmlns:a16="http://schemas.microsoft.com/office/drawing/2014/main" id="{D5285E1F-8BE1-4136-BC3A-BD62C6E47D60}"/>
              </a:ext>
            </a:extLst>
          </p:cNvPr>
          <p:cNvSpPr>
            <a:spLocks noGrp="1"/>
          </p:cNvSpPr>
          <p:nvPr>
            <p:ph type="ftr" sz="quarter" idx="11"/>
          </p:nvPr>
        </p:nvSpPr>
        <p:spPr/>
        <p:txBody>
          <a:bodyPr/>
          <a:lstStyle/>
          <a:p>
            <a:r>
              <a:rPr lang="en-US" dirty="0"/>
              <a:t>For Educational Purposes Only</a:t>
            </a:r>
          </a:p>
        </p:txBody>
      </p:sp>
      <p:sp>
        <p:nvSpPr>
          <p:cNvPr id="13" name="TextBox 12">
            <a:extLst>
              <a:ext uri="{FF2B5EF4-FFF2-40B4-BE49-F238E27FC236}">
                <a16:creationId xmlns:a16="http://schemas.microsoft.com/office/drawing/2014/main" id="{DED24F1B-E801-4E78-9EAC-C525B6D45586}"/>
              </a:ext>
            </a:extLst>
          </p:cNvPr>
          <p:cNvSpPr txBox="1"/>
          <p:nvPr/>
        </p:nvSpPr>
        <p:spPr>
          <a:xfrm>
            <a:off x="-2" y="6589669"/>
            <a:ext cx="1746913" cy="246221"/>
          </a:xfrm>
          <a:prstGeom prst="rect">
            <a:avLst/>
          </a:prstGeom>
          <a:noFill/>
        </p:spPr>
        <p:txBody>
          <a:bodyPr wrap="square" rtlCol="0">
            <a:spAutoFit/>
          </a:bodyPr>
          <a:lstStyle/>
          <a:p>
            <a:r>
              <a:rPr lang="en-US" sz="1000" dirty="0"/>
              <a:t>Source: themanufacturer.com</a:t>
            </a:r>
          </a:p>
        </p:txBody>
      </p:sp>
      <p:sp>
        <p:nvSpPr>
          <p:cNvPr id="14" name="TextBox 13">
            <a:extLst>
              <a:ext uri="{FF2B5EF4-FFF2-40B4-BE49-F238E27FC236}">
                <a16:creationId xmlns:a16="http://schemas.microsoft.com/office/drawing/2014/main" id="{22B0CBDA-2220-41CE-8A83-68B367974528}"/>
              </a:ext>
            </a:extLst>
          </p:cNvPr>
          <p:cNvSpPr txBox="1"/>
          <p:nvPr/>
        </p:nvSpPr>
        <p:spPr>
          <a:xfrm>
            <a:off x="9765363" y="1942106"/>
            <a:ext cx="1746913" cy="246221"/>
          </a:xfrm>
          <a:prstGeom prst="rect">
            <a:avLst/>
          </a:prstGeom>
          <a:noFill/>
        </p:spPr>
        <p:txBody>
          <a:bodyPr wrap="square" rtlCol="0">
            <a:spAutoFit/>
          </a:bodyPr>
          <a:lstStyle/>
          <a:p>
            <a:r>
              <a:rPr lang="en-US" sz="1000" dirty="0"/>
              <a:t>Source: kronosgroup.be</a:t>
            </a:r>
          </a:p>
        </p:txBody>
      </p:sp>
    </p:spTree>
    <p:extLst>
      <p:ext uri="{BB962C8B-B14F-4D97-AF65-F5344CB8AC3E}">
        <p14:creationId xmlns:p14="http://schemas.microsoft.com/office/powerpoint/2010/main" val="156833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AF6213F4-1C90-4747-B6DF-C69CD3588ECC}"/>
              </a:ext>
            </a:extLst>
          </p:cNvPr>
          <p:cNvGraphicFramePr>
            <a:graphicFrameLocks noGrp="1"/>
          </p:cNvGraphicFramePr>
          <p:nvPr>
            <p:ph idx="1"/>
            <p:extLst>
              <p:ext uri="{D42A27DB-BD31-4B8C-83A1-F6EECF244321}">
                <p14:modId xmlns:p14="http://schemas.microsoft.com/office/powerpoint/2010/main" val="2677766975"/>
              </p:ext>
            </p:extLst>
          </p:nvPr>
        </p:nvGraphicFramePr>
        <p:xfrm>
          <a:off x="5194301" y="470924"/>
          <a:ext cx="6513604" cy="5885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F730C9F9-717A-4B51-BBCE-0BD87DA0BF3E}"/>
              </a:ext>
            </a:extLst>
          </p:cNvPr>
          <p:cNvSpPr/>
          <p:nvPr/>
        </p:nvSpPr>
        <p:spPr>
          <a:xfrm>
            <a:off x="4824665" y="313322"/>
            <a:ext cx="216569" cy="312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1AA9FA7F-B06C-4853-A6FD-F649C4356603}"/>
              </a:ext>
            </a:extLst>
          </p:cNvPr>
          <p:cNvPicPr>
            <a:picLocks noChangeAspect="1"/>
          </p:cNvPicPr>
          <p:nvPr/>
        </p:nvPicPr>
        <p:blipFill>
          <a:blip r:embed="rId7"/>
          <a:stretch>
            <a:fillRect/>
          </a:stretch>
        </p:blipFill>
        <p:spPr>
          <a:xfrm>
            <a:off x="484096" y="469481"/>
            <a:ext cx="4448851" cy="5911976"/>
          </a:xfrm>
          <a:prstGeom prst="rect">
            <a:avLst/>
          </a:prstGeom>
        </p:spPr>
      </p:pic>
      <p:sp>
        <p:nvSpPr>
          <p:cNvPr id="2" name="Footer Placeholder 1">
            <a:extLst>
              <a:ext uri="{FF2B5EF4-FFF2-40B4-BE49-F238E27FC236}">
                <a16:creationId xmlns:a16="http://schemas.microsoft.com/office/drawing/2014/main" id="{94BBF6BC-401D-4904-B999-4A9EC880074E}"/>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119451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24000" fill="hold" grpId="0" nodeType="clickEffect">
                                  <p:stCondLst>
                                    <p:cond delay="0"/>
                                  </p:stCondLst>
                                  <p:childTnLst>
                                    <p:set>
                                      <p:cBhvr>
                                        <p:cTn id="6" dur="1" fill="hold">
                                          <p:stCondLst>
                                            <p:cond delay="0"/>
                                          </p:stCondLst>
                                        </p:cTn>
                                        <p:tgtEl>
                                          <p:spTgt spid="5">
                                            <p:graphicEl>
                                              <a:dgm id="{4372FB1E-95CC-45D0-93B2-2067E5E0BD82}"/>
                                            </p:graphicEl>
                                          </p:spTgt>
                                        </p:tgtEl>
                                        <p:attrNameLst>
                                          <p:attrName>style.visibility</p:attrName>
                                        </p:attrNameLst>
                                      </p:cBhvr>
                                      <p:to>
                                        <p:strVal val="visible"/>
                                      </p:to>
                                    </p:set>
                                    <p:anim calcmode="lin" valueType="num">
                                      <p:cBhvr additive="base">
                                        <p:cTn id="7" dur="2000" fill="hold"/>
                                        <p:tgtEl>
                                          <p:spTgt spid="5">
                                            <p:graphicEl>
                                              <a:dgm id="{4372FB1E-95CC-45D0-93B2-2067E5E0BD82}"/>
                                            </p:graphic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5">
                                            <p:graphicEl>
                                              <a:dgm id="{4372FB1E-95CC-45D0-93B2-2067E5E0BD82}"/>
                                            </p:graphicEl>
                                          </p:spTgt>
                                        </p:tgtEl>
                                        <p:attrNameLst>
                                          <p:attrName>ppt_y</p:attrName>
                                        </p:attrNameLst>
                                      </p:cBhvr>
                                      <p:tavLst>
                                        <p:tav tm="0">
                                          <p:val>
                                            <p:strVal val="#ppt_y"/>
                                          </p:val>
                                        </p:tav>
                                        <p:tav tm="100000">
                                          <p:val>
                                            <p:strVal val="#ppt_y"/>
                                          </p:val>
                                        </p:tav>
                                      </p:tavLst>
                                    </p:anim>
                                  </p:childTnLst>
                                </p:cTn>
                              </p:par>
                              <p:par>
                                <p:cTn id="9" presetID="2" presetClass="entr" presetSubtype="2" accel="24000" fill="hold" grpId="0" nodeType="withEffect">
                                  <p:stCondLst>
                                    <p:cond delay="0"/>
                                  </p:stCondLst>
                                  <p:childTnLst>
                                    <p:set>
                                      <p:cBhvr>
                                        <p:cTn id="10" dur="1" fill="hold">
                                          <p:stCondLst>
                                            <p:cond delay="0"/>
                                          </p:stCondLst>
                                        </p:cTn>
                                        <p:tgtEl>
                                          <p:spTgt spid="5">
                                            <p:graphicEl>
                                              <a:dgm id="{ACF8F7E7-BCD6-41DC-9DF7-2FB024BD4C64}"/>
                                            </p:graphicEl>
                                          </p:spTgt>
                                        </p:tgtEl>
                                        <p:attrNameLst>
                                          <p:attrName>style.visibility</p:attrName>
                                        </p:attrNameLst>
                                      </p:cBhvr>
                                      <p:to>
                                        <p:strVal val="visible"/>
                                      </p:to>
                                    </p:set>
                                    <p:anim calcmode="lin" valueType="num">
                                      <p:cBhvr additive="base">
                                        <p:cTn id="11" dur="2000" fill="hold"/>
                                        <p:tgtEl>
                                          <p:spTgt spid="5">
                                            <p:graphicEl>
                                              <a:dgm id="{ACF8F7E7-BCD6-41DC-9DF7-2FB024BD4C64}"/>
                                            </p:graphic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5">
                                            <p:graphicEl>
                                              <a:dgm id="{ACF8F7E7-BCD6-41DC-9DF7-2FB024BD4C64}"/>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2" accel="24000" fill="hold" grpId="0" nodeType="afterEffect">
                                  <p:stCondLst>
                                    <p:cond delay="0"/>
                                  </p:stCondLst>
                                  <p:childTnLst>
                                    <p:set>
                                      <p:cBhvr>
                                        <p:cTn id="15" dur="1" fill="hold">
                                          <p:stCondLst>
                                            <p:cond delay="0"/>
                                          </p:stCondLst>
                                        </p:cTn>
                                        <p:tgtEl>
                                          <p:spTgt spid="5">
                                            <p:graphicEl>
                                              <a:dgm id="{31033BC5-364F-4185-A835-AEB4BC59B39D}"/>
                                            </p:graphicEl>
                                          </p:spTgt>
                                        </p:tgtEl>
                                        <p:attrNameLst>
                                          <p:attrName>style.visibility</p:attrName>
                                        </p:attrNameLst>
                                      </p:cBhvr>
                                      <p:to>
                                        <p:strVal val="visible"/>
                                      </p:to>
                                    </p:set>
                                    <p:anim calcmode="lin" valueType="num">
                                      <p:cBhvr additive="base">
                                        <p:cTn id="16" dur="2000" fill="hold"/>
                                        <p:tgtEl>
                                          <p:spTgt spid="5">
                                            <p:graphicEl>
                                              <a:dgm id="{31033BC5-364F-4185-A835-AEB4BC59B39D}"/>
                                            </p:graphicEl>
                                          </p:spTgt>
                                        </p:tgtEl>
                                        <p:attrNameLst>
                                          <p:attrName>ppt_x</p:attrName>
                                        </p:attrNameLst>
                                      </p:cBhvr>
                                      <p:tavLst>
                                        <p:tav tm="0">
                                          <p:val>
                                            <p:strVal val="1+#ppt_w/2"/>
                                          </p:val>
                                        </p:tav>
                                        <p:tav tm="100000">
                                          <p:val>
                                            <p:strVal val="#ppt_x"/>
                                          </p:val>
                                        </p:tav>
                                      </p:tavLst>
                                    </p:anim>
                                    <p:anim calcmode="lin" valueType="num">
                                      <p:cBhvr additive="base">
                                        <p:cTn id="17" dur="2000" fill="hold"/>
                                        <p:tgtEl>
                                          <p:spTgt spid="5">
                                            <p:graphicEl>
                                              <a:dgm id="{31033BC5-364F-4185-A835-AEB4BC59B39D}"/>
                                            </p:graphic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accel="24000" fill="hold" grpId="0" nodeType="clickEffect">
                                  <p:stCondLst>
                                    <p:cond delay="0"/>
                                  </p:stCondLst>
                                  <p:childTnLst>
                                    <p:set>
                                      <p:cBhvr>
                                        <p:cTn id="21" dur="1" fill="hold">
                                          <p:stCondLst>
                                            <p:cond delay="0"/>
                                          </p:stCondLst>
                                        </p:cTn>
                                        <p:tgtEl>
                                          <p:spTgt spid="5">
                                            <p:graphicEl>
                                              <a:dgm id="{54283A37-185D-4877-8AC6-2C6838EF7AA6}"/>
                                            </p:graphicEl>
                                          </p:spTgt>
                                        </p:tgtEl>
                                        <p:attrNameLst>
                                          <p:attrName>style.visibility</p:attrName>
                                        </p:attrNameLst>
                                      </p:cBhvr>
                                      <p:to>
                                        <p:strVal val="visible"/>
                                      </p:to>
                                    </p:set>
                                    <p:anim calcmode="lin" valueType="num">
                                      <p:cBhvr additive="base">
                                        <p:cTn id="22" dur="2000" fill="hold"/>
                                        <p:tgtEl>
                                          <p:spTgt spid="5">
                                            <p:graphicEl>
                                              <a:dgm id="{54283A37-185D-4877-8AC6-2C6838EF7AA6}"/>
                                            </p:graphicEl>
                                          </p:spTgt>
                                        </p:tgtEl>
                                        <p:attrNameLst>
                                          <p:attrName>ppt_x</p:attrName>
                                        </p:attrNameLst>
                                      </p:cBhvr>
                                      <p:tavLst>
                                        <p:tav tm="0">
                                          <p:val>
                                            <p:strVal val="1+#ppt_w/2"/>
                                          </p:val>
                                        </p:tav>
                                        <p:tav tm="100000">
                                          <p:val>
                                            <p:strVal val="#ppt_x"/>
                                          </p:val>
                                        </p:tav>
                                      </p:tavLst>
                                    </p:anim>
                                    <p:anim calcmode="lin" valueType="num">
                                      <p:cBhvr additive="base">
                                        <p:cTn id="23" dur="2000" fill="hold"/>
                                        <p:tgtEl>
                                          <p:spTgt spid="5">
                                            <p:graphicEl>
                                              <a:dgm id="{54283A37-185D-4877-8AC6-2C6838EF7AA6}"/>
                                            </p:graphicEl>
                                          </p:spTgt>
                                        </p:tgtEl>
                                        <p:attrNameLst>
                                          <p:attrName>ppt_y</p:attrName>
                                        </p:attrNameLst>
                                      </p:cBhvr>
                                      <p:tavLst>
                                        <p:tav tm="0">
                                          <p:val>
                                            <p:strVal val="#ppt_y"/>
                                          </p:val>
                                        </p:tav>
                                        <p:tav tm="100000">
                                          <p:val>
                                            <p:strVal val="#ppt_y"/>
                                          </p:val>
                                        </p:tav>
                                      </p:tavLst>
                                    </p:anim>
                                  </p:childTnLst>
                                </p:cTn>
                              </p:par>
                              <p:par>
                                <p:cTn id="24" presetID="2" presetClass="entr" presetSubtype="2" accel="24000" fill="hold" grpId="0" nodeType="withEffect">
                                  <p:stCondLst>
                                    <p:cond delay="0"/>
                                  </p:stCondLst>
                                  <p:childTnLst>
                                    <p:set>
                                      <p:cBhvr>
                                        <p:cTn id="25" dur="1" fill="hold">
                                          <p:stCondLst>
                                            <p:cond delay="0"/>
                                          </p:stCondLst>
                                        </p:cTn>
                                        <p:tgtEl>
                                          <p:spTgt spid="5">
                                            <p:graphicEl>
                                              <a:dgm id="{108770EE-E50A-4B7C-8060-902F89B7CE5C}"/>
                                            </p:graphicEl>
                                          </p:spTgt>
                                        </p:tgtEl>
                                        <p:attrNameLst>
                                          <p:attrName>style.visibility</p:attrName>
                                        </p:attrNameLst>
                                      </p:cBhvr>
                                      <p:to>
                                        <p:strVal val="visible"/>
                                      </p:to>
                                    </p:set>
                                    <p:anim calcmode="lin" valueType="num">
                                      <p:cBhvr additive="base">
                                        <p:cTn id="26" dur="2000" fill="hold"/>
                                        <p:tgtEl>
                                          <p:spTgt spid="5">
                                            <p:graphicEl>
                                              <a:dgm id="{108770EE-E50A-4B7C-8060-902F89B7CE5C}"/>
                                            </p:graphicEl>
                                          </p:spTgt>
                                        </p:tgtEl>
                                        <p:attrNameLst>
                                          <p:attrName>ppt_x</p:attrName>
                                        </p:attrNameLst>
                                      </p:cBhvr>
                                      <p:tavLst>
                                        <p:tav tm="0">
                                          <p:val>
                                            <p:strVal val="1+#ppt_w/2"/>
                                          </p:val>
                                        </p:tav>
                                        <p:tav tm="100000">
                                          <p:val>
                                            <p:strVal val="#ppt_x"/>
                                          </p:val>
                                        </p:tav>
                                      </p:tavLst>
                                    </p:anim>
                                    <p:anim calcmode="lin" valueType="num">
                                      <p:cBhvr additive="base">
                                        <p:cTn id="27" dur="2000" fill="hold"/>
                                        <p:tgtEl>
                                          <p:spTgt spid="5">
                                            <p:graphicEl>
                                              <a:dgm id="{108770EE-E50A-4B7C-8060-902F89B7CE5C}"/>
                                            </p:graphic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accel="24000" fill="hold" grpId="0" nodeType="afterEffect">
                                  <p:stCondLst>
                                    <p:cond delay="0"/>
                                  </p:stCondLst>
                                  <p:childTnLst>
                                    <p:set>
                                      <p:cBhvr>
                                        <p:cTn id="30" dur="1" fill="hold">
                                          <p:stCondLst>
                                            <p:cond delay="0"/>
                                          </p:stCondLst>
                                        </p:cTn>
                                        <p:tgtEl>
                                          <p:spTgt spid="5">
                                            <p:graphicEl>
                                              <a:dgm id="{C23AD063-51D2-4EEE-9E13-7C0363547F5B}"/>
                                            </p:graphicEl>
                                          </p:spTgt>
                                        </p:tgtEl>
                                        <p:attrNameLst>
                                          <p:attrName>style.visibility</p:attrName>
                                        </p:attrNameLst>
                                      </p:cBhvr>
                                      <p:to>
                                        <p:strVal val="visible"/>
                                      </p:to>
                                    </p:set>
                                    <p:anim calcmode="lin" valueType="num">
                                      <p:cBhvr additive="base">
                                        <p:cTn id="31" dur="2000" fill="hold"/>
                                        <p:tgtEl>
                                          <p:spTgt spid="5">
                                            <p:graphicEl>
                                              <a:dgm id="{C23AD063-51D2-4EEE-9E13-7C0363547F5B}"/>
                                            </p:graphicEl>
                                          </p:spTgt>
                                        </p:tgtEl>
                                        <p:attrNameLst>
                                          <p:attrName>ppt_x</p:attrName>
                                        </p:attrNameLst>
                                      </p:cBhvr>
                                      <p:tavLst>
                                        <p:tav tm="0">
                                          <p:val>
                                            <p:strVal val="1+#ppt_w/2"/>
                                          </p:val>
                                        </p:tav>
                                        <p:tav tm="100000">
                                          <p:val>
                                            <p:strVal val="#ppt_x"/>
                                          </p:val>
                                        </p:tav>
                                      </p:tavLst>
                                    </p:anim>
                                    <p:anim calcmode="lin" valueType="num">
                                      <p:cBhvr additive="base">
                                        <p:cTn id="32" dur="2000" fill="hold"/>
                                        <p:tgtEl>
                                          <p:spTgt spid="5">
                                            <p:graphicEl>
                                              <a:dgm id="{C23AD063-51D2-4EEE-9E13-7C0363547F5B}"/>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24000" fill="hold" grpId="0" nodeType="clickEffect">
                                  <p:stCondLst>
                                    <p:cond delay="0"/>
                                  </p:stCondLst>
                                  <p:childTnLst>
                                    <p:set>
                                      <p:cBhvr>
                                        <p:cTn id="36" dur="1" fill="hold">
                                          <p:stCondLst>
                                            <p:cond delay="0"/>
                                          </p:stCondLst>
                                        </p:cTn>
                                        <p:tgtEl>
                                          <p:spTgt spid="5">
                                            <p:graphicEl>
                                              <a:dgm id="{7A45C0B8-A6C5-44EA-8463-E6228A981441}"/>
                                            </p:graphicEl>
                                          </p:spTgt>
                                        </p:tgtEl>
                                        <p:attrNameLst>
                                          <p:attrName>style.visibility</p:attrName>
                                        </p:attrNameLst>
                                      </p:cBhvr>
                                      <p:to>
                                        <p:strVal val="visible"/>
                                      </p:to>
                                    </p:set>
                                    <p:anim calcmode="lin" valueType="num">
                                      <p:cBhvr additive="base">
                                        <p:cTn id="37" dur="2000" fill="hold"/>
                                        <p:tgtEl>
                                          <p:spTgt spid="5">
                                            <p:graphicEl>
                                              <a:dgm id="{7A45C0B8-A6C5-44EA-8463-E6228A981441}"/>
                                            </p:graphicEl>
                                          </p:spTgt>
                                        </p:tgtEl>
                                        <p:attrNameLst>
                                          <p:attrName>ppt_x</p:attrName>
                                        </p:attrNameLst>
                                      </p:cBhvr>
                                      <p:tavLst>
                                        <p:tav tm="0">
                                          <p:val>
                                            <p:strVal val="1+#ppt_w/2"/>
                                          </p:val>
                                        </p:tav>
                                        <p:tav tm="100000">
                                          <p:val>
                                            <p:strVal val="#ppt_x"/>
                                          </p:val>
                                        </p:tav>
                                      </p:tavLst>
                                    </p:anim>
                                    <p:anim calcmode="lin" valueType="num">
                                      <p:cBhvr additive="base">
                                        <p:cTn id="38" dur="2000" fill="hold"/>
                                        <p:tgtEl>
                                          <p:spTgt spid="5">
                                            <p:graphicEl>
                                              <a:dgm id="{7A45C0B8-A6C5-44EA-8463-E6228A981441}"/>
                                            </p:graphicEl>
                                          </p:spTgt>
                                        </p:tgtEl>
                                        <p:attrNameLst>
                                          <p:attrName>ppt_y</p:attrName>
                                        </p:attrNameLst>
                                      </p:cBhvr>
                                      <p:tavLst>
                                        <p:tav tm="0">
                                          <p:val>
                                            <p:strVal val="#ppt_y"/>
                                          </p:val>
                                        </p:tav>
                                        <p:tav tm="100000">
                                          <p:val>
                                            <p:strVal val="#ppt_y"/>
                                          </p:val>
                                        </p:tav>
                                      </p:tavLst>
                                    </p:anim>
                                  </p:childTnLst>
                                </p:cTn>
                              </p:par>
                              <p:par>
                                <p:cTn id="39" presetID="2" presetClass="entr" presetSubtype="2" accel="24000" fill="hold" grpId="0" nodeType="withEffect">
                                  <p:stCondLst>
                                    <p:cond delay="0"/>
                                  </p:stCondLst>
                                  <p:childTnLst>
                                    <p:set>
                                      <p:cBhvr>
                                        <p:cTn id="40" dur="1" fill="hold">
                                          <p:stCondLst>
                                            <p:cond delay="0"/>
                                          </p:stCondLst>
                                        </p:cTn>
                                        <p:tgtEl>
                                          <p:spTgt spid="5">
                                            <p:graphicEl>
                                              <a:dgm id="{9826C0D9-0D52-4CB2-BF1D-757BFCE4C1C6}"/>
                                            </p:graphicEl>
                                          </p:spTgt>
                                        </p:tgtEl>
                                        <p:attrNameLst>
                                          <p:attrName>style.visibility</p:attrName>
                                        </p:attrNameLst>
                                      </p:cBhvr>
                                      <p:to>
                                        <p:strVal val="visible"/>
                                      </p:to>
                                    </p:set>
                                    <p:anim calcmode="lin" valueType="num">
                                      <p:cBhvr additive="base">
                                        <p:cTn id="41" dur="2000" fill="hold"/>
                                        <p:tgtEl>
                                          <p:spTgt spid="5">
                                            <p:graphicEl>
                                              <a:dgm id="{9826C0D9-0D52-4CB2-BF1D-757BFCE4C1C6}"/>
                                            </p:graphicEl>
                                          </p:spTgt>
                                        </p:tgtEl>
                                        <p:attrNameLst>
                                          <p:attrName>ppt_x</p:attrName>
                                        </p:attrNameLst>
                                      </p:cBhvr>
                                      <p:tavLst>
                                        <p:tav tm="0">
                                          <p:val>
                                            <p:strVal val="1+#ppt_w/2"/>
                                          </p:val>
                                        </p:tav>
                                        <p:tav tm="100000">
                                          <p:val>
                                            <p:strVal val="#ppt_x"/>
                                          </p:val>
                                        </p:tav>
                                      </p:tavLst>
                                    </p:anim>
                                    <p:anim calcmode="lin" valueType="num">
                                      <p:cBhvr additive="base">
                                        <p:cTn id="42" dur="2000" fill="hold"/>
                                        <p:tgtEl>
                                          <p:spTgt spid="5">
                                            <p:graphicEl>
                                              <a:dgm id="{9826C0D9-0D52-4CB2-BF1D-757BFCE4C1C6}"/>
                                            </p:graphicEl>
                                          </p:spTgt>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2" accel="24000" fill="hold" grpId="0" nodeType="afterEffect">
                                  <p:stCondLst>
                                    <p:cond delay="0"/>
                                  </p:stCondLst>
                                  <p:childTnLst>
                                    <p:set>
                                      <p:cBhvr>
                                        <p:cTn id="45" dur="1" fill="hold">
                                          <p:stCondLst>
                                            <p:cond delay="0"/>
                                          </p:stCondLst>
                                        </p:cTn>
                                        <p:tgtEl>
                                          <p:spTgt spid="5">
                                            <p:graphicEl>
                                              <a:dgm id="{C24E9C94-DF8F-4918-815E-EF3347F94F33}"/>
                                            </p:graphicEl>
                                          </p:spTgt>
                                        </p:tgtEl>
                                        <p:attrNameLst>
                                          <p:attrName>style.visibility</p:attrName>
                                        </p:attrNameLst>
                                      </p:cBhvr>
                                      <p:to>
                                        <p:strVal val="visible"/>
                                      </p:to>
                                    </p:set>
                                    <p:anim calcmode="lin" valueType="num">
                                      <p:cBhvr additive="base">
                                        <p:cTn id="46" dur="2000" fill="hold"/>
                                        <p:tgtEl>
                                          <p:spTgt spid="5">
                                            <p:graphicEl>
                                              <a:dgm id="{C24E9C94-DF8F-4918-815E-EF3347F94F33}"/>
                                            </p:graphicEl>
                                          </p:spTgt>
                                        </p:tgtEl>
                                        <p:attrNameLst>
                                          <p:attrName>ppt_x</p:attrName>
                                        </p:attrNameLst>
                                      </p:cBhvr>
                                      <p:tavLst>
                                        <p:tav tm="0">
                                          <p:val>
                                            <p:strVal val="1+#ppt_w/2"/>
                                          </p:val>
                                        </p:tav>
                                        <p:tav tm="100000">
                                          <p:val>
                                            <p:strVal val="#ppt_x"/>
                                          </p:val>
                                        </p:tav>
                                      </p:tavLst>
                                    </p:anim>
                                    <p:anim calcmode="lin" valueType="num">
                                      <p:cBhvr additive="base">
                                        <p:cTn id="47" dur="2000" fill="hold"/>
                                        <p:tgtEl>
                                          <p:spTgt spid="5">
                                            <p:graphicEl>
                                              <a:dgm id="{C24E9C94-DF8F-4918-815E-EF3347F94F33}"/>
                                            </p:graphic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accel="24000" fill="hold" grpId="0" nodeType="clickEffect">
                                  <p:stCondLst>
                                    <p:cond delay="0"/>
                                  </p:stCondLst>
                                  <p:childTnLst>
                                    <p:set>
                                      <p:cBhvr>
                                        <p:cTn id="51" dur="1" fill="hold">
                                          <p:stCondLst>
                                            <p:cond delay="0"/>
                                          </p:stCondLst>
                                        </p:cTn>
                                        <p:tgtEl>
                                          <p:spTgt spid="5">
                                            <p:graphicEl>
                                              <a:dgm id="{8F899672-408C-4DFC-9483-6EB4E8197B0A}"/>
                                            </p:graphicEl>
                                          </p:spTgt>
                                        </p:tgtEl>
                                        <p:attrNameLst>
                                          <p:attrName>style.visibility</p:attrName>
                                        </p:attrNameLst>
                                      </p:cBhvr>
                                      <p:to>
                                        <p:strVal val="visible"/>
                                      </p:to>
                                    </p:set>
                                    <p:anim calcmode="lin" valueType="num">
                                      <p:cBhvr additive="base">
                                        <p:cTn id="52" dur="2000" fill="hold"/>
                                        <p:tgtEl>
                                          <p:spTgt spid="5">
                                            <p:graphicEl>
                                              <a:dgm id="{8F899672-408C-4DFC-9483-6EB4E8197B0A}"/>
                                            </p:graphicEl>
                                          </p:spTgt>
                                        </p:tgtEl>
                                        <p:attrNameLst>
                                          <p:attrName>ppt_x</p:attrName>
                                        </p:attrNameLst>
                                      </p:cBhvr>
                                      <p:tavLst>
                                        <p:tav tm="0">
                                          <p:val>
                                            <p:strVal val="1+#ppt_w/2"/>
                                          </p:val>
                                        </p:tav>
                                        <p:tav tm="100000">
                                          <p:val>
                                            <p:strVal val="#ppt_x"/>
                                          </p:val>
                                        </p:tav>
                                      </p:tavLst>
                                    </p:anim>
                                    <p:anim calcmode="lin" valueType="num">
                                      <p:cBhvr additive="base">
                                        <p:cTn id="53" dur="2000" fill="hold"/>
                                        <p:tgtEl>
                                          <p:spTgt spid="5">
                                            <p:graphicEl>
                                              <a:dgm id="{8F899672-408C-4DFC-9483-6EB4E8197B0A}"/>
                                            </p:graphicEl>
                                          </p:spTgt>
                                        </p:tgtEl>
                                        <p:attrNameLst>
                                          <p:attrName>ppt_y</p:attrName>
                                        </p:attrNameLst>
                                      </p:cBhvr>
                                      <p:tavLst>
                                        <p:tav tm="0">
                                          <p:val>
                                            <p:strVal val="#ppt_y"/>
                                          </p:val>
                                        </p:tav>
                                        <p:tav tm="100000">
                                          <p:val>
                                            <p:strVal val="#ppt_y"/>
                                          </p:val>
                                        </p:tav>
                                      </p:tavLst>
                                    </p:anim>
                                  </p:childTnLst>
                                </p:cTn>
                              </p:par>
                              <p:par>
                                <p:cTn id="54" presetID="2" presetClass="entr" presetSubtype="2" accel="24000" fill="hold" grpId="0" nodeType="withEffect">
                                  <p:stCondLst>
                                    <p:cond delay="0"/>
                                  </p:stCondLst>
                                  <p:childTnLst>
                                    <p:set>
                                      <p:cBhvr>
                                        <p:cTn id="55" dur="1" fill="hold">
                                          <p:stCondLst>
                                            <p:cond delay="0"/>
                                          </p:stCondLst>
                                        </p:cTn>
                                        <p:tgtEl>
                                          <p:spTgt spid="5">
                                            <p:graphicEl>
                                              <a:dgm id="{E9D4AD06-A486-4573-B400-83A71BDF5BC1}"/>
                                            </p:graphicEl>
                                          </p:spTgt>
                                        </p:tgtEl>
                                        <p:attrNameLst>
                                          <p:attrName>style.visibility</p:attrName>
                                        </p:attrNameLst>
                                      </p:cBhvr>
                                      <p:to>
                                        <p:strVal val="visible"/>
                                      </p:to>
                                    </p:set>
                                    <p:anim calcmode="lin" valueType="num">
                                      <p:cBhvr additive="base">
                                        <p:cTn id="56" dur="2000" fill="hold"/>
                                        <p:tgtEl>
                                          <p:spTgt spid="5">
                                            <p:graphicEl>
                                              <a:dgm id="{E9D4AD06-A486-4573-B400-83A71BDF5BC1}"/>
                                            </p:graphicEl>
                                          </p:spTgt>
                                        </p:tgtEl>
                                        <p:attrNameLst>
                                          <p:attrName>ppt_x</p:attrName>
                                        </p:attrNameLst>
                                      </p:cBhvr>
                                      <p:tavLst>
                                        <p:tav tm="0">
                                          <p:val>
                                            <p:strVal val="1+#ppt_w/2"/>
                                          </p:val>
                                        </p:tav>
                                        <p:tav tm="100000">
                                          <p:val>
                                            <p:strVal val="#ppt_x"/>
                                          </p:val>
                                        </p:tav>
                                      </p:tavLst>
                                    </p:anim>
                                    <p:anim calcmode="lin" valueType="num">
                                      <p:cBhvr additive="base">
                                        <p:cTn id="57" dur="2000" fill="hold"/>
                                        <p:tgtEl>
                                          <p:spTgt spid="5">
                                            <p:graphicEl>
                                              <a:dgm id="{E9D4AD06-A486-4573-B400-83A71BDF5BC1}"/>
                                            </p:graphicEl>
                                          </p:spTgt>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ID="2" presetClass="entr" presetSubtype="2" accel="24000" fill="hold" grpId="0" nodeType="afterEffect">
                                  <p:stCondLst>
                                    <p:cond delay="0"/>
                                  </p:stCondLst>
                                  <p:childTnLst>
                                    <p:set>
                                      <p:cBhvr>
                                        <p:cTn id="60" dur="1" fill="hold">
                                          <p:stCondLst>
                                            <p:cond delay="0"/>
                                          </p:stCondLst>
                                        </p:cTn>
                                        <p:tgtEl>
                                          <p:spTgt spid="5">
                                            <p:graphicEl>
                                              <a:dgm id="{E5035BD6-9E89-4C50-92ED-C4657AAAF887}"/>
                                            </p:graphicEl>
                                          </p:spTgt>
                                        </p:tgtEl>
                                        <p:attrNameLst>
                                          <p:attrName>style.visibility</p:attrName>
                                        </p:attrNameLst>
                                      </p:cBhvr>
                                      <p:to>
                                        <p:strVal val="visible"/>
                                      </p:to>
                                    </p:set>
                                    <p:anim calcmode="lin" valueType="num">
                                      <p:cBhvr additive="base">
                                        <p:cTn id="61" dur="2000" fill="hold"/>
                                        <p:tgtEl>
                                          <p:spTgt spid="5">
                                            <p:graphicEl>
                                              <a:dgm id="{E5035BD6-9E89-4C50-92ED-C4657AAAF887}"/>
                                            </p:graphicEl>
                                          </p:spTgt>
                                        </p:tgtEl>
                                        <p:attrNameLst>
                                          <p:attrName>ppt_x</p:attrName>
                                        </p:attrNameLst>
                                      </p:cBhvr>
                                      <p:tavLst>
                                        <p:tav tm="0">
                                          <p:val>
                                            <p:strVal val="1+#ppt_w/2"/>
                                          </p:val>
                                        </p:tav>
                                        <p:tav tm="100000">
                                          <p:val>
                                            <p:strVal val="#ppt_x"/>
                                          </p:val>
                                        </p:tav>
                                      </p:tavLst>
                                    </p:anim>
                                    <p:anim calcmode="lin" valueType="num">
                                      <p:cBhvr additive="base">
                                        <p:cTn id="62" dur="2000" fill="hold"/>
                                        <p:tgtEl>
                                          <p:spTgt spid="5">
                                            <p:graphicEl>
                                              <a:dgm id="{E5035BD6-9E89-4C50-92ED-C4657AAAF887}"/>
                                            </p:graphic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accel="24000" fill="hold" grpId="0" nodeType="clickEffect">
                                  <p:stCondLst>
                                    <p:cond delay="0"/>
                                  </p:stCondLst>
                                  <p:childTnLst>
                                    <p:set>
                                      <p:cBhvr>
                                        <p:cTn id="66" dur="1" fill="hold">
                                          <p:stCondLst>
                                            <p:cond delay="0"/>
                                          </p:stCondLst>
                                        </p:cTn>
                                        <p:tgtEl>
                                          <p:spTgt spid="5">
                                            <p:graphicEl>
                                              <a:dgm id="{804E483C-E41C-4F45-8693-F9EAD46391F5}"/>
                                            </p:graphicEl>
                                          </p:spTgt>
                                        </p:tgtEl>
                                        <p:attrNameLst>
                                          <p:attrName>style.visibility</p:attrName>
                                        </p:attrNameLst>
                                      </p:cBhvr>
                                      <p:to>
                                        <p:strVal val="visible"/>
                                      </p:to>
                                    </p:set>
                                    <p:anim calcmode="lin" valueType="num">
                                      <p:cBhvr additive="base">
                                        <p:cTn id="67" dur="2000" fill="hold"/>
                                        <p:tgtEl>
                                          <p:spTgt spid="5">
                                            <p:graphicEl>
                                              <a:dgm id="{804E483C-E41C-4F45-8693-F9EAD46391F5}"/>
                                            </p:graphicEl>
                                          </p:spTgt>
                                        </p:tgtEl>
                                        <p:attrNameLst>
                                          <p:attrName>ppt_x</p:attrName>
                                        </p:attrNameLst>
                                      </p:cBhvr>
                                      <p:tavLst>
                                        <p:tav tm="0">
                                          <p:val>
                                            <p:strVal val="1+#ppt_w/2"/>
                                          </p:val>
                                        </p:tav>
                                        <p:tav tm="100000">
                                          <p:val>
                                            <p:strVal val="#ppt_x"/>
                                          </p:val>
                                        </p:tav>
                                      </p:tavLst>
                                    </p:anim>
                                    <p:anim calcmode="lin" valueType="num">
                                      <p:cBhvr additive="base">
                                        <p:cTn id="68" dur="2000" fill="hold"/>
                                        <p:tgtEl>
                                          <p:spTgt spid="5">
                                            <p:graphicEl>
                                              <a:dgm id="{804E483C-E41C-4F45-8693-F9EAD46391F5}"/>
                                            </p:graphicEl>
                                          </p:spTgt>
                                        </p:tgtEl>
                                        <p:attrNameLst>
                                          <p:attrName>ppt_y</p:attrName>
                                        </p:attrNameLst>
                                      </p:cBhvr>
                                      <p:tavLst>
                                        <p:tav tm="0">
                                          <p:val>
                                            <p:strVal val="#ppt_y"/>
                                          </p:val>
                                        </p:tav>
                                        <p:tav tm="100000">
                                          <p:val>
                                            <p:strVal val="#ppt_y"/>
                                          </p:val>
                                        </p:tav>
                                      </p:tavLst>
                                    </p:anim>
                                  </p:childTnLst>
                                </p:cTn>
                              </p:par>
                              <p:par>
                                <p:cTn id="69" presetID="2" presetClass="entr" presetSubtype="2" accel="24000" fill="hold" grpId="0" nodeType="withEffect">
                                  <p:stCondLst>
                                    <p:cond delay="0"/>
                                  </p:stCondLst>
                                  <p:childTnLst>
                                    <p:set>
                                      <p:cBhvr>
                                        <p:cTn id="70" dur="1" fill="hold">
                                          <p:stCondLst>
                                            <p:cond delay="0"/>
                                          </p:stCondLst>
                                        </p:cTn>
                                        <p:tgtEl>
                                          <p:spTgt spid="5">
                                            <p:graphicEl>
                                              <a:dgm id="{BBBE3D4F-1567-BA42-9B10-08A17E445A90}"/>
                                            </p:graphicEl>
                                          </p:spTgt>
                                        </p:tgtEl>
                                        <p:attrNameLst>
                                          <p:attrName>style.visibility</p:attrName>
                                        </p:attrNameLst>
                                      </p:cBhvr>
                                      <p:to>
                                        <p:strVal val="visible"/>
                                      </p:to>
                                    </p:set>
                                    <p:anim calcmode="lin" valueType="num">
                                      <p:cBhvr additive="base">
                                        <p:cTn id="71" dur="2000" fill="hold"/>
                                        <p:tgtEl>
                                          <p:spTgt spid="5">
                                            <p:graphicEl>
                                              <a:dgm id="{BBBE3D4F-1567-BA42-9B10-08A17E445A90}"/>
                                            </p:graphicEl>
                                          </p:spTgt>
                                        </p:tgtEl>
                                        <p:attrNameLst>
                                          <p:attrName>ppt_x</p:attrName>
                                        </p:attrNameLst>
                                      </p:cBhvr>
                                      <p:tavLst>
                                        <p:tav tm="0">
                                          <p:val>
                                            <p:strVal val="1+#ppt_w/2"/>
                                          </p:val>
                                        </p:tav>
                                        <p:tav tm="100000">
                                          <p:val>
                                            <p:strVal val="#ppt_x"/>
                                          </p:val>
                                        </p:tav>
                                      </p:tavLst>
                                    </p:anim>
                                    <p:anim calcmode="lin" valueType="num">
                                      <p:cBhvr additive="base">
                                        <p:cTn id="72" dur="2000" fill="hold"/>
                                        <p:tgtEl>
                                          <p:spTgt spid="5">
                                            <p:graphicEl>
                                              <a:dgm id="{BBBE3D4F-1567-BA42-9B10-08A17E445A90}"/>
                                            </p:graphicEl>
                                          </p:spTgt>
                                        </p:tgtEl>
                                        <p:attrNameLst>
                                          <p:attrName>ppt_y</p:attrName>
                                        </p:attrNameLst>
                                      </p:cBhvr>
                                      <p:tavLst>
                                        <p:tav tm="0">
                                          <p:val>
                                            <p:strVal val="#ppt_y"/>
                                          </p:val>
                                        </p:tav>
                                        <p:tav tm="100000">
                                          <p:val>
                                            <p:strVal val="#ppt_y"/>
                                          </p:val>
                                        </p:tav>
                                      </p:tavLst>
                                    </p:anim>
                                  </p:childTnLst>
                                </p:cTn>
                              </p:par>
                            </p:childTnLst>
                          </p:cTn>
                        </p:par>
                        <p:par>
                          <p:cTn id="73" fill="hold">
                            <p:stCondLst>
                              <p:cond delay="2000"/>
                            </p:stCondLst>
                            <p:childTnLst>
                              <p:par>
                                <p:cTn id="74" presetID="2" presetClass="entr" presetSubtype="2" accel="24000" fill="hold" grpId="0" nodeType="afterEffect">
                                  <p:stCondLst>
                                    <p:cond delay="0"/>
                                  </p:stCondLst>
                                  <p:childTnLst>
                                    <p:set>
                                      <p:cBhvr>
                                        <p:cTn id="75" dur="1" fill="hold">
                                          <p:stCondLst>
                                            <p:cond delay="0"/>
                                          </p:stCondLst>
                                        </p:cTn>
                                        <p:tgtEl>
                                          <p:spTgt spid="5">
                                            <p:graphicEl>
                                              <a:dgm id="{2C4957F3-0A73-164C-B045-86E869F05CB1}"/>
                                            </p:graphicEl>
                                          </p:spTgt>
                                        </p:tgtEl>
                                        <p:attrNameLst>
                                          <p:attrName>style.visibility</p:attrName>
                                        </p:attrNameLst>
                                      </p:cBhvr>
                                      <p:to>
                                        <p:strVal val="visible"/>
                                      </p:to>
                                    </p:set>
                                    <p:anim calcmode="lin" valueType="num">
                                      <p:cBhvr additive="base">
                                        <p:cTn id="76" dur="2000" fill="hold"/>
                                        <p:tgtEl>
                                          <p:spTgt spid="5">
                                            <p:graphicEl>
                                              <a:dgm id="{2C4957F3-0A73-164C-B045-86E869F05CB1}"/>
                                            </p:graphicEl>
                                          </p:spTgt>
                                        </p:tgtEl>
                                        <p:attrNameLst>
                                          <p:attrName>ppt_x</p:attrName>
                                        </p:attrNameLst>
                                      </p:cBhvr>
                                      <p:tavLst>
                                        <p:tav tm="0">
                                          <p:val>
                                            <p:strVal val="1+#ppt_w/2"/>
                                          </p:val>
                                        </p:tav>
                                        <p:tav tm="100000">
                                          <p:val>
                                            <p:strVal val="#ppt_x"/>
                                          </p:val>
                                        </p:tav>
                                      </p:tavLst>
                                    </p:anim>
                                    <p:anim calcmode="lin" valueType="num">
                                      <p:cBhvr additive="base">
                                        <p:cTn id="77" dur="2000" fill="hold"/>
                                        <p:tgtEl>
                                          <p:spTgt spid="5">
                                            <p:graphicEl>
                                              <a:dgm id="{2C4957F3-0A73-164C-B045-86E869F05CB1}"/>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7"/>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Rectangle 7">
            <a:extLst>
              <a:ext uri="{FF2B5EF4-FFF2-40B4-BE49-F238E27FC236}">
                <a16:creationId xmlns:a16="http://schemas.microsoft.com/office/drawing/2014/main" id="{A0E065D7-A97A-42F8-88CB-B7F7378EEE78}"/>
              </a:ext>
            </a:extLst>
          </p:cNvPr>
          <p:cNvSpPr/>
          <p:nvPr/>
        </p:nvSpPr>
        <p:spPr>
          <a:xfrm>
            <a:off x="2935111" y="2731912"/>
            <a:ext cx="1444979" cy="541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5996427-FB4E-491A-A482-ECC44A0D0B78}"/>
              </a:ext>
            </a:extLst>
          </p:cNvPr>
          <p:cNvSpPr/>
          <p:nvPr/>
        </p:nvSpPr>
        <p:spPr>
          <a:xfrm>
            <a:off x="2135749" y="3743558"/>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9B98534-AF9B-4584-A905-57F19AA174BD}"/>
              </a:ext>
            </a:extLst>
          </p:cNvPr>
          <p:cNvSpPr/>
          <p:nvPr/>
        </p:nvSpPr>
        <p:spPr>
          <a:xfrm>
            <a:off x="1816433" y="2846657"/>
            <a:ext cx="1343379" cy="10047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D40A5E6F-5F23-450A-A5CA-E78824405E6E}"/>
              </a:ext>
            </a:extLst>
          </p:cNvPr>
          <p:cNvPicPr>
            <a:picLocks noChangeAspect="1"/>
          </p:cNvPicPr>
          <p:nvPr/>
        </p:nvPicPr>
        <p:blipFill>
          <a:blip r:embed="rId4"/>
          <a:stretch>
            <a:fillRect/>
          </a:stretch>
        </p:blipFill>
        <p:spPr>
          <a:xfrm>
            <a:off x="5677463" y="1452372"/>
            <a:ext cx="5889807" cy="4797989"/>
          </a:xfrm>
          <a:prstGeom prst="rect">
            <a:avLst/>
          </a:prstGeom>
        </p:spPr>
      </p:pic>
      <p:sp>
        <p:nvSpPr>
          <p:cNvPr id="4" name="Rectangle 3">
            <a:extLst>
              <a:ext uri="{FF2B5EF4-FFF2-40B4-BE49-F238E27FC236}">
                <a16:creationId xmlns:a16="http://schemas.microsoft.com/office/drawing/2014/main" id="{4D19E17E-2541-4028-89C0-9FDCDD48B48F}"/>
              </a:ext>
            </a:extLst>
          </p:cNvPr>
          <p:cNvSpPr/>
          <p:nvPr/>
        </p:nvSpPr>
        <p:spPr>
          <a:xfrm>
            <a:off x="4301890" y="280861"/>
            <a:ext cx="6643615" cy="784830"/>
          </a:xfrm>
          <a:prstGeom prst="rect">
            <a:avLst/>
          </a:prstGeom>
        </p:spPr>
        <p:txBody>
          <a:bodyPr wrap="square">
            <a:spAutoFit/>
          </a:bodyPr>
          <a:lstStyle/>
          <a:p>
            <a:pPr marL="0" lvl="1" algn="r">
              <a:lnSpc>
                <a:spcPct val="90000"/>
              </a:lnSpc>
              <a:spcBef>
                <a:spcPct val="0"/>
              </a:spcBef>
              <a:buClr>
                <a:schemeClr val="accent1"/>
              </a:buClr>
            </a:pPr>
            <a:r>
              <a:rPr lang="en-US" sz="5000" b="1" dirty="0">
                <a:solidFill>
                  <a:srgbClr val="000000"/>
                </a:solidFill>
              </a:rPr>
              <a:t>The Solution?</a:t>
            </a:r>
          </a:p>
        </p:txBody>
      </p:sp>
      <p:pic>
        <p:nvPicPr>
          <p:cNvPr id="3" name="Picture 2">
            <a:extLst>
              <a:ext uri="{FF2B5EF4-FFF2-40B4-BE49-F238E27FC236}">
                <a16:creationId xmlns:a16="http://schemas.microsoft.com/office/drawing/2014/main" id="{F98D1B70-7537-4153-ADBC-419DB083963D}"/>
              </a:ext>
            </a:extLst>
          </p:cNvPr>
          <p:cNvPicPr>
            <a:picLocks noChangeAspect="1"/>
          </p:cNvPicPr>
          <p:nvPr/>
        </p:nvPicPr>
        <p:blipFill>
          <a:blip r:embed="rId5"/>
          <a:stretch>
            <a:fillRect/>
          </a:stretch>
        </p:blipFill>
        <p:spPr>
          <a:xfrm>
            <a:off x="702009" y="1317077"/>
            <a:ext cx="3216739" cy="4223849"/>
          </a:xfrm>
          <a:prstGeom prst="rect">
            <a:avLst/>
          </a:prstGeom>
        </p:spPr>
      </p:pic>
      <p:sp>
        <p:nvSpPr>
          <p:cNvPr id="2" name="Footer Placeholder 1">
            <a:extLst>
              <a:ext uri="{FF2B5EF4-FFF2-40B4-BE49-F238E27FC236}">
                <a16:creationId xmlns:a16="http://schemas.microsoft.com/office/drawing/2014/main" id="{58854358-74A4-4415-BB12-0C8A7545CBFD}"/>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02625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6" presetClass="entr" presetSubtype="16"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3000"/>
                                        <p:tgtEl>
                                          <p:spTgt spid="3"/>
                                        </p:tgtEl>
                                      </p:cBhvr>
                                    </p:animEffect>
                                  </p:childTnLst>
                                </p:cTn>
                              </p:par>
                              <p:par>
                                <p:cTn id="13" presetID="6" presetClass="entr" presetSubtype="16"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circle(in)">
                                      <p:cBhvr>
                                        <p:cTn id="15" dur="3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AF6213F4-1C90-4747-B6DF-C69CD3588ECC}"/>
              </a:ext>
            </a:extLst>
          </p:cNvPr>
          <p:cNvGraphicFramePr>
            <a:graphicFrameLocks noGrp="1"/>
          </p:cNvGraphicFramePr>
          <p:nvPr>
            <p:ph idx="1"/>
            <p:extLst>
              <p:ext uri="{D42A27DB-BD31-4B8C-83A1-F6EECF244321}">
                <p14:modId xmlns:p14="http://schemas.microsoft.com/office/powerpoint/2010/main" val="1497484971"/>
              </p:ext>
            </p:extLst>
          </p:nvPr>
        </p:nvGraphicFramePr>
        <p:xfrm>
          <a:off x="5194301" y="470924"/>
          <a:ext cx="6513604" cy="58854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Rectangle 12">
            <a:extLst>
              <a:ext uri="{FF2B5EF4-FFF2-40B4-BE49-F238E27FC236}">
                <a16:creationId xmlns:a16="http://schemas.microsoft.com/office/drawing/2014/main" id="{F730C9F9-717A-4B51-BBCE-0BD87DA0BF3E}"/>
              </a:ext>
            </a:extLst>
          </p:cNvPr>
          <p:cNvSpPr/>
          <p:nvPr/>
        </p:nvSpPr>
        <p:spPr>
          <a:xfrm>
            <a:off x="4824665" y="313322"/>
            <a:ext cx="216569" cy="312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9AB3704F-F1CB-481E-8B9F-9685B5CBECEF}"/>
              </a:ext>
            </a:extLst>
          </p:cNvPr>
          <p:cNvPicPr>
            <a:picLocks noChangeAspect="1"/>
          </p:cNvPicPr>
          <p:nvPr/>
        </p:nvPicPr>
        <p:blipFill rotWithShape="1">
          <a:blip r:embed="rId7"/>
          <a:srcRect t="1757" b="1092"/>
          <a:stretch/>
        </p:blipFill>
        <p:spPr>
          <a:xfrm>
            <a:off x="484098" y="469481"/>
            <a:ext cx="4516463" cy="5885427"/>
          </a:xfrm>
          <a:prstGeom prst="rect">
            <a:avLst/>
          </a:prstGeom>
        </p:spPr>
      </p:pic>
      <p:sp>
        <p:nvSpPr>
          <p:cNvPr id="2" name="Footer Placeholder 1">
            <a:extLst>
              <a:ext uri="{FF2B5EF4-FFF2-40B4-BE49-F238E27FC236}">
                <a16:creationId xmlns:a16="http://schemas.microsoft.com/office/drawing/2014/main" id="{752AFB43-CA5C-4C1F-A57B-F16BBA23DE2C}"/>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8061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24000" fill="hold" grpId="0" nodeType="clickEffect">
                                  <p:stCondLst>
                                    <p:cond delay="0"/>
                                  </p:stCondLst>
                                  <p:childTnLst>
                                    <p:set>
                                      <p:cBhvr>
                                        <p:cTn id="6" dur="1" fill="hold">
                                          <p:stCondLst>
                                            <p:cond delay="0"/>
                                          </p:stCondLst>
                                        </p:cTn>
                                        <p:tgtEl>
                                          <p:spTgt spid="5">
                                            <p:graphicEl>
                                              <a:dgm id="{4372FB1E-95CC-45D0-93B2-2067E5E0BD82}"/>
                                            </p:graphicEl>
                                          </p:spTgt>
                                        </p:tgtEl>
                                        <p:attrNameLst>
                                          <p:attrName>style.visibility</p:attrName>
                                        </p:attrNameLst>
                                      </p:cBhvr>
                                      <p:to>
                                        <p:strVal val="visible"/>
                                      </p:to>
                                    </p:set>
                                    <p:anim calcmode="lin" valueType="num">
                                      <p:cBhvr additive="base">
                                        <p:cTn id="7" dur="2000" fill="hold"/>
                                        <p:tgtEl>
                                          <p:spTgt spid="5">
                                            <p:graphicEl>
                                              <a:dgm id="{4372FB1E-95CC-45D0-93B2-2067E5E0BD82}"/>
                                            </p:graphic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5">
                                            <p:graphicEl>
                                              <a:dgm id="{4372FB1E-95CC-45D0-93B2-2067E5E0BD82}"/>
                                            </p:graphicEl>
                                          </p:spTgt>
                                        </p:tgtEl>
                                        <p:attrNameLst>
                                          <p:attrName>ppt_y</p:attrName>
                                        </p:attrNameLst>
                                      </p:cBhvr>
                                      <p:tavLst>
                                        <p:tav tm="0">
                                          <p:val>
                                            <p:strVal val="#ppt_y"/>
                                          </p:val>
                                        </p:tav>
                                        <p:tav tm="100000">
                                          <p:val>
                                            <p:strVal val="#ppt_y"/>
                                          </p:val>
                                        </p:tav>
                                      </p:tavLst>
                                    </p:anim>
                                  </p:childTnLst>
                                </p:cTn>
                              </p:par>
                              <p:par>
                                <p:cTn id="9" presetID="2" presetClass="entr" presetSubtype="2" accel="24000" fill="hold" grpId="0" nodeType="withEffect">
                                  <p:stCondLst>
                                    <p:cond delay="0"/>
                                  </p:stCondLst>
                                  <p:childTnLst>
                                    <p:set>
                                      <p:cBhvr>
                                        <p:cTn id="10" dur="1" fill="hold">
                                          <p:stCondLst>
                                            <p:cond delay="0"/>
                                          </p:stCondLst>
                                        </p:cTn>
                                        <p:tgtEl>
                                          <p:spTgt spid="5">
                                            <p:graphicEl>
                                              <a:dgm id="{ACF8F7E7-BCD6-41DC-9DF7-2FB024BD4C64}"/>
                                            </p:graphicEl>
                                          </p:spTgt>
                                        </p:tgtEl>
                                        <p:attrNameLst>
                                          <p:attrName>style.visibility</p:attrName>
                                        </p:attrNameLst>
                                      </p:cBhvr>
                                      <p:to>
                                        <p:strVal val="visible"/>
                                      </p:to>
                                    </p:set>
                                    <p:anim calcmode="lin" valueType="num">
                                      <p:cBhvr additive="base">
                                        <p:cTn id="11" dur="2000" fill="hold"/>
                                        <p:tgtEl>
                                          <p:spTgt spid="5">
                                            <p:graphicEl>
                                              <a:dgm id="{ACF8F7E7-BCD6-41DC-9DF7-2FB024BD4C64}"/>
                                            </p:graphicEl>
                                          </p:spTgt>
                                        </p:tgtEl>
                                        <p:attrNameLst>
                                          <p:attrName>ppt_x</p:attrName>
                                        </p:attrNameLst>
                                      </p:cBhvr>
                                      <p:tavLst>
                                        <p:tav tm="0">
                                          <p:val>
                                            <p:strVal val="1+#ppt_w/2"/>
                                          </p:val>
                                        </p:tav>
                                        <p:tav tm="100000">
                                          <p:val>
                                            <p:strVal val="#ppt_x"/>
                                          </p:val>
                                        </p:tav>
                                      </p:tavLst>
                                    </p:anim>
                                    <p:anim calcmode="lin" valueType="num">
                                      <p:cBhvr additive="base">
                                        <p:cTn id="12" dur="2000" fill="hold"/>
                                        <p:tgtEl>
                                          <p:spTgt spid="5">
                                            <p:graphicEl>
                                              <a:dgm id="{ACF8F7E7-BCD6-41DC-9DF7-2FB024BD4C64}"/>
                                            </p:graphicEl>
                                          </p:spTgt>
                                        </p:tgtEl>
                                        <p:attrNameLst>
                                          <p:attrName>ppt_y</p:attrName>
                                        </p:attrNameLst>
                                      </p:cBhvr>
                                      <p:tavLst>
                                        <p:tav tm="0">
                                          <p:val>
                                            <p:strVal val="#ppt_y"/>
                                          </p:val>
                                        </p:tav>
                                        <p:tav tm="100000">
                                          <p:val>
                                            <p:strVal val="#ppt_y"/>
                                          </p:val>
                                        </p:tav>
                                      </p:tavLst>
                                    </p:anim>
                                  </p:childTnLst>
                                </p:cTn>
                              </p:par>
                            </p:childTnLst>
                          </p:cTn>
                        </p:par>
                        <p:par>
                          <p:cTn id="13" fill="hold">
                            <p:stCondLst>
                              <p:cond delay="2000"/>
                            </p:stCondLst>
                            <p:childTnLst>
                              <p:par>
                                <p:cTn id="14" presetID="2" presetClass="entr" presetSubtype="2" accel="24000" fill="hold" grpId="0" nodeType="afterEffect">
                                  <p:stCondLst>
                                    <p:cond delay="0"/>
                                  </p:stCondLst>
                                  <p:childTnLst>
                                    <p:set>
                                      <p:cBhvr>
                                        <p:cTn id="15" dur="1" fill="hold">
                                          <p:stCondLst>
                                            <p:cond delay="0"/>
                                          </p:stCondLst>
                                        </p:cTn>
                                        <p:tgtEl>
                                          <p:spTgt spid="5">
                                            <p:graphicEl>
                                              <a:dgm id="{31033BC5-364F-4185-A835-AEB4BC59B39D}"/>
                                            </p:graphicEl>
                                          </p:spTgt>
                                        </p:tgtEl>
                                        <p:attrNameLst>
                                          <p:attrName>style.visibility</p:attrName>
                                        </p:attrNameLst>
                                      </p:cBhvr>
                                      <p:to>
                                        <p:strVal val="visible"/>
                                      </p:to>
                                    </p:set>
                                    <p:anim calcmode="lin" valueType="num">
                                      <p:cBhvr additive="base">
                                        <p:cTn id="16" dur="2000" fill="hold"/>
                                        <p:tgtEl>
                                          <p:spTgt spid="5">
                                            <p:graphicEl>
                                              <a:dgm id="{31033BC5-364F-4185-A835-AEB4BC59B39D}"/>
                                            </p:graphicEl>
                                          </p:spTgt>
                                        </p:tgtEl>
                                        <p:attrNameLst>
                                          <p:attrName>ppt_x</p:attrName>
                                        </p:attrNameLst>
                                      </p:cBhvr>
                                      <p:tavLst>
                                        <p:tav tm="0">
                                          <p:val>
                                            <p:strVal val="1+#ppt_w/2"/>
                                          </p:val>
                                        </p:tav>
                                        <p:tav tm="100000">
                                          <p:val>
                                            <p:strVal val="#ppt_x"/>
                                          </p:val>
                                        </p:tav>
                                      </p:tavLst>
                                    </p:anim>
                                    <p:anim calcmode="lin" valueType="num">
                                      <p:cBhvr additive="base">
                                        <p:cTn id="17" dur="2000" fill="hold"/>
                                        <p:tgtEl>
                                          <p:spTgt spid="5">
                                            <p:graphicEl>
                                              <a:dgm id="{31033BC5-364F-4185-A835-AEB4BC59B39D}"/>
                                            </p:graphicEl>
                                          </p:spTgt>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accel="24000" fill="hold" grpId="0" nodeType="clickEffect">
                                  <p:stCondLst>
                                    <p:cond delay="0"/>
                                  </p:stCondLst>
                                  <p:childTnLst>
                                    <p:set>
                                      <p:cBhvr>
                                        <p:cTn id="21" dur="1" fill="hold">
                                          <p:stCondLst>
                                            <p:cond delay="0"/>
                                          </p:stCondLst>
                                        </p:cTn>
                                        <p:tgtEl>
                                          <p:spTgt spid="5">
                                            <p:graphicEl>
                                              <a:dgm id="{54283A37-185D-4877-8AC6-2C6838EF7AA6}"/>
                                            </p:graphicEl>
                                          </p:spTgt>
                                        </p:tgtEl>
                                        <p:attrNameLst>
                                          <p:attrName>style.visibility</p:attrName>
                                        </p:attrNameLst>
                                      </p:cBhvr>
                                      <p:to>
                                        <p:strVal val="visible"/>
                                      </p:to>
                                    </p:set>
                                    <p:anim calcmode="lin" valueType="num">
                                      <p:cBhvr additive="base">
                                        <p:cTn id="22" dur="2000" fill="hold"/>
                                        <p:tgtEl>
                                          <p:spTgt spid="5">
                                            <p:graphicEl>
                                              <a:dgm id="{54283A37-185D-4877-8AC6-2C6838EF7AA6}"/>
                                            </p:graphicEl>
                                          </p:spTgt>
                                        </p:tgtEl>
                                        <p:attrNameLst>
                                          <p:attrName>ppt_x</p:attrName>
                                        </p:attrNameLst>
                                      </p:cBhvr>
                                      <p:tavLst>
                                        <p:tav tm="0">
                                          <p:val>
                                            <p:strVal val="1+#ppt_w/2"/>
                                          </p:val>
                                        </p:tav>
                                        <p:tav tm="100000">
                                          <p:val>
                                            <p:strVal val="#ppt_x"/>
                                          </p:val>
                                        </p:tav>
                                      </p:tavLst>
                                    </p:anim>
                                    <p:anim calcmode="lin" valueType="num">
                                      <p:cBhvr additive="base">
                                        <p:cTn id="23" dur="2000" fill="hold"/>
                                        <p:tgtEl>
                                          <p:spTgt spid="5">
                                            <p:graphicEl>
                                              <a:dgm id="{54283A37-185D-4877-8AC6-2C6838EF7AA6}"/>
                                            </p:graphicEl>
                                          </p:spTgt>
                                        </p:tgtEl>
                                        <p:attrNameLst>
                                          <p:attrName>ppt_y</p:attrName>
                                        </p:attrNameLst>
                                      </p:cBhvr>
                                      <p:tavLst>
                                        <p:tav tm="0">
                                          <p:val>
                                            <p:strVal val="#ppt_y"/>
                                          </p:val>
                                        </p:tav>
                                        <p:tav tm="100000">
                                          <p:val>
                                            <p:strVal val="#ppt_y"/>
                                          </p:val>
                                        </p:tav>
                                      </p:tavLst>
                                    </p:anim>
                                  </p:childTnLst>
                                </p:cTn>
                              </p:par>
                              <p:par>
                                <p:cTn id="24" presetID="2" presetClass="entr" presetSubtype="2" accel="24000" fill="hold" grpId="0" nodeType="withEffect">
                                  <p:stCondLst>
                                    <p:cond delay="0"/>
                                  </p:stCondLst>
                                  <p:childTnLst>
                                    <p:set>
                                      <p:cBhvr>
                                        <p:cTn id="25" dur="1" fill="hold">
                                          <p:stCondLst>
                                            <p:cond delay="0"/>
                                          </p:stCondLst>
                                        </p:cTn>
                                        <p:tgtEl>
                                          <p:spTgt spid="5">
                                            <p:graphicEl>
                                              <a:dgm id="{108770EE-E50A-4B7C-8060-902F89B7CE5C}"/>
                                            </p:graphicEl>
                                          </p:spTgt>
                                        </p:tgtEl>
                                        <p:attrNameLst>
                                          <p:attrName>style.visibility</p:attrName>
                                        </p:attrNameLst>
                                      </p:cBhvr>
                                      <p:to>
                                        <p:strVal val="visible"/>
                                      </p:to>
                                    </p:set>
                                    <p:anim calcmode="lin" valueType="num">
                                      <p:cBhvr additive="base">
                                        <p:cTn id="26" dur="2000" fill="hold"/>
                                        <p:tgtEl>
                                          <p:spTgt spid="5">
                                            <p:graphicEl>
                                              <a:dgm id="{108770EE-E50A-4B7C-8060-902F89B7CE5C}"/>
                                            </p:graphicEl>
                                          </p:spTgt>
                                        </p:tgtEl>
                                        <p:attrNameLst>
                                          <p:attrName>ppt_x</p:attrName>
                                        </p:attrNameLst>
                                      </p:cBhvr>
                                      <p:tavLst>
                                        <p:tav tm="0">
                                          <p:val>
                                            <p:strVal val="1+#ppt_w/2"/>
                                          </p:val>
                                        </p:tav>
                                        <p:tav tm="100000">
                                          <p:val>
                                            <p:strVal val="#ppt_x"/>
                                          </p:val>
                                        </p:tav>
                                      </p:tavLst>
                                    </p:anim>
                                    <p:anim calcmode="lin" valueType="num">
                                      <p:cBhvr additive="base">
                                        <p:cTn id="27" dur="2000" fill="hold"/>
                                        <p:tgtEl>
                                          <p:spTgt spid="5">
                                            <p:graphicEl>
                                              <a:dgm id="{108770EE-E50A-4B7C-8060-902F89B7CE5C}"/>
                                            </p:graphicEl>
                                          </p:spTgt>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accel="24000" fill="hold" grpId="0" nodeType="afterEffect">
                                  <p:stCondLst>
                                    <p:cond delay="0"/>
                                  </p:stCondLst>
                                  <p:childTnLst>
                                    <p:set>
                                      <p:cBhvr>
                                        <p:cTn id="30" dur="1" fill="hold">
                                          <p:stCondLst>
                                            <p:cond delay="0"/>
                                          </p:stCondLst>
                                        </p:cTn>
                                        <p:tgtEl>
                                          <p:spTgt spid="5">
                                            <p:graphicEl>
                                              <a:dgm id="{C23AD063-51D2-4EEE-9E13-7C0363547F5B}"/>
                                            </p:graphicEl>
                                          </p:spTgt>
                                        </p:tgtEl>
                                        <p:attrNameLst>
                                          <p:attrName>style.visibility</p:attrName>
                                        </p:attrNameLst>
                                      </p:cBhvr>
                                      <p:to>
                                        <p:strVal val="visible"/>
                                      </p:to>
                                    </p:set>
                                    <p:anim calcmode="lin" valueType="num">
                                      <p:cBhvr additive="base">
                                        <p:cTn id="31" dur="2000" fill="hold"/>
                                        <p:tgtEl>
                                          <p:spTgt spid="5">
                                            <p:graphicEl>
                                              <a:dgm id="{C23AD063-51D2-4EEE-9E13-7C0363547F5B}"/>
                                            </p:graphicEl>
                                          </p:spTgt>
                                        </p:tgtEl>
                                        <p:attrNameLst>
                                          <p:attrName>ppt_x</p:attrName>
                                        </p:attrNameLst>
                                      </p:cBhvr>
                                      <p:tavLst>
                                        <p:tav tm="0">
                                          <p:val>
                                            <p:strVal val="1+#ppt_w/2"/>
                                          </p:val>
                                        </p:tav>
                                        <p:tav tm="100000">
                                          <p:val>
                                            <p:strVal val="#ppt_x"/>
                                          </p:val>
                                        </p:tav>
                                      </p:tavLst>
                                    </p:anim>
                                    <p:anim calcmode="lin" valueType="num">
                                      <p:cBhvr additive="base">
                                        <p:cTn id="32" dur="2000" fill="hold"/>
                                        <p:tgtEl>
                                          <p:spTgt spid="5">
                                            <p:graphicEl>
                                              <a:dgm id="{C23AD063-51D2-4EEE-9E13-7C0363547F5B}"/>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accel="24000" fill="hold" grpId="0" nodeType="clickEffect">
                                  <p:stCondLst>
                                    <p:cond delay="0"/>
                                  </p:stCondLst>
                                  <p:childTnLst>
                                    <p:set>
                                      <p:cBhvr>
                                        <p:cTn id="36" dur="1" fill="hold">
                                          <p:stCondLst>
                                            <p:cond delay="0"/>
                                          </p:stCondLst>
                                        </p:cTn>
                                        <p:tgtEl>
                                          <p:spTgt spid="5">
                                            <p:graphicEl>
                                              <a:dgm id="{7A45C0B8-A6C5-44EA-8463-E6228A981441}"/>
                                            </p:graphicEl>
                                          </p:spTgt>
                                        </p:tgtEl>
                                        <p:attrNameLst>
                                          <p:attrName>style.visibility</p:attrName>
                                        </p:attrNameLst>
                                      </p:cBhvr>
                                      <p:to>
                                        <p:strVal val="visible"/>
                                      </p:to>
                                    </p:set>
                                    <p:anim calcmode="lin" valueType="num">
                                      <p:cBhvr additive="base">
                                        <p:cTn id="37" dur="2000" fill="hold"/>
                                        <p:tgtEl>
                                          <p:spTgt spid="5">
                                            <p:graphicEl>
                                              <a:dgm id="{7A45C0B8-A6C5-44EA-8463-E6228A981441}"/>
                                            </p:graphicEl>
                                          </p:spTgt>
                                        </p:tgtEl>
                                        <p:attrNameLst>
                                          <p:attrName>ppt_x</p:attrName>
                                        </p:attrNameLst>
                                      </p:cBhvr>
                                      <p:tavLst>
                                        <p:tav tm="0">
                                          <p:val>
                                            <p:strVal val="1+#ppt_w/2"/>
                                          </p:val>
                                        </p:tav>
                                        <p:tav tm="100000">
                                          <p:val>
                                            <p:strVal val="#ppt_x"/>
                                          </p:val>
                                        </p:tav>
                                      </p:tavLst>
                                    </p:anim>
                                    <p:anim calcmode="lin" valueType="num">
                                      <p:cBhvr additive="base">
                                        <p:cTn id="38" dur="2000" fill="hold"/>
                                        <p:tgtEl>
                                          <p:spTgt spid="5">
                                            <p:graphicEl>
                                              <a:dgm id="{7A45C0B8-A6C5-44EA-8463-E6228A981441}"/>
                                            </p:graphicEl>
                                          </p:spTgt>
                                        </p:tgtEl>
                                        <p:attrNameLst>
                                          <p:attrName>ppt_y</p:attrName>
                                        </p:attrNameLst>
                                      </p:cBhvr>
                                      <p:tavLst>
                                        <p:tav tm="0">
                                          <p:val>
                                            <p:strVal val="#ppt_y"/>
                                          </p:val>
                                        </p:tav>
                                        <p:tav tm="100000">
                                          <p:val>
                                            <p:strVal val="#ppt_y"/>
                                          </p:val>
                                        </p:tav>
                                      </p:tavLst>
                                    </p:anim>
                                  </p:childTnLst>
                                </p:cTn>
                              </p:par>
                              <p:par>
                                <p:cTn id="39" presetID="2" presetClass="entr" presetSubtype="2" accel="24000" fill="hold" grpId="0" nodeType="withEffect">
                                  <p:stCondLst>
                                    <p:cond delay="0"/>
                                  </p:stCondLst>
                                  <p:childTnLst>
                                    <p:set>
                                      <p:cBhvr>
                                        <p:cTn id="40" dur="1" fill="hold">
                                          <p:stCondLst>
                                            <p:cond delay="0"/>
                                          </p:stCondLst>
                                        </p:cTn>
                                        <p:tgtEl>
                                          <p:spTgt spid="5">
                                            <p:graphicEl>
                                              <a:dgm id="{9826C0D9-0D52-4CB2-BF1D-757BFCE4C1C6}"/>
                                            </p:graphicEl>
                                          </p:spTgt>
                                        </p:tgtEl>
                                        <p:attrNameLst>
                                          <p:attrName>style.visibility</p:attrName>
                                        </p:attrNameLst>
                                      </p:cBhvr>
                                      <p:to>
                                        <p:strVal val="visible"/>
                                      </p:to>
                                    </p:set>
                                    <p:anim calcmode="lin" valueType="num">
                                      <p:cBhvr additive="base">
                                        <p:cTn id="41" dur="2000" fill="hold"/>
                                        <p:tgtEl>
                                          <p:spTgt spid="5">
                                            <p:graphicEl>
                                              <a:dgm id="{9826C0D9-0D52-4CB2-BF1D-757BFCE4C1C6}"/>
                                            </p:graphicEl>
                                          </p:spTgt>
                                        </p:tgtEl>
                                        <p:attrNameLst>
                                          <p:attrName>ppt_x</p:attrName>
                                        </p:attrNameLst>
                                      </p:cBhvr>
                                      <p:tavLst>
                                        <p:tav tm="0">
                                          <p:val>
                                            <p:strVal val="1+#ppt_w/2"/>
                                          </p:val>
                                        </p:tav>
                                        <p:tav tm="100000">
                                          <p:val>
                                            <p:strVal val="#ppt_x"/>
                                          </p:val>
                                        </p:tav>
                                      </p:tavLst>
                                    </p:anim>
                                    <p:anim calcmode="lin" valueType="num">
                                      <p:cBhvr additive="base">
                                        <p:cTn id="42" dur="2000" fill="hold"/>
                                        <p:tgtEl>
                                          <p:spTgt spid="5">
                                            <p:graphicEl>
                                              <a:dgm id="{9826C0D9-0D52-4CB2-BF1D-757BFCE4C1C6}"/>
                                            </p:graphicEl>
                                          </p:spTgt>
                                        </p:tgtEl>
                                        <p:attrNameLst>
                                          <p:attrName>ppt_y</p:attrName>
                                        </p:attrNameLst>
                                      </p:cBhvr>
                                      <p:tavLst>
                                        <p:tav tm="0">
                                          <p:val>
                                            <p:strVal val="#ppt_y"/>
                                          </p:val>
                                        </p:tav>
                                        <p:tav tm="100000">
                                          <p:val>
                                            <p:strVal val="#ppt_y"/>
                                          </p:val>
                                        </p:tav>
                                      </p:tavLst>
                                    </p:anim>
                                  </p:childTnLst>
                                </p:cTn>
                              </p:par>
                            </p:childTnLst>
                          </p:cTn>
                        </p:par>
                        <p:par>
                          <p:cTn id="43" fill="hold">
                            <p:stCondLst>
                              <p:cond delay="2000"/>
                            </p:stCondLst>
                            <p:childTnLst>
                              <p:par>
                                <p:cTn id="44" presetID="2" presetClass="entr" presetSubtype="2" accel="24000" fill="hold" grpId="0" nodeType="afterEffect">
                                  <p:stCondLst>
                                    <p:cond delay="0"/>
                                  </p:stCondLst>
                                  <p:childTnLst>
                                    <p:set>
                                      <p:cBhvr>
                                        <p:cTn id="45" dur="1" fill="hold">
                                          <p:stCondLst>
                                            <p:cond delay="0"/>
                                          </p:stCondLst>
                                        </p:cTn>
                                        <p:tgtEl>
                                          <p:spTgt spid="5">
                                            <p:graphicEl>
                                              <a:dgm id="{C24E9C94-DF8F-4918-815E-EF3347F94F33}"/>
                                            </p:graphicEl>
                                          </p:spTgt>
                                        </p:tgtEl>
                                        <p:attrNameLst>
                                          <p:attrName>style.visibility</p:attrName>
                                        </p:attrNameLst>
                                      </p:cBhvr>
                                      <p:to>
                                        <p:strVal val="visible"/>
                                      </p:to>
                                    </p:set>
                                    <p:anim calcmode="lin" valueType="num">
                                      <p:cBhvr additive="base">
                                        <p:cTn id="46" dur="2000" fill="hold"/>
                                        <p:tgtEl>
                                          <p:spTgt spid="5">
                                            <p:graphicEl>
                                              <a:dgm id="{C24E9C94-DF8F-4918-815E-EF3347F94F33}"/>
                                            </p:graphicEl>
                                          </p:spTgt>
                                        </p:tgtEl>
                                        <p:attrNameLst>
                                          <p:attrName>ppt_x</p:attrName>
                                        </p:attrNameLst>
                                      </p:cBhvr>
                                      <p:tavLst>
                                        <p:tav tm="0">
                                          <p:val>
                                            <p:strVal val="1+#ppt_w/2"/>
                                          </p:val>
                                        </p:tav>
                                        <p:tav tm="100000">
                                          <p:val>
                                            <p:strVal val="#ppt_x"/>
                                          </p:val>
                                        </p:tav>
                                      </p:tavLst>
                                    </p:anim>
                                    <p:anim calcmode="lin" valueType="num">
                                      <p:cBhvr additive="base">
                                        <p:cTn id="47" dur="2000" fill="hold"/>
                                        <p:tgtEl>
                                          <p:spTgt spid="5">
                                            <p:graphicEl>
                                              <a:dgm id="{C24E9C94-DF8F-4918-815E-EF3347F94F33}"/>
                                            </p:graphicEl>
                                          </p:spTgt>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accel="24000" fill="hold" grpId="0" nodeType="clickEffect">
                                  <p:stCondLst>
                                    <p:cond delay="0"/>
                                  </p:stCondLst>
                                  <p:childTnLst>
                                    <p:set>
                                      <p:cBhvr>
                                        <p:cTn id="51" dur="1" fill="hold">
                                          <p:stCondLst>
                                            <p:cond delay="0"/>
                                          </p:stCondLst>
                                        </p:cTn>
                                        <p:tgtEl>
                                          <p:spTgt spid="5">
                                            <p:graphicEl>
                                              <a:dgm id="{8F899672-408C-4DFC-9483-6EB4E8197B0A}"/>
                                            </p:graphicEl>
                                          </p:spTgt>
                                        </p:tgtEl>
                                        <p:attrNameLst>
                                          <p:attrName>style.visibility</p:attrName>
                                        </p:attrNameLst>
                                      </p:cBhvr>
                                      <p:to>
                                        <p:strVal val="visible"/>
                                      </p:to>
                                    </p:set>
                                    <p:anim calcmode="lin" valueType="num">
                                      <p:cBhvr additive="base">
                                        <p:cTn id="52" dur="2000" fill="hold"/>
                                        <p:tgtEl>
                                          <p:spTgt spid="5">
                                            <p:graphicEl>
                                              <a:dgm id="{8F899672-408C-4DFC-9483-6EB4E8197B0A}"/>
                                            </p:graphicEl>
                                          </p:spTgt>
                                        </p:tgtEl>
                                        <p:attrNameLst>
                                          <p:attrName>ppt_x</p:attrName>
                                        </p:attrNameLst>
                                      </p:cBhvr>
                                      <p:tavLst>
                                        <p:tav tm="0">
                                          <p:val>
                                            <p:strVal val="1+#ppt_w/2"/>
                                          </p:val>
                                        </p:tav>
                                        <p:tav tm="100000">
                                          <p:val>
                                            <p:strVal val="#ppt_x"/>
                                          </p:val>
                                        </p:tav>
                                      </p:tavLst>
                                    </p:anim>
                                    <p:anim calcmode="lin" valueType="num">
                                      <p:cBhvr additive="base">
                                        <p:cTn id="53" dur="2000" fill="hold"/>
                                        <p:tgtEl>
                                          <p:spTgt spid="5">
                                            <p:graphicEl>
                                              <a:dgm id="{8F899672-408C-4DFC-9483-6EB4E8197B0A}"/>
                                            </p:graphicEl>
                                          </p:spTgt>
                                        </p:tgtEl>
                                        <p:attrNameLst>
                                          <p:attrName>ppt_y</p:attrName>
                                        </p:attrNameLst>
                                      </p:cBhvr>
                                      <p:tavLst>
                                        <p:tav tm="0">
                                          <p:val>
                                            <p:strVal val="#ppt_y"/>
                                          </p:val>
                                        </p:tav>
                                        <p:tav tm="100000">
                                          <p:val>
                                            <p:strVal val="#ppt_y"/>
                                          </p:val>
                                        </p:tav>
                                      </p:tavLst>
                                    </p:anim>
                                  </p:childTnLst>
                                </p:cTn>
                              </p:par>
                              <p:par>
                                <p:cTn id="54" presetID="2" presetClass="entr" presetSubtype="2" accel="24000" fill="hold" grpId="0" nodeType="withEffect">
                                  <p:stCondLst>
                                    <p:cond delay="0"/>
                                  </p:stCondLst>
                                  <p:childTnLst>
                                    <p:set>
                                      <p:cBhvr>
                                        <p:cTn id="55" dur="1" fill="hold">
                                          <p:stCondLst>
                                            <p:cond delay="0"/>
                                          </p:stCondLst>
                                        </p:cTn>
                                        <p:tgtEl>
                                          <p:spTgt spid="5">
                                            <p:graphicEl>
                                              <a:dgm id="{E9D4AD06-A486-4573-B400-83A71BDF5BC1}"/>
                                            </p:graphicEl>
                                          </p:spTgt>
                                        </p:tgtEl>
                                        <p:attrNameLst>
                                          <p:attrName>style.visibility</p:attrName>
                                        </p:attrNameLst>
                                      </p:cBhvr>
                                      <p:to>
                                        <p:strVal val="visible"/>
                                      </p:to>
                                    </p:set>
                                    <p:anim calcmode="lin" valueType="num">
                                      <p:cBhvr additive="base">
                                        <p:cTn id="56" dur="2000" fill="hold"/>
                                        <p:tgtEl>
                                          <p:spTgt spid="5">
                                            <p:graphicEl>
                                              <a:dgm id="{E9D4AD06-A486-4573-B400-83A71BDF5BC1}"/>
                                            </p:graphicEl>
                                          </p:spTgt>
                                        </p:tgtEl>
                                        <p:attrNameLst>
                                          <p:attrName>ppt_x</p:attrName>
                                        </p:attrNameLst>
                                      </p:cBhvr>
                                      <p:tavLst>
                                        <p:tav tm="0">
                                          <p:val>
                                            <p:strVal val="1+#ppt_w/2"/>
                                          </p:val>
                                        </p:tav>
                                        <p:tav tm="100000">
                                          <p:val>
                                            <p:strVal val="#ppt_x"/>
                                          </p:val>
                                        </p:tav>
                                      </p:tavLst>
                                    </p:anim>
                                    <p:anim calcmode="lin" valueType="num">
                                      <p:cBhvr additive="base">
                                        <p:cTn id="57" dur="2000" fill="hold"/>
                                        <p:tgtEl>
                                          <p:spTgt spid="5">
                                            <p:graphicEl>
                                              <a:dgm id="{E9D4AD06-A486-4573-B400-83A71BDF5BC1}"/>
                                            </p:graphicEl>
                                          </p:spTgt>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ID="2" presetClass="entr" presetSubtype="2" accel="24000" fill="hold" grpId="0" nodeType="afterEffect">
                                  <p:stCondLst>
                                    <p:cond delay="0"/>
                                  </p:stCondLst>
                                  <p:childTnLst>
                                    <p:set>
                                      <p:cBhvr>
                                        <p:cTn id="60" dur="1" fill="hold">
                                          <p:stCondLst>
                                            <p:cond delay="0"/>
                                          </p:stCondLst>
                                        </p:cTn>
                                        <p:tgtEl>
                                          <p:spTgt spid="5">
                                            <p:graphicEl>
                                              <a:dgm id="{E5035BD6-9E89-4C50-92ED-C4657AAAF887}"/>
                                            </p:graphicEl>
                                          </p:spTgt>
                                        </p:tgtEl>
                                        <p:attrNameLst>
                                          <p:attrName>style.visibility</p:attrName>
                                        </p:attrNameLst>
                                      </p:cBhvr>
                                      <p:to>
                                        <p:strVal val="visible"/>
                                      </p:to>
                                    </p:set>
                                    <p:anim calcmode="lin" valueType="num">
                                      <p:cBhvr additive="base">
                                        <p:cTn id="61" dur="2000" fill="hold"/>
                                        <p:tgtEl>
                                          <p:spTgt spid="5">
                                            <p:graphicEl>
                                              <a:dgm id="{E5035BD6-9E89-4C50-92ED-C4657AAAF887}"/>
                                            </p:graphicEl>
                                          </p:spTgt>
                                        </p:tgtEl>
                                        <p:attrNameLst>
                                          <p:attrName>ppt_x</p:attrName>
                                        </p:attrNameLst>
                                      </p:cBhvr>
                                      <p:tavLst>
                                        <p:tav tm="0">
                                          <p:val>
                                            <p:strVal val="1+#ppt_w/2"/>
                                          </p:val>
                                        </p:tav>
                                        <p:tav tm="100000">
                                          <p:val>
                                            <p:strVal val="#ppt_x"/>
                                          </p:val>
                                        </p:tav>
                                      </p:tavLst>
                                    </p:anim>
                                    <p:anim calcmode="lin" valueType="num">
                                      <p:cBhvr additive="base">
                                        <p:cTn id="62" dur="2000" fill="hold"/>
                                        <p:tgtEl>
                                          <p:spTgt spid="5">
                                            <p:graphicEl>
                                              <a:dgm id="{E5035BD6-9E89-4C50-92ED-C4657AAAF887}"/>
                                            </p:graphic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accel="24000" fill="hold" grpId="0" nodeType="clickEffect">
                                  <p:stCondLst>
                                    <p:cond delay="0"/>
                                  </p:stCondLst>
                                  <p:childTnLst>
                                    <p:set>
                                      <p:cBhvr>
                                        <p:cTn id="66" dur="1" fill="hold">
                                          <p:stCondLst>
                                            <p:cond delay="0"/>
                                          </p:stCondLst>
                                        </p:cTn>
                                        <p:tgtEl>
                                          <p:spTgt spid="5">
                                            <p:graphicEl>
                                              <a:dgm id="{804E483C-E41C-4F45-8693-F9EAD46391F5}"/>
                                            </p:graphicEl>
                                          </p:spTgt>
                                        </p:tgtEl>
                                        <p:attrNameLst>
                                          <p:attrName>style.visibility</p:attrName>
                                        </p:attrNameLst>
                                      </p:cBhvr>
                                      <p:to>
                                        <p:strVal val="visible"/>
                                      </p:to>
                                    </p:set>
                                    <p:anim calcmode="lin" valueType="num">
                                      <p:cBhvr additive="base">
                                        <p:cTn id="67" dur="2000" fill="hold"/>
                                        <p:tgtEl>
                                          <p:spTgt spid="5">
                                            <p:graphicEl>
                                              <a:dgm id="{804E483C-E41C-4F45-8693-F9EAD46391F5}"/>
                                            </p:graphicEl>
                                          </p:spTgt>
                                        </p:tgtEl>
                                        <p:attrNameLst>
                                          <p:attrName>ppt_x</p:attrName>
                                        </p:attrNameLst>
                                      </p:cBhvr>
                                      <p:tavLst>
                                        <p:tav tm="0">
                                          <p:val>
                                            <p:strVal val="1+#ppt_w/2"/>
                                          </p:val>
                                        </p:tav>
                                        <p:tav tm="100000">
                                          <p:val>
                                            <p:strVal val="#ppt_x"/>
                                          </p:val>
                                        </p:tav>
                                      </p:tavLst>
                                    </p:anim>
                                    <p:anim calcmode="lin" valueType="num">
                                      <p:cBhvr additive="base">
                                        <p:cTn id="68" dur="2000" fill="hold"/>
                                        <p:tgtEl>
                                          <p:spTgt spid="5">
                                            <p:graphicEl>
                                              <a:dgm id="{804E483C-E41C-4F45-8693-F9EAD46391F5}"/>
                                            </p:graphicEl>
                                          </p:spTgt>
                                        </p:tgtEl>
                                        <p:attrNameLst>
                                          <p:attrName>ppt_y</p:attrName>
                                        </p:attrNameLst>
                                      </p:cBhvr>
                                      <p:tavLst>
                                        <p:tav tm="0">
                                          <p:val>
                                            <p:strVal val="#ppt_y"/>
                                          </p:val>
                                        </p:tav>
                                        <p:tav tm="100000">
                                          <p:val>
                                            <p:strVal val="#ppt_y"/>
                                          </p:val>
                                        </p:tav>
                                      </p:tavLst>
                                    </p:anim>
                                  </p:childTnLst>
                                </p:cTn>
                              </p:par>
                              <p:par>
                                <p:cTn id="69" presetID="2" presetClass="entr" presetSubtype="2" accel="24000" fill="hold" grpId="0" nodeType="withEffect">
                                  <p:stCondLst>
                                    <p:cond delay="0"/>
                                  </p:stCondLst>
                                  <p:childTnLst>
                                    <p:set>
                                      <p:cBhvr>
                                        <p:cTn id="70" dur="1" fill="hold">
                                          <p:stCondLst>
                                            <p:cond delay="0"/>
                                          </p:stCondLst>
                                        </p:cTn>
                                        <p:tgtEl>
                                          <p:spTgt spid="5">
                                            <p:graphicEl>
                                              <a:dgm id="{BBBE3D4F-1567-BA42-9B10-08A17E445A90}"/>
                                            </p:graphicEl>
                                          </p:spTgt>
                                        </p:tgtEl>
                                        <p:attrNameLst>
                                          <p:attrName>style.visibility</p:attrName>
                                        </p:attrNameLst>
                                      </p:cBhvr>
                                      <p:to>
                                        <p:strVal val="visible"/>
                                      </p:to>
                                    </p:set>
                                    <p:anim calcmode="lin" valueType="num">
                                      <p:cBhvr additive="base">
                                        <p:cTn id="71" dur="2000" fill="hold"/>
                                        <p:tgtEl>
                                          <p:spTgt spid="5">
                                            <p:graphicEl>
                                              <a:dgm id="{BBBE3D4F-1567-BA42-9B10-08A17E445A90}"/>
                                            </p:graphicEl>
                                          </p:spTgt>
                                        </p:tgtEl>
                                        <p:attrNameLst>
                                          <p:attrName>ppt_x</p:attrName>
                                        </p:attrNameLst>
                                      </p:cBhvr>
                                      <p:tavLst>
                                        <p:tav tm="0">
                                          <p:val>
                                            <p:strVal val="1+#ppt_w/2"/>
                                          </p:val>
                                        </p:tav>
                                        <p:tav tm="100000">
                                          <p:val>
                                            <p:strVal val="#ppt_x"/>
                                          </p:val>
                                        </p:tav>
                                      </p:tavLst>
                                    </p:anim>
                                    <p:anim calcmode="lin" valueType="num">
                                      <p:cBhvr additive="base">
                                        <p:cTn id="72" dur="2000" fill="hold"/>
                                        <p:tgtEl>
                                          <p:spTgt spid="5">
                                            <p:graphicEl>
                                              <a:dgm id="{BBBE3D4F-1567-BA42-9B10-08A17E445A90}"/>
                                            </p:graphicEl>
                                          </p:spTgt>
                                        </p:tgtEl>
                                        <p:attrNameLst>
                                          <p:attrName>ppt_y</p:attrName>
                                        </p:attrNameLst>
                                      </p:cBhvr>
                                      <p:tavLst>
                                        <p:tav tm="0">
                                          <p:val>
                                            <p:strVal val="#ppt_y"/>
                                          </p:val>
                                        </p:tav>
                                        <p:tav tm="100000">
                                          <p:val>
                                            <p:strVal val="#ppt_y"/>
                                          </p:val>
                                        </p:tav>
                                      </p:tavLst>
                                    </p:anim>
                                  </p:childTnLst>
                                </p:cTn>
                              </p:par>
                            </p:childTnLst>
                          </p:cTn>
                        </p:par>
                        <p:par>
                          <p:cTn id="73" fill="hold">
                            <p:stCondLst>
                              <p:cond delay="2000"/>
                            </p:stCondLst>
                            <p:childTnLst>
                              <p:par>
                                <p:cTn id="74" presetID="2" presetClass="entr" presetSubtype="2" accel="24000" fill="hold" grpId="0" nodeType="afterEffect">
                                  <p:stCondLst>
                                    <p:cond delay="0"/>
                                  </p:stCondLst>
                                  <p:childTnLst>
                                    <p:set>
                                      <p:cBhvr>
                                        <p:cTn id="75" dur="1" fill="hold">
                                          <p:stCondLst>
                                            <p:cond delay="0"/>
                                          </p:stCondLst>
                                        </p:cTn>
                                        <p:tgtEl>
                                          <p:spTgt spid="5">
                                            <p:graphicEl>
                                              <a:dgm id="{2C4957F3-0A73-164C-B045-86E869F05CB1}"/>
                                            </p:graphicEl>
                                          </p:spTgt>
                                        </p:tgtEl>
                                        <p:attrNameLst>
                                          <p:attrName>style.visibility</p:attrName>
                                        </p:attrNameLst>
                                      </p:cBhvr>
                                      <p:to>
                                        <p:strVal val="visible"/>
                                      </p:to>
                                    </p:set>
                                    <p:anim calcmode="lin" valueType="num">
                                      <p:cBhvr additive="base">
                                        <p:cTn id="76" dur="2000" fill="hold"/>
                                        <p:tgtEl>
                                          <p:spTgt spid="5">
                                            <p:graphicEl>
                                              <a:dgm id="{2C4957F3-0A73-164C-B045-86E869F05CB1}"/>
                                            </p:graphicEl>
                                          </p:spTgt>
                                        </p:tgtEl>
                                        <p:attrNameLst>
                                          <p:attrName>ppt_x</p:attrName>
                                        </p:attrNameLst>
                                      </p:cBhvr>
                                      <p:tavLst>
                                        <p:tav tm="0">
                                          <p:val>
                                            <p:strVal val="1+#ppt_w/2"/>
                                          </p:val>
                                        </p:tav>
                                        <p:tav tm="100000">
                                          <p:val>
                                            <p:strVal val="#ppt_x"/>
                                          </p:val>
                                        </p:tav>
                                      </p:tavLst>
                                    </p:anim>
                                    <p:anim calcmode="lin" valueType="num">
                                      <p:cBhvr additive="base">
                                        <p:cTn id="77" dur="2000" fill="hold"/>
                                        <p:tgtEl>
                                          <p:spTgt spid="5">
                                            <p:graphicEl>
                                              <a:dgm id="{2C4957F3-0A73-164C-B045-86E869F05CB1}"/>
                                            </p:graphicEl>
                                          </p:spTgt>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accel="24000" fill="hold" grpId="0" nodeType="clickEffect">
                                  <p:stCondLst>
                                    <p:cond delay="0"/>
                                  </p:stCondLst>
                                  <p:childTnLst>
                                    <p:set>
                                      <p:cBhvr>
                                        <p:cTn id="81" dur="1" fill="hold">
                                          <p:stCondLst>
                                            <p:cond delay="0"/>
                                          </p:stCondLst>
                                        </p:cTn>
                                        <p:tgtEl>
                                          <p:spTgt spid="5">
                                            <p:graphicEl>
                                              <a:dgm id="{8B137558-7D24-4DCC-9A43-57FAA04A5DAF}"/>
                                            </p:graphicEl>
                                          </p:spTgt>
                                        </p:tgtEl>
                                        <p:attrNameLst>
                                          <p:attrName>style.visibility</p:attrName>
                                        </p:attrNameLst>
                                      </p:cBhvr>
                                      <p:to>
                                        <p:strVal val="visible"/>
                                      </p:to>
                                    </p:set>
                                    <p:anim calcmode="lin" valueType="num">
                                      <p:cBhvr additive="base">
                                        <p:cTn id="82" dur="2000" fill="hold"/>
                                        <p:tgtEl>
                                          <p:spTgt spid="5">
                                            <p:graphicEl>
                                              <a:dgm id="{8B137558-7D24-4DCC-9A43-57FAA04A5DAF}"/>
                                            </p:graphicEl>
                                          </p:spTgt>
                                        </p:tgtEl>
                                        <p:attrNameLst>
                                          <p:attrName>ppt_x</p:attrName>
                                        </p:attrNameLst>
                                      </p:cBhvr>
                                      <p:tavLst>
                                        <p:tav tm="0">
                                          <p:val>
                                            <p:strVal val="1+#ppt_w/2"/>
                                          </p:val>
                                        </p:tav>
                                        <p:tav tm="100000">
                                          <p:val>
                                            <p:strVal val="#ppt_x"/>
                                          </p:val>
                                        </p:tav>
                                      </p:tavLst>
                                    </p:anim>
                                    <p:anim calcmode="lin" valueType="num">
                                      <p:cBhvr additive="base">
                                        <p:cTn id="83" dur="2000" fill="hold"/>
                                        <p:tgtEl>
                                          <p:spTgt spid="5">
                                            <p:graphicEl>
                                              <a:dgm id="{8B137558-7D24-4DCC-9A43-57FAA04A5DAF}"/>
                                            </p:graphicEl>
                                          </p:spTgt>
                                        </p:tgtEl>
                                        <p:attrNameLst>
                                          <p:attrName>ppt_y</p:attrName>
                                        </p:attrNameLst>
                                      </p:cBhvr>
                                      <p:tavLst>
                                        <p:tav tm="0">
                                          <p:val>
                                            <p:strVal val="#ppt_y"/>
                                          </p:val>
                                        </p:tav>
                                        <p:tav tm="100000">
                                          <p:val>
                                            <p:strVal val="#ppt_y"/>
                                          </p:val>
                                        </p:tav>
                                      </p:tavLst>
                                    </p:anim>
                                  </p:childTnLst>
                                </p:cTn>
                              </p:par>
                              <p:par>
                                <p:cTn id="84" presetID="2" presetClass="entr" presetSubtype="2" accel="24000" fill="hold" grpId="0" nodeType="withEffect">
                                  <p:stCondLst>
                                    <p:cond delay="0"/>
                                  </p:stCondLst>
                                  <p:childTnLst>
                                    <p:set>
                                      <p:cBhvr>
                                        <p:cTn id="85" dur="1" fill="hold">
                                          <p:stCondLst>
                                            <p:cond delay="0"/>
                                          </p:stCondLst>
                                        </p:cTn>
                                        <p:tgtEl>
                                          <p:spTgt spid="5">
                                            <p:graphicEl>
                                              <a:dgm id="{9BB5C6D0-79BB-4CB6-AD88-34BAF81E59F1}"/>
                                            </p:graphicEl>
                                          </p:spTgt>
                                        </p:tgtEl>
                                        <p:attrNameLst>
                                          <p:attrName>style.visibility</p:attrName>
                                        </p:attrNameLst>
                                      </p:cBhvr>
                                      <p:to>
                                        <p:strVal val="visible"/>
                                      </p:to>
                                    </p:set>
                                    <p:anim calcmode="lin" valueType="num">
                                      <p:cBhvr additive="base">
                                        <p:cTn id="86" dur="2000" fill="hold"/>
                                        <p:tgtEl>
                                          <p:spTgt spid="5">
                                            <p:graphicEl>
                                              <a:dgm id="{9BB5C6D0-79BB-4CB6-AD88-34BAF81E59F1}"/>
                                            </p:graphicEl>
                                          </p:spTgt>
                                        </p:tgtEl>
                                        <p:attrNameLst>
                                          <p:attrName>ppt_x</p:attrName>
                                        </p:attrNameLst>
                                      </p:cBhvr>
                                      <p:tavLst>
                                        <p:tav tm="0">
                                          <p:val>
                                            <p:strVal val="1+#ppt_w/2"/>
                                          </p:val>
                                        </p:tav>
                                        <p:tav tm="100000">
                                          <p:val>
                                            <p:strVal val="#ppt_x"/>
                                          </p:val>
                                        </p:tav>
                                      </p:tavLst>
                                    </p:anim>
                                    <p:anim calcmode="lin" valueType="num">
                                      <p:cBhvr additive="base">
                                        <p:cTn id="87" dur="2000" fill="hold"/>
                                        <p:tgtEl>
                                          <p:spTgt spid="5">
                                            <p:graphicEl>
                                              <a:dgm id="{9BB5C6D0-79BB-4CB6-AD88-34BAF81E59F1}"/>
                                            </p:graphicEl>
                                          </p:spTgt>
                                        </p:tgtEl>
                                        <p:attrNameLst>
                                          <p:attrName>ppt_y</p:attrName>
                                        </p:attrNameLst>
                                      </p:cBhvr>
                                      <p:tavLst>
                                        <p:tav tm="0">
                                          <p:val>
                                            <p:strVal val="#ppt_y"/>
                                          </p:val>
                                        </p:tav>
                                        <p:tav tm="100000">
                                          <p:val>
                                            <p:strVal val="#ppt_y"/>
                                          </p:val>
                                        </p:tav>
                                      </p:tavLst>
                                    </p:anim>
                                  </p:childTnLst>
                                </p:cTn>
                              </p:par>
                            </p:childTnLst>
                          </p:cTn>
                        </p:par>
                        <p:par>
                          <p:cTn id="88" fill="hold">
                            <p:stCondLst>
                              <p:cond delay="2000"/>
                            </p:stCondLst>
                            <p:childTnLst>
                              <p:par>
                                <p:cTn id="89" presetID="2" presetClass="entr" presetSubtype="2" accel="24000" fill="hold" grpId="0" nodeType="afterEffect">
                                  <p:stCondLst>
                                    <p:cond delay="0"/>
                                  </p:stCondLst>
                                  <p:childTnLst>
                                    <p:set>
                                      <p:cBhvr>
                                        <p:cTn id="90" dur="1" fill="hold">
                                          <p:stCondLst>
                                            <p:cond delay="0"/>
                                          </p:stCondLst>
                                        </p:cTn>
                                        <p:tgtEl>
                                          <p:spTgt spid="5">
                                            <p:graphicEl>
                                              <a:dgm id="{4ABE0EDE-1327-428E-BEA4-292F64A21EC4}"/>
                                            </p:graphicEl>
                                          </p:spTgt>
                                        </p:tgtEl>
                                        <p:attrNameLst>
                                          <p:attrName>style.visibility</p:attrName>
                                        </p:attrNameLst>
                                      </p:cBhvr>
                                      <p:to>
                                        <p:strVal val="visible"/>
                                      </p:to>
                                    </p:set>
                                    <p:anim calcmode="lin" valueType="num">
                                      <p:cBhvr additive="base">
                                        <p:cTn id="91" dur="2000" fill="hold"/>
                                        <p:tgtEl>
                                          <p:spTgt spid="5">
                                            <p:graphicEl>
                                              <a:dgm id="{4ABE0EDE-1327-428E-BEA4-292F64A21EC4}"/>
                                            </p:graphicEl>
                                          </p:spTgt>
                                        </p:tgtEl>
                                        <p:attrNameLst>
                                          <p:attrName>ppt_x</p:attrName>
                                        </p:attrNameLst>
                                      </p:cBhvr>
                                      <p:tavLst>
                                        <p:tav tm="0">
                                          <p:val>
                                            <p:strVal val="1+#ppt_w/2"/>
                                          </p:val>
                                        </p:tav>
                                        <p:tav tm="100000">
                                          <p:val>
                                            <p:strVal val="#ppt_x"/>
                                          </p:val>
                                        </p:tav>
                                      </p:tavLst>
                                    </p:anim>
                                    <p:anim calcmode="lin" valueType="num">
                                      <p:cBhvr additive="base">
                                        <p:cTn id="92" dur="2000" fill="hold"/>
                                        <p:tgtEl>
                                          <p:spTgt spid="5">
                                            <p:graphicEl>
                                              <a:dgm id="{4ABE0EDE-1327-428E-BEA4-292F64A21EC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2"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817785-2AC4-6748-A664-6AA3B6FB1D78}"/>
              </a:ext>
            </a:extLst>
          </p:cNvPr>
          <p:cNvSpPr>
            <a:spLocks noGrp="1"/>
          </p:cNvSpPr>
          <p:nvPr>
            <p:ph type="ctrTitle"/>
          </p:nvPr>
        </p:nvSpPr>
        <p:spPr>
          <a:xfrm>
            <a:off x="1524000" y="2776539"/>
            <a:ext cx="9144000" cy="1381188"/>
          </a:xfrm>
        </p:spPr>
        <p:txBody>
          <a:bodyPr anchor="ctr">
            <a:normAutofit/>
          </a:bodyPr>
          <a:lstStyle/>
          <a:p>
            <a:r>
              <a:rPr lang="en-US" sz="4000" dirty="0">
                <a:solidFill>
                  <a:schemeClr val="bg2"/>
                </a:solidFill>
              </a:rPr>
              <a:t>Time Series Databases Use Cases</a:t>
            </a:r>
          </a:p>
        </p:txBody>
      </p:sp>
      <p:sp>
        <p:nvSpPr>
          <p:cNvPr id="3" name="Footer Placeholder 2">
            <a:extLst>
              <a:ext uri="{FF2B5EF4-FFF2-40B4-BE49-F238E27FC236}">
                <a16:creationId xmlns:a16="http://schemas.microsoft.com/office/drawing/2014/main" id="{0C07612B-4C22-496F-ABFC-E6348B076BD7}"/>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96569678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3A1EDEA-A493-0C41-ABB4-6DB87BBEF004}"/>
              </a:ext>
            </a:extLst>
          </p:cNvPr>
          <p:cNvSpPr>
            <a:spLocks noGrp="1"/>
          </p:cNvSpPr>
          <p:nvPr>
            <p:ph type="title"/>
          </p:nvPr>
        </p:nvSpPr>
        <p:spPr>
          <a:xfrm>
            <a:off x="108285" y="2023237"/>
            <a:ext cx="4728411" cy="2820908"/>
          </a:xfrm>
        </p:spPr>
        <p:txBody>
          <a:bodyPr>
            <a:normAutofit/>
          </a:bodyPr>
          <a:lstStyle/>
          <a:p>
            <a:pPr algn="ctr"/>
            <a:r>
              <a:rPr lang="en-US" sz="4000" dirty="0">
                <a:solidFill>
                  <a:srgbClr val="FFFFFF"/>
                </a:solidFill>
              </a:rPr>
              <a:t>Popular TSDB</a:t>
            </a:r>
            <a:br>
              <a:rPr lang="en-US" sz="4000" dirty="0">
                <a:solidFill>
                  <a:srgbClr val="FFFFFF"/>
                </a:solidFill>
              </a:rPr>
            </a:br>
            <a:r>
              <a:rPr lang="en-US" sz="4000" dirty="0">
                <a:solidFill>
                  <a:srgbClr val="FFFFFF"/>
                </a:solidFill>
              </a:rPr>
              <a:t>Use Cases</a:t>
            </a:r>
          </a:p>
        </p:txBody>
      </p:sp>
      <p:sp>
        <p:nvSpPr>
          <p:cNvPr id="7" name="Rectangle: Rounded Corners 6">
            <a:extLst>
              <a:ext uri="{FF2B5EF4-FFF2-40B4-BE49-F238E27FC236}">
                <a16:creationId xmlns:a16="http://schemas.microsoft.com/office/drawing/2014/main" id="{BF29F66C-B08C-4FB2-8F52-739DEB5A5664}"/>
              </a:ext>
            </a:extLst>
          </p:cNvPr>
          <p:cNvSpPr/>
          <p:nvPr/>
        </p:nvSpPr>
        <p:spPr>
          <a:xfrm>
            <a:off x="5576434" y="2902781"/>
            <a:ext cx="6152825" cy="112083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IoT Platform Monitoring and Analytics</a:t>
            </a:r>
          </a:p>
        </p:txBody>
      </p:sp>
      <p:sp>
        <p:nvSpPr>
          <p:cNvPr id="8" name="Rectangle: Rounded Corners 7">
            <a:extLst>
              <a:ext uri="{FF2B5EF4-FFF2-40B4-BE49-F238E27FC236}">
                <a16:creationId xmlns:a16="http://schemas.microsoft.com/office/drawing/2014/main" id="{6E11FA54-855B-4B22-80A8-A5F65EE13101}"/>
              </a:ext>
            </a:extLst>
          </p:cNvPr>
          <p:cNvSpPr/>
          <p:nvPr/>
        </p:nvSpPr>
        <p:spPr>
          <a:xfrm>
            <a:off x="5576440" y="4649347"/>
            <a:ext cx="6152825" cy="112083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dirty="0"/>
              <a:t>Real-time Analytics &amp; Business Intelligence</a:t>
            </a:r>
          </a:p>
        </p:txBody>
      </p:sp>
      <p:sp>
        <p:nvSpPr>
          <p:cNvPr id="11" name="Rectangle: Rounded Corners 10">
            <a:extLst>
              <a:ext uri="{FF2B5EF4-FFF2-40B4-BE49-F238E27FC236}">
                <a16:creationId xmlns:a16="http://schemas.microsoft.com/office/drawing/2014/main" id="{8EDD96D3-9878-4B7F-B609-ACB24DABD872}"/>
              </a:ext>
            </a:extLst>
          </p:cNvPr>
          <p:cNvSpPr/>
          <p:nvPr/>
        </p:nvSpPr>
        <p:spPr>
          <a:xfrm>
            <a:off x="5555206" y="1156215"/>
            <a:ext cx="6152825" cy="112083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bg1"/>
                </a:solidFill>
              </a:rPr>
              <a:t>Infrastructure and Application Performance Monitoring</a:t>
            </a:r>
            <a:endParaRPr lang="en-US" sz="2800" dirty="0"/>
          </a:p>
        </p:txBody>
      </p:sp>
      <p:sp>
        <p:nvSpPr>
          <p:cNvPr id="3" name="Footer Placeholder 2">
            <a:extLst>
              <a:ext uri="{FF2B5EF4-FFF2-40B4-BE49-F238E27FC236}">
                <a16:creationId xmlns:a16="http://schemas.microsoft.com/office/drawing/2014/main" id="{53F428AC-8BB9-4F5C-A62B-A0630A8E25EF}"/>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8308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iterate type="lt">
                                    <p:tmPct val="10000"/>
                                  </p:iterate>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1+#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iterate type="lt">
                                    <p:tmPct val="10000"/>
                                  </p:iterate>
                                  <p:childTnLst>
                                    <p:set>
                                      <p:cBhvr>
                                        <p:cTn id="17" dur="1" fill="hold">
                                          <p:stCondLst>
                                            <p:cond delay="0"/>
                                          </p:stCondLst>
                                        </p:cTn>
                                        <p:tgtEl>
                                          <p:spTgt spid="7"/>
                                        </p:tgtEl>
                                        <p:attrNameLst>
                                          <p:attrName>style.visibility</p:attrName>
                                        </p:attrNameLst>
                                      </p:cBhvr>
                                      <p:to>
                                        <p:strVal val="visible"/>
                                      </p:to>
                                    </p:set>
                                    <p:anim calcmode="lin" valueType="num">
                                      <p:cBhvr additive="base">
                                        <p:cTn id="18" dur="1000" fill="hold"/>
                                        <p:tgtEl>
                                          <p:spTgt spid="7"/>
                                        </p:tgtEl>
                                        <p:attrNameLst>
                                          <p:attrName>ppt_x</p:attrName>
                                        </p:attrNameLst>
                                      </p:cBhvr>
                                      <p:tavLst>
                                        <p:tav tm="0">
                                          <p:val>
                                            <p:strVal val="1+#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iterate type="lt">
                                    <p:tmPct val="10000"/>
                                  </p:iterate>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1+#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8794558-FB36-F642-8591-07108911AE08}"/>
              </a:ext>
            </a:extLst>
          </p:cNvPr>
          <p:cNvSpPr>
            <a:spLocks noGrp="1"/>
          </p:cNvSpPr>
          <p:nvPr>
            <p:ph type="title"/>
          </p:nvPr>
        </p:nvSpPr>
        <p:spPr>
          <a:xfrm>
            <a:off x="640079" y="2053641"/>
            <a:ext cx="3669161" cy="2760098"/>
          </a:xfrm>
        </p:spPr>
        <p:txBody>
          <a:bodyPr>
            <a:normAutofit/>
          </a:bodyPr>
          <a:lstStyle/>
          <a:p>
            <a:pPr algn="ctr"/>
            <a:r>
              <a:rPr lang="en-US" dirty="0">
                <a:solidFill>
                  <a:srgbClr val="FFFFFF"/>
                </a:solidFill>
              </a:rPr>
              <a:t>Agenda</a:t>
            </a:r>
          </a:p>
        </p:txBody>
      </p:sp>
      <p:sp>
        <p:nvSpPr>
          <p:cNvPr id="8" name="Content Placeholder 2">
            <a:extLst>
              <a:ext uri="{FF2B5EF4-FFF2-40B4-BE49-F238E27FC236}">
                <a16:creationId xmlns:a16="http://schemas.microsoft.com/office/drawing/2014/main" id="{55EDC81D-4CAA-4A18-9642-90C6859036CD}"/>
              </a:ext>
            </a:extLst>
          </p:cNvPr>
          <p:cNvSpPr txBox="1">
            <a:spLocks/>
          </p:cNvSpPr>
          <p:nvPr/>
        </p:nvSpPr>
        <p:spPr>
          <a:xfrm>
            <a:off x="6740627" y="721896"/>
            <a:ext cx="2557480" cy="5029200"/>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Tx/>
              <a:buNone/>
            </a:pPr>
            <a:r>
              <a:rPr lang="en-US" sz="1400" b="1" dirty="0">
                <a:solidFill>
                  <a:srgbClr val="000000"/>
                </a:solidFill>
              </a:rPr>
              <a:t>Time Series</a:t>
            </a:r>
          </a:p>
          <a:p>
            <a:pPr>
              <a:spcBef>
                <a:spcPts val="0"/>
              </a:spcBef>
              <a:spcAft>
                <a:spcPts val="600"/>
              </a:spcAft>
            </a:pPr>
            <a:r>
              <a:rPr lang="en-US" sz="1400" dirty="0">
                <a:solidFill>
                  <a:srgbClr val="000000"/>
                </a:solidFill>
              </a:rPr>
              <a:t>What is a Time Series?</a:t>
            </a:r>
          </a:p>
          <a:p>
            <a:pPr>
              <a:spcBef>
                <a:spcPts val="0"/>
              </a:spcBef>
              <a:spcAft>
                <a:spcPts val="600"/>
              </a:spcAft>
            </a:pPr>
            <a:r>
              <a:rPr lang="en-US" sz="1400" dirty="0">
                <a:solidFill>
                  <a:srgbClr val="000000"/>
                </a:solidFill>
              </a:rPr>
              <a:t>Components of a Time Series</a:t>
            </a:r>
          </a:p>
          <a:p>
            <a:pPr>
              <a:spcBef>
                <a:spcPts val="0"/>
              </a:spcBef>
              <a:spcAft>
                <a:spcPts val="600"/>
              </a:spcAft>
            </a:pPr>
            <a:r>
              <a:rPr lang="en-US" sz="1400" dirty="0">
                <a:solidFill>
                  <a:srgbClr val="000000"/>
                </a:solidFill>
              </a:rPr>
              <a:t>Time Series Data Model</a:t>
            </a:r>
          </a:p>
          <a:p>
            <a:pPr marL="0" indent="0">
              <a:spcBef>
                <a:spcPts val="0"/>
              </a:spcBef>
              <a:spcAft>
                <a:spcPts val="600"/>
              </a:spcAft>
              <a:buFontTx/>
              <a:buNone/>
            </a:pPr>
            <a:endParaRPr lang="en-US" sz="1400" dirty="0">
              <a:solidFill>
                <a:srgbClr val="000000"/>
              </a:solidFill>
            </a:endParaRPr>
          </a:p>
          <a:p>
            <a:pPr marL="0" indent="0">
              <a:spcBef>
                <a:spcPts val="0"/>
              </a:spcBef>
              <a:spcAft>
                <a:spcPts val="600"/>
              </a:spcAft>
              <a:buFontTx/>
              <a:buNone/>
            </a:pPr>
            <a:r>
              <a:rPr lang="en-US" sz="1400" b="1" dirty="0">
                <a:solidFill>
                  <a:srgbClr val="000000"/>
                </a:solidFill>
              </a:rPr>
              <a:t>Time Series Databases</a:t>
            </a:r>
          </a:p>
          <a:p>
            <a:pPr>
              <a:spcBef>
                <a:spcPts val="0"/>
              </a:spcBef>
              <a:spcAft>
                <a:spcPts val="600"/>
              </a:spcAft>
            </a:pPr>
            <a:r>
              <a:rPr lang="en-US" sz="1400" dirty="0">
                <a:solidFill>
                  <a:srgbClr val="000000"/>
                </a:solidFill>
              </a:rPr>
              <a:t>TSDB Properties</a:t>
            </a:r>
          </a:p>
          <a:p>
            <a:pPr>
              <a:spcBef>
                <a:spcPts val="0"/>
              </a:spcBef>
              <a:spcAft>
                <a:spcPts val="600"/>
              </a:spcAft>
            </a:pPr>
            <a:r>
              <a:rPr lang="en-US" sz="1400" dirty="0">
                <a:solidFill>
                  <a:srgbClr val="000000"/>
                </a:solidFill>
              </a:rPr>
              <a:t>TSDB Benefits</a:t>
            </a:r>
          </a:p>
          <a:p>
            <a:pPr marL="0" indent="0">
              <a:spcBef>
                <a:spcPts val="0"/>
              </a:spcBef>
              <a:spcAft>
                <a:spcPts val="600"/>
              </a:spcAft>
              <a:buFont typeface="Arial" panose="020B0604020202020204" pitchFamily="34" charset="0"/>
              <a:buNone/>
            </a:pPr>
            <a:endParaRPr lang="en-US" sz="1400" dirty="0">
              <a:solidFill>
                <a:srgbClr val="000000"/>
              </a:solidFill>
            </a:endParaRPr>
          </a:p>
          <a:p>
            <a:pPr marL="0" indent="0">
              <a:spcBef>
                <a:spcPts val="0"/>
              </a:spcBef>
              <a:spcAft>
                <a:spcPts val="600"/>
              </a:spcAft>
              <a:buFont typeface="Arial" panose="020B0604020202020204" pitchFamily="34" charset="0"/>
              <a:buNone/>
              <a:defRPr/>
            </a:pPr>
            <a:r>
              <a:rPr lang="en-US" sz="1400" b="1" dirty="0">
                <a:solidFill>
                  <a:srgbClr val="000000"/>
                </a:solidFill>
              </a:rPr>
              <a:t>TSDB Real World Application</a:t>
            </a:r>
          </a:p>
          <a:p>
            <a:pPr>
              <a:spcBef>
                <a:spcPts val="0"/>
              </a:spcBef>
              <a:spcAft>
                <a:spcPts val="600"/>
              </a:spcAft>
              <a:defRPr/>
            </a:pPr>
            <a:r>
              <a:rPr lang="en-US" sz="1400" dirty="0">
                <a:solidFill>
                  <a:srgbClr val="000000"/>
                </a:solidFill>
              </a:rPr>
              <a:t>TSDB Use Cases</a:t>
            </a:r>
          </a:p>
          <a:p>
            <a:pPr>
              <a:spcBef>
                <a:spcPts val="0"/>
              </a:spcBef>
              <a:spcAft>
                <a:spcPts val="600"/>
              </a:spcAft>
              <a:defRPr/>
            </a:pPr>
            <a:r>
              <a:rPr lang="en-US" sz="1400" dirty="0">
                <a:solidFill>
                  <a:srgbClr val="000000"/>
                </a:solidFill>
              </a:rPr>
              <a:t>Real World Case Studies</a:t>
            </a:r>
          </a:p>
          <a:p>
            <a:pPr>
              <a:spcBef>
                <a:spcPts val="0"/>
              </a:spcBef>
              <a:spcAft>
                <a:spcPts val="600"/>
              </a:spcAft>
              <a:defRPr/>
            </a:pPr>
            <a:r>
              <a:rPr lang="en-US" sz="1400" dirty="0">
                <a:solidFill>
                  <a:srgbClr val="000000"/>
                </a:solidFill>
              </a:rPr>
              <a:t>Popular TSDB</a:t>
            </a:r>
          </a:p>
          <a:p>
            <a:pPr>
              <a:spcAft>
                <a:spcPts val="600"/>
              </a:spcAft>
              <a:defRPr/>
            </a:pPr>
            <a:endParaRPr lang="en-US" sz="1400" b="1" dirty="0">
              <a:solidFill>
                <a:srgbClr val="000000"/>
              </a:solidFill>
            </a:endParaRPr>
          </a:p>
          <a:p>
            <a:pPr marL="0" indent="0">
              <a:spcBef>
                <a:spcPts val="0"/>
              </a:spcBef>
              <a:spcAft>
                <a:spcPts val="600"/>
              </a:spcAft>
              <a:buFont typeface="Arial" panose="020B0604020202020204" pitchFamily="34" charset="0"/>
              <a:buNone/>
              <a:defRPr/>
            </a:pPr>
            <a:r>
              <a:rPr lang="en-US" sz="1400" b="1" dirty="0">
                <a:solidFill>
                  <a:srgbClr val="000000"/>
                </a:solidFill>
              </a:rPr>
              <a:t>Influx Demonstration</a:t>
            </a:r>
          </a:p>
          <a:p>
            <a:pPr>
              <a:spcBef>
                <a:spcPts val="0"/>
              </a:spcBef>
              <a:spcAft>
                <a:spcPts val="600"/>
              </a:spcAft>
            </a:pPr>
            <a:r>
              <a:rPr lang="en-US" sz="1400" dirty="0">
                <a:solidFill>
                  <a:srgbClr val="000000"/>
                </a:solidFill>
              </a:rPr>
              <a:t>Why InfluxDB?</a:t>
            </a:r>
          </a:p>
          <a:p>
            <a:pPr>
              <a:spcBef>
                <a:spcPts val="0"/>
              </a:spcBef>
              <a:spcAft>
                <a:spcPts val="600"/>
              </a:spcAft>
            </a:pPr>
            <a:r>
              <a:rPr lang="en-US" sz="1400" dirty="0">
                <a:solidFill>
                  <a:srgbClr val="000000"/>
                </a:solidFill>
              </a:rPr>
              <a:t>Installation and Data Import</a:t>
            </a:r>
          </a:p>
          <a:p>
            <a:pPr>
              <a:spcBef>
                <a:spcPts val="0"/>
              </a:spcBef>
              <a:spcAft>
                <a:spcPts val="600"/>
              </a:spcAft>
            </a:pPr>
            <a:r>
              <a:rPr lang="en-US" sz="1400" dirty="0">
                <a:solidFill>
                  <a:srgbClr val="000000"/>
                </a:solidFill>
              </a:rPr>
              <a:t>Using InfluxDB</a:t>
            </a:r>
          </a:p>
          <a:p>
            <a:pPr marL="0" indent="0">
              <a:spcBef>
                <a:spcPts val="0"/>
              </a:spcBef>
              <a:spcAft>
                <a:spcPts val="600"/>
              </a:spcAft>
              <a:buFont typeface="Arial" panose="020B0604020202020204" pitchFamily="34" charset="0"/>
              <a:buNone/>
            </a:pPr>
            <a:endParaRPr lang="en-US" sz="1100" dirty="0">
              <a:solidFill>
                <a:srgbClr val="000000"/>
              </a:solidFill>
            </a:endParaRPr>
          </a:p>
        </p:txBody>
      </p:sp>
    </p:spTree>
    <p:extLst>
      <p:ext uri="{BB962C8B-B14F-4D97-AF65-F5344CB8AC3E}">
        <p14:creationId xmlns:p14="http://schemas.microsoft.com/office/powerpoint/2010/main" val="3946395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739422" y="1007565"/>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3" name="Rectangle 2">
            <a:extLst>
              <a:ext uri="{FF2B5EF4-FFF2-40B4-BE49-F238E27FC236}">
                <a16:creationId xmlns:a16="http://schemas.microsoft.com/office/drawing/2014/main" id="{B10BDE71-FD61-44B6-8132-EB77CA588448}"/>
              </a:ext>
            </a:extLst>
          </p:cNvPr>
          <p:cNvSpPr/>
          <p:nvPr/>
        </p:nvSpPr>
        <p:spPr>
          <a:xfrm>
            <a:off x="115870" y="3314354"/>
            <a:ext cx="4422559" cy="2098267"/>
          </a:xfrm>
          <a:prstGeom prst="rect">
            <a:avLst/>
          </a:prstGeom>
        </p:spPr>
        <p:txBody>
          <a:bodyPr wrap="square">
            <a:spAutoFit/>
          </a:bodyPr>
          <a:lstStyle/>
          <a:p>
            <a:pPr marL="0" lvl="1" algn="ctr">
              <a:lnSpc>
                <a:spcPct val="110000"/>
              </a:lnSpc>
              <a:buClr>
                <a:schemeClr val="accent1"/>
              </a:buClr>
            </a:pPr>
            <a:r>
              <a:rPr lang="en-US" sz="3000" b="1" dirty="0">
                <a:solidFill>
                  <a:schemeClr val="accent1"/>
                </a:solidFill>
                <a:latin typeface="+mj-lt"/>
              </a:rPr>
              <a:t>Infrastructure</a:t>
            </a:r>
          </a:p>
          <a:p>
            <a:pPr marL="0" lvl="1" algn="ctr">
              <a:lnSpc>
                <a:spcPct val="110000"/>
              </a:lnSpc>
              <a:buClr>
                <a:schemeClr val="accent1"/>
              </a:buClr>
            </a:pPr>
            <a:r>
              <a:rPr lang="en-US" sz="3000" b="1" dirty="0">
                <a:solidFill>
                  <a:schemeClr val="accent1"/>
                </a:solidFill>
                <a:latin typeface="+mj-lt"/>
              </a:rPr>
              <a:t> </a:t>
            </a:r>
            <a:r>
              <a:rPr lang="en-US" sz="2000" b="1" dirty="0">
                <a:solidFill>
                  <a:schemeClr val="accent1"/>
                </a:solidFill>
                <a:latin typeface="+mj-lt"/>
              </a:rPr>
              <a:t>and </a:t>
            </a:r>
          </a:p>
          <a:p>
            <a:pPr marL="0" lvl="1" algn="ctr">
              <a:lnSpc>
                <a:spcPct val="110000"/>
              </a:lnSpc>
              <a:buClr>
                <a:schemeClr val="accent1"/>
              </a:buClr>
            </a:pPr>
            <a:r>
              <a:rPr lang="en-US" sz="3000" b="1" dirty="0">
                <a:solidFill>
                  <a:schemeClr val="accent1"/>
                </a:solidFill>
                <a:latin typeface="+mj-lt"/>
              </a:rPr>
              <a:t>Application Monitoring (APM)</a:t>
            </a:r>
          </a:p>
        </p:txBody>
      </p:sp>
      <p:sp>
        <p:nvSpPr>
          <p:cNvPr id="5" name="Rectangle 4">
            <a:extLst>
              <a:ext uri="{FF2B5EF4-FFF2-40B4-BE49-F238E27FC236}">
                <a16:creationId xmlns:a16="http://schemas.microsoft.com/office/drawing/2014/main" id="{F8E40C2F-3413-4866-BE1E-1F643AB6B40E}"/>
              </a:ext>
            </a:extLst>
          </p:cNvPr>
          <p:cNvSpPr/>
          <p:nvPr/>
        </p:nvSpPr>
        <p:spPr>
          <a:xfrm>
            <a:off x="4599620" y="621261"/>
            <a:ext cx="7436387" cy="4198072"/>
          </a:xfrm>
          <a:prstGeom prst="rect">
            <a:avLst/>
          </a:prstGeom>
        </p:spPr>
        <p:txBody>
          <a:bodyPr wrap="square">
            <a:spAutoFit/>
          </a:bodyPr>
          <a:lstStyle/>
          <a:p>
            <a:pPr marL="569898" lvl="2" indent="-457189">
              <a:lnSpc>
                <a:spcPct val="90000"/>
              </a:lnSpc>
              <a:spcBef>
                <a:spcPts val="3000"/>
              </a:spcBef>
              <a:buClr>
                <a:schemeClr val="accent1"/>
              </a:buClr>
              <a:buFont typeface="Arial" panose="020B0604020202020204" pitchFamily="34" charset="0"/>
              <a:buChar char="•"/>
            </a:pPr>
            <a:r>
              <a:rPr lang="en-US" sz="2800" dirty="0"/>
              <a:t>Real-time infrastructure and application monitoring using time series databases helps to identify problems before they negatively impact critical business procedures or begin to cause system failures.</a:t>
            </a:r>
          </a:p>
          <a:p>
            <a:pPr marL="569898" lvl="2" indent="-457189">
              <a:lnSpc>
                <a:spcPct val="90000"/>
              </a:lnSpc>
              <a:spcBef>
                <a:spcPts val="4800"/>
              </a:spcBef>
              <a:buClr>
                <a:schemeClr val="accent1"/>
              </a:buClr>
              <a:buFont typeface="Arial" panose="020B0604020202020204" pitchFamily="34" charset="0"/>
              <a:buChar char="•"/>
            </a:pPr>
            <a:r>
              <a:rPr lang="en-US" sz="2800" dirty="0"/>
              <a:t>Aims to detect and diagnose complex application performance problems to provide end users with a high-quality experience and to maintain expected levels of service.</a:t>
            </a:r>
          </a:p>
        </p:txBody>
      </p:sp>
      <p:sp>
        <p:nvSpPr>
          <p:cNvPr id="4" name="Footer Placeholder 3">
            <a:extLst>
              <a:ext uri="{FF2B5EF4-FFF2-40B4-BE49-F238E27FC236}">
                <a16:creationId xmlns:a16="http://schemas.microsoft.com/office/drawing/2014/main" id="{CBF8A088-7EB6-4360-BC28-6C01A41B7A19}"/>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5784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739422" y="1007565"/>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3" name="Rectangle 2">
            <a:extLst>
              <a:ext uri="{FF2B5EF4-FFF2-40B4-BE49-F238E27FC236}">
                <a16:creationId xmlns:a16="http://schemas.microsoft.com/office/drawing/2014/main" id="{B10BDE71-FD61-44B6-8132-EB77CA588448}"/>
              </a:ext>
            </a:extLst>
          </p:cNvPr>
          <p:cNvSpPr/>
          <p:nvPr/>
        </p:nvSpPr>
        <p:spPr>
          <a:xfrm>
            <a:off x="101317" y="3496390"/>
            <a:ext cx="4422559" cy="2098267"/>
          </a:xfrm>
          <a:prstGeom prst="rect">
            <a:avLst/>
          </a:prstGeom>
        </p:spPr>
        <p:txBody>
          <a:bodyPr wrap="square">
            <a:spAutoFit/>
          </a:bodyPr>
          <a:lstStyle/>
          <a:p>
            <a:pPr marL="0" lvl="1" algn="ctr">
              <a:lnSpc>
                <a:spcPct val="110000"/>
              </a:lnSpc>
              <a:buClr>
                <a:schemeClr val="accent1"/>
              </a:buClr>
            </a:pPr>
            <a:r>
              <a:rPr lang="en-US" sz="3000" b="1" dirty="0">
                <a:solidFill>
                  <a:schemeClr val="accent1"/>
                </a:solidFill>
                <a:latin typeface="+mj-lt"/>
              </a:rPr>
              <a:t>Infrastructure</a:t>
            </a:r>
          </a:p>
          <a:p>
            <a:pPr marL="0" lvl="1" algn="ctr">
              <a:lnSpc>
                <a:spcPct val="110000"/>
              </a:lnSpc>
              <a:buClr>
                <a:schemeClr val="accent1"/>
              </a:buClr>
            </a:pPr>
            <a:r>
              <a:rPr lang="en-US" sz="3000" b="1" dirty="0">
                <a:solidFill>
                  <a:schemeClr val="accent1"/>
                </a:solidFill>
                <a:latin typeface="+mj-lt"/>
              </a:rPr>
              <a:t> </a:t>
            </a:r>
            <a:r>
              <a:rPr lang="en-US" sz="2000" b="1" dirty="0">
                <a:solidFill>
                  <a:schemeClr val="accent1"/>
                </a:solidFill>
                <a:latin typeface="+mj-lt"/>
              </a:rPr>
              <a:t>and </a:t>
            </a:r>
          </a:p>
          <a:p>
            <a:pPr marL="0" lvl="1" algn="ctr">
              <a:lnSpc>
                <a:spcPct val="110000"/>
              </a:lnSpc>
              <a:buClr>
                <a:schemeClr val="accent1"/>
              </a:buClr>
            </a:pPr>
            <a:r>
              <a:rPr lang="en-US" sz="3000" b="1" dirty="0">
                <a:solidFill>
                  <a:schemeClr val="accent1"/>
                </a:solidFill>
                <a:latin typeface="+mj-lt"/>
              </a:rPr>
              <a:t>Application Monitoring (APM)</a:t>
            </a:r>
          </a:p>
        </p:txBody>
      </p:sp>
      <p:sp>
        <p:nvSpPr>
          <p:cNvPr id="5" name="Rectangle 4">
            <a:extLst>
              <a:ext uri="{FF2B5EF4-FFF2-40B4-BE49-F238E27FC236}">
                <a16:creationId xmlns:a16="http://schemas.microsoft.com/office/drawing/2014/main" id="{F8E40C2F-3413-4866-BE1E-1F643AB6B40E}"/>
              </a:ext>
            </a:extLst>
          </p:cNvPr>
          <p:cNvSpPr/>
          <p:nvPr/>
        </p:nvSpPr>
        <p:spPr>
          <a:xfrm>
            <a:off x="4625191" y="336907"/>
            <a:ext cx="7436387" cy="5718489"/>
          </a:xfrm>
          <a:prstGeom prst="rect">
            <a:avLst/>
          </a:prstGeom>
        </p:spPr>
        <p:txBody>
          <a:bodyPr wrap="square">
            <a:spAutoFit/>
          </a:bodyPr>
          <a:lstStyle/>
          <a:p>
            <a:r>
              <a:rPr lang="en-US" sz="2800" b="1" dirty="0"/>
              <a:t>Why monitor your applications’ performance?</a:t>
            </a:r>
            <a:endParaRPr lang="en-US" sz="2800" dirty="0"/>
          </a:p>
          <a:p>
            <a:pPr marL="569898" lvl="2" indent="-457189">
              <a:lnSpc>
                <a:spcPct val="90000"/>
              </a:lnSpc>
              <a:spcBef>
                <a:spcPts val="3000"/>
              </a:spcBef>
              <a:buClr>
                <a:schemeClr val="accent1"/>
              </a:buClr>
              <a:buFont typeface="Arial" panose="020B0604020202020204" pitchFamily="34" charset="0"/>
              <a:buChar char="•"/>
            </a:pPr>
            <a:r>
              <a:rPr lang="en-US" sz="2400" b="1" dirty="0"/>
              <a:t>Gain early detection of anomalies  </a:t>
            </a:r>
          </a:p>
          <a:p>
            <a:pPr marL="1027086" lvl="3" indent="-457189">
              <a:lnSpc>
                <a:spcPct val="90000"/>
              </a:lnSpc>
              <a:spcBef>
                <a:spcPts val="600"/>
              </a:spcBef>
              <a:buClr>
                <a:schemeClr val="accent1"/>
              </a:buClr>
              <a:buFont typeface="Arial" panose="020B0604020202020204" pitchFamily="34" charset="0"/>
              <a:buChar char="•"/>
            </a:pPr>
            <a:r>
              <a:rPr lang="en-US" sz="2400" dirty="0"/>
              <a:t>Anticipate service disruptions.</a:t>
            </a:r>
          </a:p>
          <a:p>
            <a:pPr marL="1027086" lvl="3" indent="-457189">
              <a:lnSpc>
                <a:spcPct val="90000"/>
              </a:lnSpc>
              <a:spcBef>
                <a:spcPts val="600"/>
              </a:spcBef>
              <a:buClr>
                <a:schemeClr val="accent1"/>
              </a:buClr>
              <a:buFont typeface="Arial" panose="020B0604020202020204" pitchFamily="34" charset="0"/>
              <a:buChar char="•"/>
            </a:pPr>
            <a:r>
              <a:rPr lang="en-US" sz="2400" dirty="0"/>
              <a:t>Reduce time to remediation and recovery</a:t>
            </a:r>
          </a:p>
          <a:p>
            <a:pPr marL="569898" lvl="2" indent="-457189">
              <a:lnSpc>
                <a:spcPct val="90000"/>
              </a:lnSpc>
              <a:spcBef>
                <a:spcPts val="3000"/>
              </a:spcBef>
              <a:buClr>
                <a:schemeClr val="accent1"/>
              </a:buClr>
              <a:buFont typeface="Arial" panose="020B0604020202020204" pitchFamily="34" charset="0"/>
              <a:buChar char="•"/>
            </a:pPr>
            <a:r>
              <a:rPr lang="en-US" sz="2400" b="1" dirty="0"/>
              <a:t>Optimize user experience</a:t>
            </a:r>
          </a:p>
          <a:p>
            <a:pPr marL="1027086" lvl="3" indent="-457189">
              <a:lnSpc>
                <a:spcPct val="90000"/>
              </a:lnSpc>
              <a:spcBef>
                <a:spcPts val="600"/>
              </a:spcBef>
              <a:buClr>
                <a:schemeClr val="accent1"/>
              </a:buClr>
              <a:buFont typeface="Arial" panose="020B0604020202020204" pitchFamily="34" charset="0"/>
              <a:buChar char="•"/>
            </a:pPr>
            <a:r>
              <a:rPr lang="en-US" sz="2400" dirty="0"/>
              <a:t>Monitor user traffic to keep experiences  consistent</a:t>
            </a:r>
          </a:p>
          <a:p>
            <a:pPr marL="1027086" lvl="3" indent="-457189">
              <a:lnSpc>
                <a:spcPct val="90000"/>
              </a:lnSpc>
              <a:spcBef>
                <a:spcPts val="600"/>
              </a:spcBef>
              <a:buClr>
                <a:schemeClr val="accent1"/>
              </a:buClr>
              <a:buFont typeface="Arial" panose="020B0604020202020204" pitchFamily="34" charset="0"/>
              <a:buChar char="•"/>
            </a:pPr>
            <a:r>
              <a:rPr lang="en-US" sz="2400" dirty="0"/>
              <a:t>Translates to higher conversion and retention rates</a:t>
            </a:r>
          </a:p>
          <a:p>
            <a:pPr marL="569898" lvl="2" indent="-457189">
              <a:lnSpc>
                <a:spcPct val="90000"/>
              </a:lnSpc>
              <a:spcBef>
                <a:spcPts val="3000"/>
              </a:spcBef>
              <a:buClr>
                <a:schemeClr val="accent1"/>
              </a:buClr>
              <a:buFont typeface="Arial" panose="020B0604020202020204" pitchFamily="34" charset="0"/>
              <a:buChar char="•"/>
            </a:pPr>
            <a:r>
              <a:rPr lang="en-US" sz="2400" b="1" dirty="0"/>
              <a:t>Automate workflows</a:t>
            </a:r>
          </a:p>
          <a:p>
            <a:pPr marL="1027086" lvl="3" indent="-457189">
              <a:lnSpc>
                <a:spcPct val="90000"/>
              </a:lnSpc>
              <a:spcBef>
                <a:spcPts val="600"/>
              </a:spcBef>
              <a:buClr>
                <a:schemeClr val="accent1"/>
              </a:buClr>
              <a:buFont typeface="Arial" panose="020B0604020202020204" pitchFamily="34" charset="0"/>
              <a:buChar char="•"/>
            </a:pPr>
            <a:r>
              <a:rPr lang="en-US" sz="2400" dirty="0"/>
              <a:t>Use intelligent triggers integrated with auto-remediation to help reduce potential breakpoints</a:t>
            </a:r>
          </a:p>
        </p:txBody>
      </p:sp>
      <p:sp>
        <p:nvSpPr>
          <p:cNvPr id="4" name="Footer Placeholder 3">
            <a:extLst>
              <a:ext uri="{FF2B5EF4-FFF2-40B4-BE49-F238E27FC236}">
                <a16:creationId xmlns:a16="http://schemas.microsoft.com/office/drawing/2014/main" id="{0A4D6EB5-2D34-455F-A102-039E3854293B}"/>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429146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10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4800"/>
                            </p:stCondLst>
                            <p:childTnLst>
                              <p:par>
                                <p:cTn id="10" presetID="42" presetClass="entr" presetSubtype="0" fill="hold" nodeType="afterEffect">
                                  <p:stCondLst>
                                    <p:cond delay="100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300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circle(in)">
                                      <p:cBhvr>
                                        <p:cTn id="19" dur="3000"/>
                                        <p:tgtEl>
                                          <p:spTgt spid="5">
                                            <p:txEl>
                                              <p:pRg st="2" end="2"/>
                                            </p:txEl>
                                          </p:spTgt>
                                        </p:tgtEl>
                                      </p:cBhvr>
                                    </p:animEffect>
                                  </p:childTnLst>
                                </p:cTn>
                              </p:par>
                              <p:par>
                                <p:cTn id="20" presetID="6" presetClass="entr" presetSubtype="16" fill="hold" nodeType="withEffect">
                                  <p:stCondLst>
                                    <p:cond delay="300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circle(in)">
                                      <p:cBhvr>
                                        <p:cTn id="22" dur="3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anim calcmode="lin" valueType="num">
                                      <p:cBhvr>
                                        <p:cTn id="28"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100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circle(in)">
                                      <p:cBhvr>
                                        <p:cTn id="34" dur="3000"/>
                                        <p:tgtEl>
                                          <p:spTgt spid="5">
                                            <p:txEl>
                                              <p:pRg st="5" end="5"/>
                                            </p:txEl>
                                          </p:spTgt>
                                        </p:tgtEl>
                                      </p:cBhvr>
                                    </p:animEffect>
                                  </p:childTnLst>
                                </p:cTn>
                              </p:par>
                              <p:par>
                                <p:cTn id="35" presetID="6" presetClass="entr" presetSubtype="16" fill="hold" nodeType="withEffect">
                                  <p:stCondLst>
                                    <p:cond delay="100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circle(in)">
                                      <p:cBhvr>
                                        <p:cTn id="37" dur="30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1000"/>
                                        <p:tgtEl>
                                          <p:spTgt spid="5">
                                            <p:txEl>
                                              <p:pRg st="7" end="7"/>
                                            </p:txEl>
                                          </p:spTgt>
                                        </p:tgtEl>
                                      </p:cBhvr>
                                    </p:animEffect>
                                    <p:anim calcmode="lin" valueType="num">
                                      <p:cBhvr>
                                        <p:cTn id="43"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6" presetClass="entr" presetSubtype="16" fill="hold" nodeType="clickEffect">
                                  <p:stCondLst>
                                    <p:cond delay="100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circle(in)">
                                      <p:cBhvr>
                                        <p:cTn id="49" dur="30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4BFCE-1CCE-4CF9-A652-80FAC6085F68}"/>
              </a:ext>
            </a:extLst>
          </p:cNvPr>
          <p:cNvPicPr>
            <a:picLocks noChangeAspect="1"/>
          </p:cNvPicPr>
          <p:nvPr/>
        </p:nvPicPr>
        <p:blipFill>
          <a:blip r:embed="rId3"/>
          <a:stretch>
            <a:fillRect/>
          </a:stretch>
        </p:blipFill>
        <p:spPr>
          <a:xfrm>
            <a:off x="657226" y="133351"/>
            <a:ext cx="10877551" cy="6591300"/>
          </a:xfrm>
          <a:prstGeom prst="rect">
            <a:avLst/>
          </a:prstGeom>
        </p:spPr>
      </p:pic>
      <p:sp>
        <p:nvSpPr>
          <p:cNvPr id="3" name="Right Bracket 2">
            <a:extLst>
              <a:ext uri="{FF2B5EF4-FFF2-40B4-BE49-F238E27FC236}">
                <a16:creationId xmlns:a16="http://schemas.microsoft.com/office/drawing/2014/main" id="{6077A816-3201-4CD1-9F56-5BCF60D972BD}"/>
              </a:ext>
            </a:extLst>
          </p:cNvPr>
          <p:cNvSpPr/>
          <p:nvPr/>
        </p:nvSpPr>
        <p:spPr>
          <a:xfrm>
            <a:off x="1524002" y="824089"/>
            <a:ext cx="293511" cy="3578579"/>
          </a:xfrm>
          <a:prstGeom prst="rightBracket">
            <a:avLst/>
          </a:prstGeom>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7FC9E65-2393-4458-92E6-F6C95236E28F}"/>
              </a:ext>
            </a:extLst>
          </p:cNvPr>
          <p:cNvCxnSpPr/>
          <p:nvPr/>
        </p:nvCxnSpPr>
        <p:spPr>
          <a:xfrm>
            <a:off x="1851380" y="124742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8A1ADA-A306-41E7-8F5B-6D49102A0D03}"/>
              </a:ext>
            </a:extLst>
          </p:cNvPr>
          <p:cNvCxnSpPr/>
          <p:nvPr/>
        </p:nvCxnSpPr>
        <p:spPr>
          <a:xfrm>
            <a:off x="1845734" y="179493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48B162-5952-42C8-9D71-6651CF16C0A4}"/>
              </a:ext>
            </a:extLst>
          </p:cNvPr>
          <p:cNvCxnSpPr/>
          <p:nvPr/>
        </p:nvCxnSpPr>
        <p:spPr>
          <a:xfrm>
            <a:off x="1851380" y="2319868"/>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F37BF-53E0-435B-BD05-254A75715160}"/>
              </a:ext>
            </a:extLst>
          </p:cNvPr>
          <p:cNvCxnSpPr/>
          <p:nvPr/>
        </p:nvCxnSpPr>
        <p:spPr>
          <a:xfrm>
            <a:off x="1851380" y="29012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AFCDA0-DA1C-45DA-B756-DD81D08DE20B}"/>
              </a:ext>
            </a:extLst>
          </p:cNvPr>
          <p:cNvCxnSpPr/>
          <p:nvPr/>
        </p:nvCxnSpPr>
        <p:spPr>
          <a:xfrm>
            <a:off x="1845734" y="3567289"/>
            <a:ext cx="316089" cy="0"/>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E40817-14EF-475C-9F5E-83130BF94BD2}"/>
              </a:ext>
            </a:extLst>
          </p:cNvPr>
          <p:cNvCxnSpPr/>
          <p:nvPr/>
        </p:nvCxnSpPr>
        <p:spPr>
          <a:xfrm>
            <a:off x="3347157" y="2613379"/>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BDA025-4A95-4D22-B4F2-EC68597279B8}"/>
              </a:ext>
            </a:extLst>
          </p:cNvPr>
          <p:cNvCxnSpPr/>
          <p:nvPr/>
        </p:nvCxnSpPr>
        <p:spPr>
          <a:xfrm>
            <a:off x="3347157" y="30536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0749E5-56C6-443A-BEE1-70D443291B25}"/>
              </a:ext>
            </a:extLst>
          </p:cNvPr>
          <p:cNvCxnSpPr>
            <a:cxnSpLocks/>
          </p:cNvCxnSpPr>
          <p:nvPr/>
        </p:nvCxnSpPr>
        <p:spPr>
          <a:xfrm flipV="1">
            <a:off x="6181971" y="1865491"/>
            <a:ext cx="0" cy="304799"/>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B914E6-61D0-4001-988F-3173AA44ABC3}"/>
              </a:ext>
            </a:extLst>
          </p:cNvPr>
          <p:cNvCxnSpPr>
            <a:cxnSpLocks/>
          </p:cNvCxnSpPr>
          <p:nvPr/>
        </p:nvCxnSpPr>
        <p:spPr>
          <a:xfrm>
            <a:off x="4933244" y="1833034"/>
            <a:ext cx="0" cy="36971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E554A7-C594-4C7F-8621-C7E7C2814434}"/>
              </a:ext>
            </a:extLst>
          </p:cNvPr>
          <p:cNvCxnSpPr>
            <a:cxnSpLocks/>
          </p:cNvCxnSpPr>
          <p:nvPr/>
        </p:nvCxnSpPr>
        <p:spPr>
          <a:xfrm>
            <a:off x="4933244" y="3180645"/>
            <a:ext cx="0" cy="312832"/>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85B19F-B1B9-4922-8546-0F8C0E80F236}"/>
              </a:ext>
            </a:extLst>
          </p:cNvPr>
          <p:cNvCxnSpPr>
            <a:cxnSpLocks/>
          </p:cNvCxnSpPr>
          <p:nvPr/>
        </p:nvCxnSpPr>
        <p:spPr>
          <a:xfrm flipV="1">
            <a:off x="6181971" y="3206047"/>
            <a:ext cx="0" cy="28743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5C334D-C997-41A4-9B5A-D69A92FBE338}"/>
              </a:ext>
            </a:extLst>
          </p:cNvPr>
          <p:cNvCxnSpPr>
            <a:cxnSpLocks/>
          </p:cNvCxnSpPr>
          <p:nvPr/>
        </p:nvCxnSpPr>
        <p:spPr>
          <a:xfrm>
            <a:off x="5104315" y="4493846"/>
            <a:ext cx="0" cy="288303"/>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C61FBBC-12F6-4760-B7C7-C62EDB9B5175}"/>
              </a:ext>
            </a:extLst>
          </p:cNvPr>
          <p:cNvCxnSpPr>
            <a:cxnSpLocks/>
          </p:cNvCxnSpPr>
          <p:nvPr/>
        </p:nvCxnSpPr>
        <p:spPr>
          <a:xfrm>
            <a:off x="7093331" y="4493846"/>
            <a:ext cx="0" cy="288303"/>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AB3613-F4B3-4644-9FF2-CED988F0F543}"/>
              </a:ext>
            </a:extLst>
          </p:cNvPr>
          <p:cNvCxnSpPr>
            <a:cxnSpLocks/>
          </p:cNvCxnSpPr>
          <p:nvPr/>
        </p:nvCxnSpPr>
        <p:spPr>
          <a:xfrm>
            <a:off x="7490180" y="3868615"/>
            <a:ext cx="817577"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640C5C-1A06-4287-AEE3-3570335729E4}"/>
              </a:ext>
            </a:extLst>
          </p:cNvPr>
          <p:cNvCxnSpPr>
            <a:cxnSpLocks/>
          </p:cNvCxnSpPr>
          <p:nvPr/>
        </p:nvCxnSpPr>
        <p:spPr>
          <a:xfrm>
            <a:off x="8307756" y="1336433"/>
            <a:ext cx="1" cy="2532183"/>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618858C-5A02-4520-AE52-58211C8426D1}"/>
              </a:ext>
            </a:extLst>
          </p:cNvPr>
          <p:cNvCxnSpPr/>
          <p:nvPr/>
        </p:nvCxnSpPr>
        <p:spPr>
          <a:xfrm flipH="1" flipV="1">
            <a:off x="7430696" y="1336433"/>
            <a:ext cx="877059" cy="1"/>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88ABE15-7496-4C26-9A5A-67A66616263F}"/>
              </a:ext>
            </a:extLst>
          </p:cNvPr>
          <p:cNvCxnSpPr>
            <a:cxnSpLocks/>
          </p:cNvCxnSpPr>
          <p:nvPr/>
        </p:nvCxnSpPr>
        <p:spPr>
          <a:xfrm flipH="1">
            <a:off x="7583097" y="3686040"/>
            <a:ext cx="223171" cy="0"/>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F29A1D-53E6-41BB-AA36-D5C88634A124}"/>
              </a:ext>
            </a:extLst>
          </p:cNvPr>
          <p:cNvCxnSpPr>
            <a:cxnSpLocks/>
          </p:cNvCxnSpPr>
          <p:nvPr/>
        </p:nvCxnSpPr>
        <p:spPr>
          <a:xfrm>
            <a:off x="7800947" y="1481015"/>
            <a:ext cx="0" cy="2180468"/>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958EB4-4C99-466E-AA20-743D3CBBB75D}"/>
              </a:ext>
            </a:extLst>
          </p:cNvPr>
          <p:cNvCxnSpPr>
            <a:cxnSpLocks/>
          </p:cNvCxnSpPr>
          <p:nvPr/>
        </p:nvCxnSpPr>
        <p:spPr>
          <a:xfrm>
            <a:off x="7389014" y="1481015"/>
            <a:ext cx="417255"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D140CF3-70D8-4B0D-BD07-CE5720642E2D}"/>
              </a:ext>
            </a:extLst>
          </p:cNvPr>
          <p:cNvSpPr/>
          <p:nvPr/>
        </p:nvSpPr>
        <p:spPr>
          <a:xfrm>
            <a:off x="2266470" y="3001109"/>
            <a:ext cx="1042479" cy="995801"/>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AC79009-E1E7-48E8-8CF2-DAA58473A5DB}"/>
              </a:ext>
            </a:extLst>
          </p:cNvPr>
          <p:cNvSpPr/>
          <p:nvPr/>
        </p:nvSpPr>
        <p:spPr>
          <a:xfrm>
            <a:off x="2248224" y="1008190"/>
            <a:ext cx="1037491" cy="1893047"/>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B0A4F0-7E19-4A7D-B591-CE1320355F7F}"/>
              </a:ext>
            </a:extLst>
          </p:cNvPr>
          <p:cNvSpPr/>
          <p:nvPr/>
        </p:nvSpPr>
        <p:spPr>
          <a:xfrm>
            <a:off x="3726203" y="3555132"/>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E5AB0-7E2E-4D9D-8128-06DA21C1322D}"/>
              </a:ext>
            </a:extLst>
          </p:cNvPr>
          <p:cNvSpPr/>
          <p:nvPr/>
        </p:nvSpPr>
        <p:spPr>
          <a:xfrm>
            <a:off x="3716429" y="2220221"/>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7E6B653-589D-48FA-80C4-2C757E90DDE4}"/>
              </a:ext>
            </a:extLst>
          </p:cNvPr>
          <p:cNvSpPr/>
          <p:nvPr/>
        </p:nvSpPr>
        <p:spPr>
          <a:xfrm>
            <a:off x="3722683" y="912664"/>
            <a:ext cx="3666328"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C1D1375F-DCA7-46D3-89E5-2527C2AFFA22}"/>
              </a:ext>
            </a:extLst>
          </p:cNvPr>
          <p:cNvSpPr/>
          <p:nvPr/>
        </p:nvSpPr>
        <p:spPr>
          <a:xfrm>
            <a:off x="4689231"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7D9244B-F7E0-437C-8C08-029BC1750E96}"/>
              </a:ext>
            </a:extLst>
          </p:cNvPr>
          <p:cNvSpPr/>
          <p:nvPr/>
        </p:nvSpPr>
        <p:spPr>
          <a:xfrm>
            <a:off x="6677377"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Shape 153">
            <a:extLst>
              <a:ext uri="{FF2B5EF4-FFF2-40B4-BE49-F238E27FC236}">
                <a16:creationId xmlns:a16="http://schemas.microsoft.com/office/drawing/2014/main" id="{60C97BAE-8974-42EA-90DE-A298C7D74ACA}"/>
              </a:ext>
            </a:extLst>
          </p:cNvPr>
          <p:cNvSpPr/>
          <p:nvPr/>
        </p:nvSpPr>
        <p:spPr>
          <a:xfrm>
            <a:off x="7171426" y="5307111"/>
            <a:ext cx="987975" cy="327685"/>
          </a:xfrm>
          <a:custGeom>
            <a:avLst/>
            <a:gdLst>
              <a:gd name="connsiteX0" fmla="*/ 0 w 981033"/>
              <a:gd name="connsiteY0" fmla="*/ 0 h 338379"/>
              <a:gd name="connsiteX1" fmla="*/ 304800 w 981033"/>
              <a:gd name="connsiteY1" fmla="*/ 173318 h 338379"/>
              <a:gd name="connsiteX2" fmla="*/ 657412 w 981033"/>
              <a:gd name="connsiteY2" fmla="*/ 11953 h 338379"/>
              <a:gd name="connsiteX3" fmla="*/ 944282 w 981033"/>
              <a:gd name="connsiteY3" fmla="*/ 298824 h 338379"/>
              <a:gd name="connsiteX4" fmla="*/ 968188 w 981033"/>
              <a:gd name="connsiteY4" fmla="*/ 328706 h 338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33" h="338379">
                <a:moveTo>
                  <a:pt x="0" y="0"/>
                </a:moveTo>
                <a:cubicBezTo>
                  <a:pt x="97615" y="85663"/>
                  <a:pt x="195231" y="171326"/>
                  <a:pt x="304800" y="173318"/>
                </a:cubicBezTo>
                <a:cubicBezTo>
                  <a:pt x="414369" y="175310"/>
                  <a:pt x="550832" y="-8965"/>
                  <a:pt x="657412" y="11953"/>
                </a:cubicBezTo>
                <a:cubicBezTo>
                  <a:pt x="763992" y="32871"/>
                  <a:pt x="892486" y="246032"/>
                  <a:pt x="944282" y="298824"/>
                </a:cubicBezTo>
                <a:cubicBezTo>
                  <a:pt x="996078" y="351616"/>
                  <a:pt x="982133" y="340161"/>
                  <a:pt x="968188" y="328706"/>
                </a:cubicBezTo>
              </a:path>
            </a:pathLst>
          </a:custGeom>
          <a:noFill/>
          <a:ln w="9525">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25D855A6-6A81-4C89-9449-BBA05F8177C1}"/>
              </a:ext>
            </a:extLst>
          </p:cNvPr>
          <p:cNvSpPr txBox="1"/>
          <p:nvPr/>
        </p:nvSpPr>
        <p:spPr>
          <a:xfrm>
            <a:off x="9" y="164172"/>
            <a:ext cx="12191993" cy="523220"/>
          </a:xfrm>
          <a:prstGeom prst="rect">
            <a:avLst/>
          </a:prstGeom>
          <a:noFill/>
        </p:spPr>
        <p:txBody>
          <a:bodyPr wrap="square" rtlCol="0">
            <a:spAutoFit/>
          </a:bodyPr>
          <a:lstStyle/>
          <a:p>
            <a:pPr algn="ctr"/>
            <a:r>
              <a:rPr lang="en-US" sz="2800" b="1" dirty="0"/>
              <a:t>Infrastructure Monitoring Database Platform Architecture</a:t>
            </a:r>
          </a:p>
        </p:txBody>
      </p:sp>
      <p:sp>
        <p:nvSpPr>
          <p:cNvPr id="4" name="Rectangle 3">
            <a:extLst>
              <a:ext uri="{FF2B5EF4-FFF2-40B4-BE49-F238E27FC236}">
                <a16:creationId xmlns:a16="http://schemas.microsoft.com/office/drawing/2014/main" id="{9A9319CD-E9B5-45E1-BCFA-1614EAB7B4BA}"/>
              </a:ext>
            </a:extLst>
          </p:cNvPr>
          <p:cNvSpPr/>
          <p:nvPr/>
        </p:nvSpPr>
        <p:spPr>
          <a:xfrm>
            <a:off x="7509285" y="3914502"/>
            <a:ext cx="2262039" cy="731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003EC87-AE60-49E3-80D1-C406A25F8B9F}"/>
              </a:ext>
            </a:extLst>
          </p:cNvPr>
          <p:cNvSpPr/>
          <p:nvPr/>
        </p:nvSpPr>
        <p:spPr>
          <a:xfrm>
            <a:off x="9323834" y="3334978"/>
            <a:ext cx="2262039" cy="207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CE1AB99-9423-490D-A7E0-1F8BDFF5ACDE}"/>
              </a:ext>
            </a:extLst>
          </p:cNvPr>
          <p:cNvSpPr/>
          <p:nvPr/>
        </p:nvSpPr>
        <p:spPr>
          <a:xfrm>
            <a:off x="9562857" y="4100217"/>
            <a:ext cx="2348415" cy="207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E928477-C33B-4F68-AC4D-F5786D568095}"/>
              </a:ext>
            </a:extLst>
          </p:cNvPr>
          <p:cNvSpPr/>
          <p:nvPr/>
        </p:nvSpPr>
        <p:spPr>
          <a:xfrm>
            <a:off x="630896" y="2340913"/>
            <a:ext cx="96863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Internet">
            <a:extLst>
              <a:ext uri="{FF2B5EF4-FFF2-40B4-BE49-F238E27FC236}">
                <a16:creationId xmlns:a16="http://schemas.microsoft.com/office/drawing/2014/main" id="{9509006F-9355-4A33-8F5E-58CA12E262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190" y="2202745"/>
            <a:ext cx="654668" cy="654668"/>
          </a:xfrm>
          <a:prstGeom prst="rect">
            <a:avLst/>
          </a:prstGeom>
        </p:spPr>
      </p:pic>
      <p:sp>
        <p:nvSpPr>
          <p:cNvPr id="67" name="Rectangle 66">
            <a:extLst>
              <a:ext uri="{FF2B5EF4-FFF2-40B4-BE49-F238E27FC236}">
                <a16:creationId xmlns:a16="http://schemas.microsoft.com/office/drawing/2014/main" id="{3B1E7D73-EFBC-45B8-BCF2-51128AED49E1}"/>
              </a:ext>
            </a:extLst>
          </p:cNvPr>
          <p:cNvSpPr/>
          <p:nvPr/>
        </p:nvSpPr>
        <p:spPr>
          <a:xfrm>
            <a:off x="674077" y="3281959"/>
            <a:ext cx="96863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7B5E551C-B34A-425F-ABF6-D6924B084027}"/>
              </a:ext>
            </a:extLst>
          </p:cNvPr>
          <p:cNvSpPr/>
          <p:nvPr/>
        </p:nvSpPr>
        <p:spPr>
          <a:xfrm>
            <a:off x="657225" y="3794998"/>
            <a:ext cx="968632" cy="851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10C965-6D60-46D7-B401-39BC13897CC4}"/>
              </a:ext>
            </a:extLst>
          </p:cNvPr>
          <p:cNvSpPr txBox="1"/>
          <p:nvPr/>
        </p:nvSpPr>
        <p:spPr>
          <a:xfrm>
            <a:off x="766472" y="2674007"/>
            <a:ext cx="1008251" cy="230832"/>
          </a:xfrm>
          <a:prstGeom prst="rect">
            <a:avLst/>
          </a:prstGeom>
          <a:noFill/>
        </p:spPr>
        <p:txBody>
          <a:bodyPr wrap="square" rtlCol="0">
            <a:spAutoFit/>
          </a:bodyPr>
          <a:lstStyle/>
          <a:p>
            <a:r>
              <a:rPr lang="en-US" sz="900" dirty="0">
                <a:solidFill>
                  <a:schemeClr val="tx1">
                    <a:lumMod val="50000"/>
                    <a:lumOff val="50000"/>
                  </a:schemeClr>
                </a:solidFill>
              </a:rPr>
              <a:t>Network devices</a:t>
            </a:r>
          </a:p>
        </p:txBody>
      </p:sp>
      <p:sp>
        <p:nvSpPr>
          <p:cNvPr id="70" name="TextBox 69">
            <a:extLst>
              <a:ext uri="{FF2B5EF4-FFF2-40B4-BE49-F238E27FC236}">
                <a16:creationId xmlns:a16="http://schemas.microsoft.com/office/drawing/2014/main" id="{B82FFEA6-2FBF-4C8C-95E0-EFF3E75DC994}"/>
              </a:ext>
            </a:extLst>
          </p:cNvPr>
          <p:cNvSpPr txBox="1"/>
          <p:nvPr/>
        </p:nvSpPr>
        <p:spPr>
          <a:xfrm>
            <a:off x="939429" y="3805179"/>
            <a:ext cx="791076" cy="230832"/>
          </a:xfrm>
          <a:prstGeom prst="rect">
            <a:avLst/>
          </a:prstGeom>
          <a:noFill/>
        </p:spPr>
        <p:txBody>
          <a:bodyPr wrap="square" rtlCol="0">
            <a:spAutoFit/>
          </a:bodyPr>
          <a:lstStyle/>
          <a:p>
            <a:r>
              <a:rPr lang="en-US" sz="900" dirty="0">
                <a:solidFill>
                  <a:schemeClr val="tx1">
                    <a:lumMod val="50000"/>
                    <a:lumOff val="50000"/>
                  </a:schemeClr>
                </a:solidFill>
              </a:rPr>
              <a:t>Containers</a:t>
            </a:r>
          </a:p>
        </p:txBody>
      </p:sp>
      <p:pic>
        <p:nvPicPr>
          <p:cNvPr id="23" name="Graphic 22" descr="Database">
            <a:extLst>
              <a:ext uri="{FF2B5EF4-FFF2-40B4-BE49-F238E27FC236}">
                <a16:creationId xmlns:a16="http://schemas.microsoft.com/office/drawing/2014/main" id="{772986C6-E162-4C09-8249-B1658E4F0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81" y="3279776"/>
            <a:ext cx="555977" cy="555977"/>
          </a:xfrm>
          <a:prstGeom prst="rect">
            <a:avLst/>
          </a:prstGeom>
        </p:spPr>
      </p:pic>
      <p:sp>
        <p:nvSpPr>
          <p:cNvPr id="90" name="Rectangle 89">
            <a:extLst>
              <a:ext uri="{FF2B5EF4-FFF2-40B4-BE49-F238E27FC236}">
                <a16:creationId xmlns:a16="http://schemas.microsoft.com/office/drawing/2014/main" id="{684BB573-9456-4C3F-AB35-D7C7A4838136}"/>
              </a:ext>
            </a:extLst>
          </p:cNvPr>
          <p:cNvSpPr/>
          <p:nvPr/>
        </p:nvSpPr>
        <p:spPr>
          <a:xfrm>
            <a:off x="4978363" y="5435682"/>
            <a:ext cx="987975" cy="343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E5CA366-0016-403A-9C09-DB39C512EDCA}"/>
              </a:ext>
            </a:extLst>
          </p:cNvPr>
          <p:cNvSpPr/>
          <p:nvPr/>
        </p:nvSpPr>
        <p:spPr>
          <a:xfrm>
            <a:off x="7948901" y="3239161"/>
            <a:ext cx="767643" cy="1491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Alert</a:t>
            </a:r>
          </a:p>
        </p:txBody>
      </p:sp>
      <p:sp>
        <p:nvSpPr>
          <p:cNvPr id="91" name="Rectangle 90">
            <a:extLst>
              <a:ext uri="{FF2B5EF4-FFF2-40B4-BE49-F238E27FC236}">
                <a16:creationId xmlns:a16="http://schemas.microsoft.com/office/drawing/2014/main" id="{BF658882-FD24-487A-BD18-81EDCDB6AA46}"/>
              </a:ext>
            </a:extLst>
          </p:cNvPr>
          <p:cNvSpPr/>
          <p:nvPr/>
        </p:nvSpPr>
        <p:spPr>
          <a:xfrm>
            <a:off x="7409960" y="1924176"/>
            <a:ext cx="820189" cy="161601"/>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solidFill>
                  <a:schemeClr val="tx1">
                    <a:lumMod val="75000"/>
                    <a:lumOff val="25000"/>
                  </a:schemeClr>
                </a:solidFill>
              </a:rPr>
              <a:t>Define</a:t>
            </a:r>
          </a:p>
        </p:txBody>
      </p:sp>
      <p:sp>
        <p:nvSpPr>
          <p:cNvPr id="92" name="Rectangle 91">
            <a:extLst>
              <a:ext uri="{FF2B5EF4-FFF2-40B4-BE49-F238E27FC236}">
                <a16:creationId xmlns:a16="http://schemas.microsoft.com/office/drawing/2014/main" id="{4F0E8F41-B7CE-46FD-B815-713EE861FF7D}"/>
              </a:ext>
            </a:extLst>
          </p:cNvPr>
          <p:cNvSpPr/>
          <p:nvPr/>
        </p:nvSpPr>
        <p:spPr>
          <a:xfrm>
            <a:off x="5722286" y="1936588"/>
            <a:ext cx="918055" cy="1491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Results</a:t>
            </a:r>
          </a:p>
        </p:txBody>
      </p:sp>
      <p:sp>
        <p:nvSpPr>
          <p:cNvPr id="93" name="Rectangle 92">
            <a:extLst>
              <a:ext uri="{FF2B5EF4-FFF2-40B4-BE49-F238E27FC236}">
                <a16:creationId xmlns:a16="http://schemas.microsoft.com/office/drawing/2014/main" id="{DC3A5CB3-3C3B-4126-B70D-86F06EA33D04}"/>
              </a:ext>
            </a:extLst>
          </p:cNvPr>
          <p:cNvSpPr/>
          <p:nvPr/>
        </p:nvSpPr>
        <p:spPr>
          <a:xfrm>
            <a:off x="4455454" y="1918625"/>
            <a:ext cx="918055" cy="1491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Query</a:t>
            </a:r>
          </a:p>
        </p:txBody>
      </p:sp>
      <p:sp>
        <p:nvSpPr>
          <p:cNvPr id="94" name="Rectangle 93">
            <a:extLst>
              <a:ext uri="{FF2B5EF4-FFF2-40B4-BE49-F238E27FC236}">
                <a16:creationId xmlns:a16="http://schemas.microsoft.com/office/drawing/2014/main" id="{B83900AD-E7E6-4B0D-A885-4C42DCC32B41}"/>
              </a:ext>
            </a:extLst>
          </p:cNvPr>
          <p:cNvSpPr/>
          <p:nvPr/>
        </p:nvSpPr>
        <p:spPr>
          <a:xfrm>
            <a:off x="3722684" y="4535862"/>
            <a:ext cx="805905" cy="1800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solidFill>
                  <a:schemeClr val="bg2">
                    <a:lumMod val="50000"/>
                  </a:schemeClr>
                </a:solidFill>
              </a:rPr>
              <a:t>Pull Based</a:t>
            </a:r>
          </a:p>
        </p:txBody>
      </p:sp>
      <p:sp>
        <p:nvSpPr>
          <p:cNvPr id="29" name="Rectangle 28">
            <a:extLst>
              <a:ext uri="{FF2B5EF4-FFF2-40B4-BE49-F238E27FC236}">
                <a16:creationId xmlns:a16="http://schemas.microsoft.com/office/drawing/2014/main" id="{4EB371B6-8344-4E8C-A694-FA458DD48D81}"/>
              </a:ext>
            </a:extLst>
          </p:cNvPr>
          <p:cNvSpPr/>
          <p:nvPr/>
        </p:nvSpPr>
        <p:spPr>
          <a:xfrm>
            <a:off x="9511323" y="5435683"/>
            <a:ext cx="239023" cy="298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2E2FAAC2-D167-4BED-B56D-69EEDC44BF7B}"/>
              </a:ext>
            </a:extLst>
          </p:cNvPr>
          <p:cNvSpPr/>
          <p:nvPr/>
        </p:nvSpPr>
        <p:spPr>
          <a:xfrm>
            <a:off x="7694681" y="5630093"/>
            <a:ext cx="1816643" cy="875529"/>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D3E07EB-119A-4FC4-A884-7D0A489BF364}"/>
              </a:ext>
            </a:extLst>
          </p:cNvPr>
          <p:cNvSpPr/>
          <p:nvPr/>
        </p:nvSpPr>
        <p:spPr>
          <a:xfrm>
            <a:off x="4978364" y="5634795"/>
            <a:ext cx="651435" cy="277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3A818FB-8AAB-44E1-8CC6-0F68D4529309}"/>
              </a:ext>
            </a:extLst>
          </p:cNvPr>
          <p:cNvSpPr/>
          <p:nvPr/>
        </p:nvSpPr>
        <p:spPr>
          <a:xfrm>
            <a:off x="3530010" y="4450213"/>
            <a:ext cx="1042821" cy="18229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9308A52A-2A48-4DAE-AA0F-6E3BC1B7A6F8}"/>
              </a:ext>
            </a:extLst>
          </p:cNvPr>
          <p:cNvSpPr/>
          <p:nvPr/>
        </p:nvSpPr>
        <p:spPr>
          <a:xfrm>
            <a:off x="3647939" y="5590544"/>
            <a:ext cx="1947877" cy="1076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98E135B-B9E2-4754-8A14-A51FACC2A84B}"/>
              </a:ext>
            </a:extLst>
          </p:cNvPr>
          <p:cNvSpPr/>
          <p:nvPr/>
        </p:nvSpPr>
        <p:spPr>
          <a:xfrm>
            <a:off x="8159400" y="5897153"/>
            <a:ext cx="1215965" cy="2791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6" name="Straight Arrow Connector 95">
            <a:extLst>
              <a:ext uri="{FF2B5EF4-FFF2-40B4-BE49-F238E27FC236}">
                <a16:creationId xmlns:a16="http://schemas.microsoft.com/office/drawing/2014/main" id="{4567EA27-8FF2-48D6-BB27-E4C2289CBC04}"/>
              </a:ext>
            </a:extLst>
          </p:cNvPr>
          <p:cNvCxnSpPr>
            <a:cxnSpLocks/>
          </p:cNvCxnSpPr>
          <p:nvPr/>
        </p:nvCxnSpPr>
        <p:spPr>
          <a:xfrm>
            <a:off x="6096000" y="4450212"/>
            <a:ext cx="0" cy="331936"/>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31A85A2E-A06F-4E6A-A3BF-90A7B1C6AB47}"/>
              </a:ext>
            </a:extLst>
          </p:cNvPr>
          <p:cNvSpPr/>
          <p:nvPr/>
        </p:nvSpPr>
        <p:spPr>
          <a:xfrm>
            <a:off x="5607524" y="5301611"/>
            <a:ext cx="396851" cy="380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973B8764-A4E5-404E-964B-E4A362E89D59}"/>
              </a:ext>
            </a:extLst>
          </p:cNvPr>
          <p:cNvSpPr/>
          <p:nvPr/>
        </p:nvSpPr>
        <p:spPr>
          <a:xfrm>
            <a:off x="6045789" y="5305650"/>
            <a:ext cx="763529" cy="376775"/>
          </a:xfrm>
          <a:custGeom>
            <a:avLst/>
            <a:gdLst>
              <a:gd name="connsiteX0" fmla="*/ 0 w 792834"/>
              <a:gd name="connsiteY0" fmla="*/ 0 h 414889"/>
              <a:gd name="connsiteX1" fmla="*/ 255181 w 792834"/>
              <a:gd name="connsiteY1" fmla="*/ 265813 h 414889"/>
              <a:gd name="connsiteX2" fmla="*/ 520995 w 792834"/>
              <a:gd name="connsiteY2" fmla="*/ 170120 h 414889"/>
              <a:gd name="connsiteX3" fmla="*/ 765544 w 792834"/>
              <a:gd name="connsiteY3" fmla="*/ 393404 h 414889"/>
              <a:gd name="connsiteX4" fmla="*/ 776177 w 792834"/>
              <a:gd name="connsiteY4" fmla="*/ 393404 h 414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34" h="414889">
                <a:moveTo>
                  <a:pt x="0" y="0"/>
                </a:moveTo>
                <a:cubicBezTo>
                  <a:pt x="84174" y="118730"/>
                  <a:pt x="168348" y="237460"/>
                  <a:pt x="255181" y="265813"/>
                </a:cubicBezTo>
                <a:cubicBezTo>
                  <a:pt x="342014" y="294166"/>
                  <a:pt x="435935" y="148855"/>
                  <a:pt x="520995" y="170120"/>
                </a:cubicBezTo>
                <a:cubicBezTo>
                  <a:pt x="606055" y="191385"/>
                  <a:pt x="723014" y="356190"/>
                  <a:pt x="765544" y="393404"/>
                </a:cubicBezTo>
                <a:cubicBezTo>
                  <a:pt x="808074" y="430618"/>
                  <a:pt x="792125" y="412011"/>
                  <a:pt x="776177" y="393404"/>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3C456322-4851-4A58-B685-015A7FED1F52}"/>
              </a:ext>
            </a:extLst>
          </p:cNvPr>
          <p:cNvSpPr/>
          <p:nvPr/>
        </p:nvSpPr>
        <p:spPr>
          <a:xfrm>
            <a:off x="6119070" y="5712557"/>
            <a:ext cx="1430775" cy="1008031"/>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B2755F9-3C86-4CE4-805A-EA23773E1594}"/>
              </a:ext>
            </a:extLst>
          </p:cNvPr>
          <p:cNvSpPr/>
          <p:nvPr/>
        </p:nvSpPr>
        <p:spPr>
          <a:xfrm>
            <a:off x="5701823" y="4785276"/>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2D3B16DA-330E-4E96-94BC-5B9A04BB59A1}"/>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130458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4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6000"/>
                            </p:stCondLst>
                            <p:childTnLst>
                              <p:par>
                                <p:cTn id="20" presetID="6"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par>
                          <p:cTn id="23" fill="hold">
                            <p:stCondLst>
                              <p:cond delay="8000"/>
                            </p:stCondLst>
                            <p:childTnLst>
                              <p:par>
                                <p:cTn id="24" presetID="21" presetClass="entr" presetSubtype="1"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heel(1)">
                                      <p:cBhvr>
                                        <p:cTn id="26" dur="2000"/>
                                        <p:tgtEl>
                                          <p:spTgt spid="72"/>
                                        </p:tgtEl>
                                      </p:cBhvr>
                                    </p:animEffect>
                                  </p:childTnLst>
                                </p:cTn>
                              </p:par>
                            </p:childTnLst>
                          </p:cTn>
                        </p:par>
                        <p:par>
                          <p:cTn id="27" fill="hold">
                            <p:stCondLst>
                              <p:cond delay="10000"/>
                            </p:stCondLst>
                            <p:childTnLst>
                              <p:par>
                                <p:cTn id="28" presetID="21" presetClass="entr" presetSubtype="1"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heel(1)">
                                      <p:cBhvr>
                                        <p:cTn id="30" dur="2000"/>
                                        <p:tgtEl>
                                          <p:spTgt spid="71"/>
                                        </p:tgtEl>
                                      </p:cBhvr>
                                    </p:animEffect>
                                  </p:childTnLst>
                                </p:cTn>
                              </p:par>
                              <p:par>
                                <p:cTn id="31" presetID="6"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par>
                          <p:cTn id="34" fill="hold">
                            <p:stCondLst>
                              <p:cond delay="12000"/>
                            </p:stCondLst>
                            <p:childTnLst>
                              <p:par>
                                <p:cTn id="35" presetID="6" presetClass="entr" presetSubtype="16"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2000"/>
                                        <p:tgtEl>
                                          <p:spTgt spid="13"/>
                                        </p:tgtEl>
                                      </p:cBhvr>
                                    </p:animEffect>
                                  </p:childTnLst>
                                </p:cTn>
                              </p:par>
                              <p:par>
                                <p:cTn id="38" presetID="6"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par>
                          <p:cTn id="41" fill="hold">
                            <p:stCondLst>
                              <p:cond delay="14000"/>
                            </p:stCondLst>
                            <p:childTnLst>
                              <p:par>
                                <p:cTn id="42" presetID="21" presetClass="entr" presetSubtype="1"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heel(1)">
                                      <p:cBhvr>
                                        <p:cTn id="44" dur="2000"/>
                                        <p:tgtEl>
                                          <p:spTgt spid="74"/>
                                        </p:tgtEl>
                                      </p:cBhvr>
                                    </p:animEffect>
                                  </p:childTnLst>
                                </p:cTn>
                              </p:par>
                            </p:childTnLst>
                          </p:cTn>
                        </p:par>
                        <p:par>
                          <p:cTn id="45" fill="hold">
                            <p:stCondLst>
                              <p:cond delay="16000"/>
                            </p:stCondLst>
                            <p:childTnLst>
                              <p:par>
                                <p:cTn id="46" presetID="6" presetClass="entr" presetSubtype="16"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par>
                                <p:cTn id="49" presetID="6" presetClass="entr" presetSubtype="16"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circle(in)">
                                      <p:cBhvr>
                                        <p:cTn id="51" dur="2000"/>
                                        <p:tgtEl>
                                          <p:spTgt spid="15"/>
                                        </p:tgtEl>
                                      </p:cBhvr>
                                    </p:animEffect>
                                  </p:childTnLst>
                                </p:cTn>
                              </p:par>
                            </p:childTnLst>
                          </p:cTn>
                        </p:par>
                        <p:par>
                          <p:cTn id="52" fill="hold">
                            <p:stCondLst>
                              <p:cond delay="18000"/>
                            </p:stCondLst>
                            <p:childTnLst>
                              <p:par>
                                <p:cTn id="53" presetID="21" presetClass="entr" presetSubtype="1"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heel(1)">
                                      <p:cBhvr>
                                        <p:cTn id="55" dur="2000"/>
                                        <p:tgtEl>
                                          <p:spTgt spid="73"/>
                                        </p:tgtEl>
                                      </p:cBhvr>
                                    </p:animEffect>
                                  </p:childTnLst>
                                </p:cTn>
                              </p:par>
                            </p:childTnLst>
                          </p:cTn>
                        </p:par>
                        <p:par>
                          <p:cTn id="56" fill="hold">
                            <p:stCondLst>
                              <p:cond delay="20000"/>
                            </p:stCondLst>
                            <p:childTnLst>
                              <p:par>
                                <p:cTn id="57" presetID="6" presetClass="entr" presetSubtype="16"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circle(in)">
                                      <p:cBhvr>
                                        <p:cTn id="59" dur="2000"/>
                                        <p:tgtEl>
                                          <p:spTgt spid="28"/>
                                        </p:tgtEl>
                                      </p:cBhvr>
                                    </p:animEffect>
                                  </p:childTnLst>
                                </p:cTn>
                              </p:par>
                              <p:par>
                                <p:cTn id="60" presetID="6" presetClass="entr" presetSubtype="16"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circle(in)">
                                      <p:cBhvr>
                                        <p:cTn id="62" dur="2000"/>
                                        <p:tgtEl>
                                          <p:spTgt spid="52"/>
                                        </p:tgtEl>
                                      </p:cBhvr>
                                    </p:animEffect>
                                  </p:childTnLst>
                                </p:cTn>
                              </p:par>
                              <p:par>
                                <p:cTn id="63" presetID="6" presetClass="entr" presetSubtype="16"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circle(in)">
                                      <p:cBhvr>
                                        <p:cTn id="65" dur="2000"/>
                                        <p:tgtEl>
                                          <p:spTgt spid="54"/>
                                        </p:tgtEl>
                                      </p:cBhvr>
                                    </p:animEffect>
                                  </p:childTnLst>
                                </p:cTn>
                              </p:par>
                              <p:par>
                                <p:cTn id="66" presetID="6" presetClass="entr" presetSubtype="16"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ircle(in)">
                                      <p:cBhvr>
                                        <p:cTn id="68" dur="2000"/>
                                        <p:tgtEl>
                                          <p:spTgt spid="59"/>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heel(1)">
                                      <p:cBhvr>
                                        <p:cTn id="71" dur="2000"/>
                                        <p:tgtEl>
                                          <p:spTgt spid="75"/>
                                        </p:tgtEl>
                                      </p:cBhvr>
                                    </p:animEffect>
                                  </p:childTnLst>
                                </p:cTn>
                              </p:par>
                            </p:childTnLst>
                          </p:cTn>
                        </p:par>
                        <p:par>
                          <p:cTn id="72" fill="hold">
                            <p:stCondLst>
                              <p:cond delay="22000"/>
                            </p:stCondLst>
                            <p:childTnLst>
                              <p:par>
                                <p:cTn id="73" presetID="6" presetClass="entr" presetSubtype="16"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circle(in)">
                                      <p:cBhvr>
                                        <p:cTn id="75" dur="2000"/>
                                        <p:tgtEl>
                                          <p:spTgt spid="18"/>
                                        </p:tgtEl>
                                      </p:cBhvr>
                                    </p:animEffect>
                                  </p:childTnLst>
                                </p:cTn>
                              </p:par>
                              <p:par>
                                <p:cTn id="76" presetID="6" presetClass="entr" presetSubtype="16"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circle(in)">
                                      <p:cBhvr>
                                        <p:cTn id="78" dur="2000"/>
                                        <p:tgtEl>
                                          <p:spTgt spid="65"/>
                                        </p:tgtEl>
                                      </p:cBhvr>
                                    </p:animEffect>
                                  </p:childTnLst>
                                </p:cTn>
                              </p:par>
                              <p:par>
                                <p:cTn id="79" presetID="6" presetClass="entr" presetSubtype="16"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circle(in)">
                                      <p:cBhvr>
                                        <p:cTn id="81" dur="2000"/>
                                        <p:tgtEl>
                                          <p:spTgt spid="63"/>
                                        </p:tgtEl>
                                      </p:cBhvr>
                                    </p:animEffect>
                                  </p:childTnLst>
                                </p:cTn>
                              </p:par>
                              <p:par>
                                <p:cTn id="82" presetID="6" presetClass="entr" presetSubtype="16" fill="hold"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circle(in)">
                                      <p:cBhvr>
                                        <p:cTn id="84" dur="20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circle(in)">
                                      <p:cBhvr>
                                        <p:cTn id="89" dur="2000"/>
                                        <p:tgtEl>
                                          <p:spTgt spid="36"/>
                                        </p:tgtEl>
                                      </p:cBhvr>
                                    </p:animEffect>
                                  </p:childTnLst>
                                </p:cTn>
                              </p:par>
                            </p:childTnLst>
                          </p:cTn>
                        </p:par>
                        <p:par>
                          <p:cTn id="90" fill="hold">
                            <p:stCondLst>
                              <p:cond delay="2000"/>
                            </p:stCondLst>
                            <p:childTnLst>
                              <p:par>
                                <p:cTn id="91" presetID="21" presetClass="entr" presetSubtype="1" fill="hold" grpId="0" nodeType="after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wheel(1)">
                                      <p:cBhvr>
                                        <p:cTn id="93" dur="2000"/>
                                        <p:tgtEl>
                                          <p:spTgt spid="76"/>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ntr" presetSubtype="16" fill="hold" nodeType="click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circle(in)">
                                      <p:cBhvr>
                                        <p:cTn id="98" dur="2000"/>
                                        <p:tgtEl>
                                          <p:spTgt spid="40"/>
                                        </p:tgtEl>
                                      </p:cBhvr>
                                    </p:animEffect>
                                  </p:childTnLst>
                                </p:cTn>
                              </p:par>
                            </p:childTnLst>
                          </p:cTn>
                        </p:par>
                        <p:par>
                          <p:cTn id="99" fill="hold">
                            <p:stCondLst>
                              <p:cond delay="2000"/>
                            </p:stCondLst>
                            <p:childTnLst>
                              <p:par>
                                <p:cTn id="100" presetID="21" presetClass="entr" presetSubtype="1" fill="hold" grpId="0" nodeType="after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wheel(1)">
                                      <p:cBhvr>
                                        <p:cTn id="102" dur="2000"/>
                                        <p:tgtEl>
                                          <p:spTgt spid="78"/>
                                        </p:tgtEl>
                                      </p:cBhvr>
                                    </p:animEffect>
                                  </p:childTnLst>
                                </p:cTn>
                              </p:par>
                            </p:childTnLst>
                          </p:cTn>
                        </p:par>
                        <p:par>
                          <p:cTn id="103" fill="hold">
                            <p:stCondLst>
                              <p:cond delay="4000"/>
                            </p:stCondLst>
                            <p:childTnLst>
                              <p:par>
                                <p:cTn id="104" presetID="6" presetClass="entr" presetSubtype="16" fill="hold" grpId="0" nodeType="afterEffect">
                                  <p:stCondLst>
                                    <p:cond delay="0"/>
                                  </p:stCondLst>
                                  <p:childTnLst>
                                    <p:set>
                                      <p:cBhvr>
                                        <p:cTn id="105" dur="1" fill="hold">
                                          <p:stCondLst>
                                            <p:cond delay="0"/>
                                          </p:stCondLst>
                                        </p:cTn>
                                        <p:tgtEl>
                                          <p:spTgt spid="154"/>
                                        </p:tgtEl>
                                        <p:attrNameLst>
                                          <p:attrName>style.visibility</p:attrName>
                                        </p:attrNameLst>
                                      </p:cBhvr>
                                      <p:to>
                                        <p:strVal val="visible"/>
                                      </p:to>
                                    </p:set>
                                    <p:animEffect transition="in" filter="circle(in)">
                                      <p:cBhvr>
                                        <p:cTn id="106" dur="2000"/>
                                        <p:tgtEl>
                                          <p:spTgt spid="154"/>
                                        </p:tgtEl>
                                      </p:cBhvr>
                                    </p:animEffect>
                                  </p:childTnLst>
                                </p:cTn>
                              </p:par>
                            </p:childTnLst>
                          </p:cTn>
                        </p:par>
                        <p:par>
                          <p:cTn id="107" fill="hold">
                            <p:stCondLst>
                              <p:cond delay="6000"/>
                            </p:stCondLst>
                            <p:childTnLst>
                              <p:par>
                                <p:cTn id="108" presetID="21" presetClass="entr" presetSubtype="1" fill="hold" grpId="0" nodeType="afterEffect">
                                  <p:stCondLst>
                                    <p:cond delay="0"/>
                                  </p:stCondLst>
                                  <p:childTnLst>
                                    <p:set>
                                      <p:cBhvr>
                                        <p:cTn id="109" dur="1" fill="hold">
                                          <p:stCondLst>
                                            <p:cond delay="0"/>
                                          </p:stCondLst>
                                        </p:cTn>
                                        <p:tgtEl>
                                          <p:spTgt spid="81"/>
                                        </p:tgtEl>
                                        <p:attrNameLst>
                                          <p:attrName>style.visibility</p:attrName>
                                        </p:attrNameLst>
                                      </p:cBhvr>
                                      <p:to>
                                        <p:strVal val="visible"/>
                                      </p:to>
                                    </p:set>
                                    <p:animEffect transition="in" filter="wheel(1)">
                                      <p:cBhvr>
                                        <p:cTn id="110" dur="2000"/>
                                        <p:tgtEl>
                                          <p:spTgt spid="81"/>
                                        </p:tgtEl>
                                      </p:cBhvr>
                                    </p:animEffect>
                                  </p:childTnLst>
                                </p:cTn>
                              </p:par>
                            </p:childTnLst>
                          </p:cTn>
                        </p:par>
                      </p:childTnLst>
                    </p:cTn>
                  </p:par>
                  <p:par>
                    <p:cTn id="111" fill="hold">
                      <p:stCondLst>
                        <p:cond delay="indefinite"/>
                      </p:stCondLst>
                      <p:childTnLst>
                        <p:par>
                          <p:cTn id="112" fill="hold">
                            <p:stCondLst>
                              <p:cond delay="0"/>
                            </p:stCondLst>
                            <p:childTnLst>
                              <p:par>
                                <p:cTn id="113" presetID="6" presetClass="entr" presetSubtype="16" fill="hold" nodeType="clickEffect">
                                  <p:stCondLst>
                                    <p:cond delay="0"/>
                                  </p:stCondLst>
                                  <p:childTnLst>
                                    <p:set>
                                      <p:cBhvr>
                                        <p:cTn id="114" dur="1" fill="hold">
                                          <p:stCondLst>
                                            <p:cond delay="0"/>
                                          </p:stCondLst>
                                        </p:cTn>
                                        <p:tgtEl>
                                          <p:spTgt spid="96"/>
                                        </p:tgtEl>
                                        <p:attrNameLst>
                                          <p:attrName>style.visibility</p:attrName>
                                        </p:attrNameLst>
                                      </p:cBhvr>
                                      <p:to>
                                        <p:strVal val="visible"/>
                                      </p:to>
                                    </p:set>
                                    <p:animEffect transition="in" filter="circle(in)">
                                      <p:cBhvr>
                                        <p:cTn id="115" dur="2000"/>
                                        <p:tgtEl>
                                          <p:spTgt spid="96"/>
                                        </p:tgtEl>
                                      </p:cBhvr>
                                    </p:animEffect>
                                  </p:childTnLst>
                                </p:cTn>
                              </p:par>
                            </p:childTnLst>
                          </p:cTn>
                        </p:par>
                        <p:par>
                          <p:cTn id="116" fill="hold">
                            <p:stCondLst>
                              <p:cond delay="2000"/>
                            </p:stCondLst>
                            <p:childTnLst>
                              <p:par>
                                <p:cTn id="117" presetID="21" presetClass="entr" presetSubtype="1" fill="hold" grpId="0" nodeType="after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wheel(1)">
                                      <p:cBhvr>
                                        <p:cTn id="119" dur="2000"/>
                                        <p:tgtEl>
                                          <p:spTgt spid="99"/>
                                        </p:tgtEl>
                                      </p:cBhvr>
                                    </p:animEffect>
                                  </p:childTnLst>
                                </p:cTn>
                              </p:par>
                            </p:childTnLst>
                          </p:cTn>
                        </p:par>
                        <p:par>
                          <p:cTn id="120" fill="hold">
                            <p:stCondLst>
                              <p:cond delay="4000"/>
                            </p:stCondLst>
                            <p:childTnLst>
                              <p:par>
                                <p:cTn id="121" presetID="6" presetClass="entr" presetSubtype="16" fill="hold" grpId="0" nodeType="after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circle(in)">
                                      <p:cBhvr>
                                        <p:cTn id="123" dur="2000"/>
                                        <p:tgtEl>
                                          <p:spTgt spid="37"/>
                                        </p:tgtEl>
                                      </p:cBhvr>
                                    </p:animEffect>
                                  </p:childTnLst>
                                </p:cTn>
                              </p:par>
                            </p:childTnLst>
                          </p:cTn>
                        </p:par>
                        <p:par>
                          <p:cTn id="124" fill="hold">
                            <p:stCondLst>
                              <p:cond delay="6000"/>
                            </p:stCondLst>
                            <p:childTnLst>
                              <p:par>
                                <p:cTn id="125" presetID="21" presetClass="entr" presetSubtype="1" fill="hold" grpId="0" nodeType="afterEffect">
                                  <p:stCondLst>
                                    <p:cond delay="0"/>
                                  </p:stCondLst>
                                  <p:childTnLst>
                                    <p:set>
                                      <p:cBhvr>
                                        <p:cTn id="126" dur="1" fill="hold">
                                          <p:stCondLst>
                                            <p:cond delay="0"/>
                                          </p:stCondLst>
                                        </p:cTn>
                                        <p:tgtEl>
                                          <p:spTgt spid="98"/>
                                        </p:tgtEl>
                                        <p:attrNameLst>
                                          <p:attrName>style.visibility</p:attrName>
                                        </p:attrNameLst>
                                      </p:cBhvr>
                                      <p:to>
                                        <p:strVal val="visible"/>
                                      </p:to>
                                    </p:set>
                                    <p:animEffect transition="in" filter="wheel(1)">
                                      <p:cBhvr>
                                        <p:cTn id="127" dur="20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1" grpId="0" animBg="1"/>
      <p:bldP spid="72" grpId="0" animBg="1"/>
      <p:bldP spid="73" grpId="0" animBg="1"/>
      <p:bldP spid="74" grpId="0" animBg="1"/>
      <p:bldP spid="75" grpId="0" animBg="1"/>
      <p:bldP spid="76" grpId="0" animBg="1"/>
      <p:bldP spid="78" grpId="0" animBg="1"/>
      <p:bldP spid="154" grpId="0" animBg="1"/>
      <p:bldP spid="81" grpId="0" animBg="1"/>
      <p:bldP spid="37" grpId="0" animBg="1"/>
      <p:bldP spid="98" grpId="0" animBg="1"/>
      <p:bldP spid="9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700343" y="660425"/>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9079" y="2961566"/>
            <a:ext cx="7281036" cy="3896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lvl="1">
              <a:spcBef>
                <a:spcPts val="1000"/>
              </a:spcBef>
              <a:buClr>
                <a:schemeClr val="accent1"/>
              </a:buClr>
            </a:pPr>
            <a:r>
              <a:rPr lang="en-US" sz="2600" dirty="0">
                <a:solidFill>
                  <a:srgbClr val="000000"/>
                </a:solidFill>
              </a:rPr>
              <a:t>Researchers forecast that there will be over 50 million devices connected by 2020. </a:t>
            </a:r>
          </a:p>
          <a:p>
            <a:pPr marL="228594" lvl="1">
              <a:spcBef>
                <a:spcPts val="1000"/>
              </a:spcBef>
              <a:buClr>
                <a:schemeClr val="accent1"/>
              </a:buClr>
            </a:pPr>
            <a:r>
              <a:rPr lang="en-US" sz="2600" dirty="0">
                <a:solidFill>
                  <a:srgbClr val="000000"/>
                </a:solidFill>
              </a:rPr>
              <a:t>IoT enabled platforms ingest billions of events from devices and sensors that span various locals.  </a:t>
            </a:r>
          </a:p>
          <a:p>
            <a:pPr marL="228594" lvl="1">
              <a:spcBef>
                <a:spcPts val="1000"/>
              </a:spcBef>
              <a:buClr>
                <a:schemeClr val="accent1"/>
              </a:buClr>
            </a:pPr>
            <a:r>
              <a:rPr lang="en-US" sz="2600" dirty="0">
                <a:solidFill>
                  <a:srgbClr val="000000"/>
                </a:solidFill>
              </a:rPr>
              <a:t>Nearly every available surface in the physical world is being instrumented with sensors. </a:t>
            </a:r>
          </a:p>
          <a:p>
            <a:pPr marL="228594" lvl="1">
              <a:spcBef>
                <a:spcPts val="1000"/>
              </a:spcBef>
              <a:buClr>
                <a:schemeClr val="accent1"/>
              </a:buClr>
            </a:pPr>
            <a:r>
              <a:rPr lang="en-US" sz="2600" dirty="0">
                <a:solidFill>
                  <a:srgbClr val="000000"/>
                </a:solidFill>
              </a:rPr>
              <a:t>These systems process and analyze streaming data from IoT sensors  to derive real-time insights and actions.  </a:t>
            </a:r>
          </a:p>
        </p:txBody>
      </p:sp>
      <p:sp>
        <p:nvSpPr>
          <p:cNvPr id="3" name="Rectangle 2">
            <a:extLst>
              <a:ext uri="{FF2B5EF4-FFF2-40B4-BE49-F238E27FC236}">
                <a16:creationId xmlns:a16="http://schemas.microsoft.com/office/drawing/2014/main" id="{377C4BB8-2D60-4E4B-9186-4B6514FF2EEE}"/>
              </a:ext>
            </a:extLst>
          </p:cNvPr>
          <p:cNvSpPr/>
          <p:nvPr/>
        </p:nvSpPr>
        <p:spPr>
          <a:xfrm>
            <a:off x="47391" y="2596941"/>
            <a:ext cx="4654296" cy="3034357"/>
          </a:xfrm>
          <a:prstGeom prst="rect">
            <a:avLst/>
          </a:prstGeom>
        </p:spPr>
        <p:txBody>
          <a:bodyPr wrap="square">
            <a:spAutoFit/>
          </a:bodyPr>
          <a:lstStyle/>
          <a:p>
            <a:pPr marL="0" lvl="1" algn="ctr">
              <a:lnSpc>
                <a:spcPct val="110000"/>
              </a:lnSpc>
              <a:buClr>
                <a:schemeClr val="accent1"/>
              </a:buClr>
            </a:pPr>
            <a:r>
              <a:rPr lang="en-US" sz="4400" b="1" dirty="0">
                <a:solidFill>
                  <a:schemeClr val="accent1"/>
                </a:solidFill>
                <a:latin typeface="+mj-lt"/>
              </a:rPr>
              <a:t>IoT </a:t>
            </a:r>
          </a:p>
          <a:p>
            <a:pPr marL="0" lvl="1" algn="ctr">
              <a:lnSpc>
                <a:spcPct val="110000"/>
              </a:lnSpc>
              <a:buClr>
                <a:schemeClr val="accent1"/>
              </a:buClr>
            </a:pPr>
            <a:r>
              <a:rPr lang="en-US" sz="4400" b="1" dirty="0">
                <a:solidFill>
                  <a:schemeClr val="accent1"/>
                </a:solidFill>
                <a:latin typeface="+mj-lt"/>
              </a:rPr>
              <a:t>Monitoring </a:t>
            </a:r>
          </a:p>
          <a:p>
            <a:pPr marL="0" lvl="1" algn="ctr">
              <a:lnSpc>
                <a:spcPct val="110000"/>
              </a:lnSpc>
              <a:buClr>
                <a:schemeClr val="accent1"/>
              </a:buClr>
            </a:pPr>
            <a:r>
              <a:rPr lang="en-US" sz="4400" b="1" dirty="0">
                <a:solidFill>
                  <a:schemeClr val="accent1"/>
                </a:solidFill>
                <a:latin typeface="+mj-lt"/>
              </a:rPr>
              <a:t>and </a:t>
            </a:r>
          </a:p>
          <a:p>
            <a:pPr marL="0" lvl="1" algn="ctr">
              <a:lnSpc>
                <a:spcPct val="110000"/>
              </a:lnSpc>
              <a:buClr>
                <a:schemeClr val="accent1"/>
              </a:buClr>
            </a:pPr>
            <a:r>
              <a:rPr lang="en-US" sz="4400" b="1" dirty="0">
                <a:solidFill>
                  <a:schemeClr val="accent1"/>
                </a:solidFill>
                <a:latin typeface="+mj-lt"/>
              </a:rPr>
              <a:t>Analytics </a:t>
            </a:r>
          </a:p>
        </p:txBody>
      </p:sp>
      <p:pic>
        <p:nvPicPr>
          <p:cNvPr id="7" name="Picture 6">
            <a:extLst>
              <a:ext uri="{FF2B5EF4-FFF2-40B4-BE49-F238E27FC236}">
                <a16:creationId xmlns:a16="http://schemas.microsoft.com/office/drawing/2014/main" id="{E10E6BF0-0D98-427D-AC50-E9D320B06235}"/>
              </a:ext>
            </a:extLst>
          </p:cNvPr>
          <p:cNvPicPr>
            <a:picLocks noChangeAspect="1"/>
          </p:cNvPicPr>
          <p:nvPr/>
        </p:nvPicPr>
        <p:blipFill rotWithShape="1">
          <a:blip r:embed="rId3"/>
          <a:srcRect l="5904" t="5829" r="3820" b="8047"/>
          <a:stretch/>
        </p:blipFill>
        <p:spPr>
          <a:xfrm>
            <a:off x="7137780" y="218881"/>
            <a:ext cx="2407325" cy="23780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Footer Placeholder 3">
            <a:extLst>
              <a:ext uri="{FF2B5EF4-FFF2-40B4-BE49-F238E27FC236}">
                <a16:creationId xmlns:a16="http://schemas.microsoft.com/office/drawing/2014/main" id="{5B1303B2-FF28-4F78-BAD6-4A1BD55D4D19}"/>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8990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0" fill="hold"/>
                                        <p:tgtEl>
                                          <p:spTgt spid="7"/>
                                        </p:tgtEl>
                                        <p:attrNameLst>
                                          <p:attrName>ppt_w</p:attrName>
                                        </p:attrNameLst>
                                      </p:cBhvr>
                                      <p:tavLst>
                                        <p:tav tm="0">
                                          <p:val>
                                            <p:fltVal val="0"/>
                                          </p:val>
                                        </p:tav>
                                        <p:tav tm="100000">
                                          <p:val>
                                            <p:strVal val="#ppt_w"/>
                                          </p:val>
                                        </p:tav>
                                      </p:tavLst>
                                    </p:anim>
                                    <p:anim calcmode="lin" valueType="num">
                                      <p:cBhvr>
                                        <p:cTn id="8" dur="2000" fill="hold"/>
                                        <p:tgtEl>
                                          <p:spTgt spid="7"/>
                                        </p:tgtEl>
                                        <p:attrNameLst>
                                          <p:attrName>ppt_h</p:attrName>
                                        </p:attrNameLst>
                                      </p:cBhvr>
                                      <p:tavLst>
                                        <p:tav tm="0">
                                          <p:val>
                                            <p:fltVal val="0"/>
                                          </p:val>
                                        </p:tav>
                                        <p:tav tm="100000">
                                          <p:val>
                                            <p:strVal val="#ppt_h"/>
                                          </p:val>
                                        </p:tav>
                                      </p:tavLst>
                                    </p:anim>
                                    <p:anim calcmode="lin" valueType="num">
                                      <p:cBhvr>
                                        <p:cTn id="9" dur="2000" fill="hold"/>
                                        <p:tgtEl>
                                          <p:spTgt spid="7"/>
                                        </p:tgtEl>
                                        <p:attrNameLst>
                                          <p:attrName>style.rotation</p:attrName>
                                        </p:attrNameLst>
                                      </p:cBhvr>
                                      <p:tavLst>
                                        <p:tav tm="0">
                                          <p:val>
                                            <p:fltVal val="90"/>
                                          </p:val>
                                        </p:tav>
                                        <p:tav tm="100000">
                                          <p:val>
                                            <p:fltVal val="0"/>
                                          </p:val>
                                        </p:tav>
                                      </p:tavLst>
                                    </p:anim>
                                    <p:animEffect transition="in" filter="fade">
                                      <p:cBhvr>
                                        <p:cTn id="10" dur="2000"/>
                                        <p:tgtEl>
                                          <p:spTgt spid="7"/>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circle(in)">
                                      <p:cBhvr>
                                        <p:cTn id="14" dur="2000"/>
                                        <p:tgtEl>
                                          <p:spTgt spid="6">
                                            <p:txEl>
                                              <p:pRg st="0" end="0"/>
                                            </p:txEl>
                                          </p:spTgt>
                                        </p:tgtEl>
                                      </p:cBhvr>
                                    </p:animEffect>
                                  </p:childTnLst>
                                </p:cTn>
                              </p:par>
                            </p:childTnLst>
                          </p:cTn>
                        </p:par>
                        <p:par>
                          <p:cTn id="15" fill="hold">
                            <p:stCondLst>
                              <p:cond delay="4000"/>
                            </p:stCondLst>
                            <p:childTnLst>
                              <p:par>
                                <p:cTn id="16" presetID="6" presetClass="entr" presetSubtype="16" fill="hold" nodeType="after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circle(in)">
                                      <p:cBhvr>
                                        <p:cTn id="18" dur="2000"/>
                                        <p:tgtEl>
                                          <p:spTgt spid="6">
                                            <p:txEl>
                                              <p:pRg st="1" end="1"/>
                                            </p:txEl>
                                          </p:spTgt>
                                        </p:tgtEl>
                                      </p:cBhvr>
                                    </p:animEffect>
                                  </p:childTnLst>
                                </p:cTn>
                              </p:par>
                            </p:childTnLst>
                          </p:cTn>
                        </p:par>
                        <p:par>
                          <p:cTn id="19" fill="hold">
                            <p:stCondLst>
                              <p:cond delay="6000"/>
                            </p:stCondLst>
                            <p:childTnLst>
                              <p:par>
                                <p:cTn id="20" presetID="6" presetClass="entr" presetSubtype="16" fill="hold" nodeType="after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circle(in)">
                                      <p:cBhvr>
                                        <p:cTn id="22" dur="2000"/>
                                        <p:tgtEl>
                                          <p:spTgt spid="6">
                                            <p:txEl>
                                              <p:pRg st="2" end="2"/>
                                            </p:txEl>
                                          </p:spTgt>
                                        </p:tgtEl>
                                      </p:cBhvr>
                                    </p:animEffect>
                                  </p:childTnLst>
                                </p:cTn>
                              </p:par>
                            </p:childTnLst>
                          </p:cTn>
                        </p:par>
                        <p:par>
                          <p:cTn id="23" fill="hold">
                            <p:stCondLst>
                              <p:cond delay="8000"/>
                            </p:stCondLst>
                            <p:childTnLst>
                              <p:par>
                                <p:cTn id="24" presetID="6" presetClass="entr" presetSubtype="16" fill="hold" nodeType="after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circle(in)">
                                      <p:cBhvr>
                                        <p:cTn id="26" dur="20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34743" y="1459083"/>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3" name="Rectangle 2">
            <a:extLst>
              <a:ext uri="{FF2B5EF4-FFF2-40B4-BE49-F238E27FC236}">
                <a16:creationId xmlns:a16="http://schemas.microsoft.com/office/drawing/2014/main" id="{377C4BB8-2D60-4E4B-9186-4B6514FF2EEE}"/>
              </a:ext>
            </a:extLst>
          </p:cNvPr>
          <p:cNvSpPr/>
          <p:nvPr/>
        </p:nvSpPr>
        <p:spPr>
          <a:xfrm>
            <a:off x="2" y="173991"/>
            <a:ext cx="11562428" cy="735586"/>
          </a:xfrm>
          <a:prstGeom prst="rect">
            <a:avLst/>
          </a:prstGeom>
        </p:spPr>
        <p:txBody>
          <a:bodyPr wrap="square">
            <a:spAutoFit/>
          </a:bodyPr>
          <a:lstStyle/>
          <a:p>
            <a:pPr marL="0" lvl="1" algn="ctr">
              <a:lnSpc>
                <a:spcPct val="110000"/>
              </a:lnSpc>
              <a:buClr>
                <a:schemeClr val="accent1"/>
              </a:buClr>
            </a:pPr>
            <a:r>
              <a:rPr lang="en-US" sz="4000" b="1" dirty="0">
                <a:latin typeface="+mj-lt"/>
              </a:rPr>
              <a:t>Action Steps for IoT Monitoring Data Processing</a:t>
            </a:r>
          </a:p>
        </p:txBody>
      </p:sp>
      <p:sp>
        <p:nvSpPr>
          <p:cNvPr id="4" name="Rectangle 3">
            <a:extLst>
              <a:ext uri="{FF2B5EF4-FFF2-40B4-BE49-F238E27FC236}">
                <a16:creationId xmlns:a16="http://schemas.microsoft.com/office/drawing/2014/main" id="{35265289-B851-4DE3-A595-527A6E3E926B}"/>
              </a:ext>
            </a:extLst>
          </p:cNvPr>
          <p:cNvSpPr/>
          <p:nvPr/>
        </p:nvSpPr>
        <p:spPr>
          <a:xfrm>
            <a:off x="1888004" y="1111317"/>
            <a:ext cx="2141621" cy="4412329"/>
          </a:xfrm>
          <a:prstGeom prst="rect">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1C975E6-EF07-433E-B2D5-E7C7DAA7F27C}"/>
              </a:ext>
            </a:extLst>
          </p:cNvPr>
          <p:cNvSpPr/>
          <p:nvPr/>
        </p:nvSpPr>
        <p:spPr>
          <a:xfrm>
            <a:off x="4554366" y="1090421"/>
            <a:ext cx="2141621" cy="4412329"/>
          </a:xfrm>
          <a:prstGeom prst="rect">
            <a:avLst/>
          </a:prstGeom>
          <a:solidFill>
            <a:schemeClr val="accent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19890D7-E308-49DF-BEB2-8DADF2D02B40}"/>
              </a:ext>
            </a:extLst>
          </p:cNvPr>
          <p:cNvSpPr/>
          <p:nvPr/>
        </p:nvSpPr>
        <p:spPr>
          <a:xfrm>
            <a:off x="7168112" y="1111317"/>
            <a:ext cx="2141621" cy="4413185"/>
          </a:xfrm>
          <a:prstGeom prst="rect">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7" name="Graphic 6" descr="Server">
            <a:extLst>
              <a:ext uri="{FF2B5EF4-FFF2-40B4-BE49-F238E27FC236}">
                <a16:creationId xmlns:a16="http://schemas.microsoft.com/office/drawing/2014/main" id="{AFED1C98-3D99-4B33-8928-CEECC255D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38611" y="1481054"/>
            <a:ext cx="1221148" cy="1221148"/>
          </a:xfrm>
          <a:prstGeom prst="rect">
            <a:avLst/>
          </a:prstGeom>
        </p:spPr>
      </p:pic>
      <p:sp>
        <p:nvSpPr>
          <p:cNvPr id="11" name="TextBox 10">
            <a:extLst>
              <a:ext uri="{FF2B5EF4-FFF2-40B4-BE49-F238E27FC236}">
                <a16:creationId xmlns:a16="http://schemas.microsoft.com/office/drawing/2014/main" id="{5068957A-17CD-4B74-B5BD-217A9BD716E3}"/>
              </a:ext>
            </a:extLst>
          </p:cNvPr>
          <p:cNvSpPr txBox="1"/>
          <p:nvPr/>
        </p:nvSpPr>
        <p:spPr>
          <a:xfrm>
            <a:off x="1888004" y="2751045"/>
            <a:ext cx="2141621" cy="523220"/>
          </a:xfrm>
          <a:prstGeom prst="rect">
            <a:avLst/>
          </a:prstGeom>
          <a:noFill/>
        </p:spPr>
        <p:txBody>
          <a:bodyPr wrap="square" rtlCol="0">
            <a:spAutoFit/>
          </a:bodyPr>
          <a:lstStyle/>
          <a:p>
            <a:pPr algn="ctr"/>
            <a:r>
              <a:rPr lang="en-US" sz="2800" b="1" dirty="0">
                <a:solidFill>
                  <a:schemeClr val="bg1"/>
                </a:solidFill>
              </a:rPr>
              <a:t>Accumulate</a:t>
            </a:r>
          </a:p>
        </p:txBody>
      </p:sp>
      <p:sp>
        <p:nvSpPr>
          <p:cNvPr id="13" name="TextBox 12">
            <a:extLst>
              <a:ext uri="{FF2B5EF4-FFF2-40B4-BE49-F238E27FC236}">
                <a16:creationId xmlns:a16="http://schemas.microsoft.com/office/drawing/2014/main" id="{75BD31EE-F31D-40F0-AD6A-5BA5552A143E}"/>
              </a:ext>
            </a:extLst>
          </p:cNvPr>
          <p:cNvSpPr txBox="1"/>
          <p:nvPr/>
        </p:nvSpPr>
        <p:spPr>
          <a:xfrm>
            <a:off x="1888004" y="3467227"/>
            <a:ext cx="2141621" cy="1754326"/>
          </a:xfrm>
          <a:prstGeom prst="rect">
            <a:avLst/>
          </a:prstGeom>
          <a:noFill/>
        </p:spPr>
        <p:txBody>
          <a:bodyPr wrap="square" rtlCol="0">
            <a:spAutoFit/>
          </a:bodyPr>
          <a:lstStyle/>
          <a:p>
            <a:pPr algn="ctr"/>
            <a:r>
              <a:rPr lang="en-US" dirty="0">
                <a:solidFill>
                  <a:schemeClr val="bg1"/>
                </a:solidFill>
              </a:rPr>
              <a:t>Collect, normalize, correlate, and aggregate metrics and events from over 100 data sources.</a:t>
            </a:r>
          </a:p>
        </p:txBody>
      </p:sp>
      <p:pic>
        <p:nvPicPr>
          <p:cNvPr id="15" name="Graphic 14" descr="Magnifying glass">
            <a:extLst>
              <a:ext uri="{FF2B5EF4-FFF2-40B4-BE49-F238E27FC236}">
                <a16:creationId xmlns:a16="http://schemas.microsoft.com/office/drawing/2014/main" id="{BF992641-D383-4038-B6AA-6632E2495C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62632" y="1414013"/>
            <a:ext cx="1303907" cy="1303907"/>
          </a:xfrm>
          <a:prstGeom prst="rect">
            <a:avLst/>
          </a:prstGeom>
        </p:spPr>
      </p:pic>
      <p:sp>
        <p:nvSpPr>
          <p:cNvPr id="16" name="TextBox 15">
            <a:extLst>
              <a:ext uri="{FF2B5EF4-FFF2-40B4-BE49-F238E27FC236}">
                <a16:creationId xmlns:a16="http://schemas.microsoft.com/office/drawing/2014/main" id="{7F39946C-270A-4C76-A05B-12E1FA1009E6}"/>
              </a:ext>
            </a:extLst>
          </p:cNvPr>
          <p:cNvSpPr txBox="1"/>
          <p:nvPr/>
        </p:nvSpPr>
        <p:spPr>
          <a:xfrm>
            <a:off x="4589390" y="2773949"/>
            <a:ext cx="2145697" cy="523220"/>
          </a:xfrm>
          <a:prstGeom prst="rect">
            <a:avLst/>
          </a:prstGeom>
          <a:noFill/>
        </p:spPr>
        <p:txBody>
          <a:bodyPr wrap="square" rtlCol="0">
            <a:spAutoFit/>
          </a:bodyPr>
          <a:lstStyle/>
          <a:p>
            <a:pPr algn="ctr"/>
            <a:r>
              <a:rPr lang="en-US" sz="2800" b="1" dirty="0">
                <a:solidFill>
                  <a:schemeClr val="bg1"/>
                </a:solidFill>
              </a:rPr>
              <a:t>Analyze</a:t>
            </a:r>
          </a:p>
        </p:txBody>
      </p:sp>
      <p:sp>
        <p:nvSpPr>
          <p:cNvPr id="17" name="TextBox 16">
            <a:extLst>
              <a:ext uri="{FF2B5EF4-FFF2-40B4-BE49-F238E27FC236}">
                <a16:creationId xmlns:a16="http://schemas.microsoft.com/office/drawing/2014/main" id="{F93247F9-DECE-4C09-935B-A8D9616971A5}"/>
              </a:ext>
            </a:extLst>
          </p:cNvPr>
          <p:cNvSpPr txBox="1"/>
          <p:nvPr/>
        </p:nvSpPr>
        <p:spPr>
          <a:xfrm>
            <a:off x="4522358" y="3539016"/>
            <a:ext cx="2141621" cy="1477328"/>
          </a:xfrm>
          <a:prstGeom prst="rect">
            <a:avLst/>
          </a:prstGeom>
          <a:noFill/>
        </p:spPr>
        <p:txBody>
          <a:bodyPr wrap="square" rtlCol="0">
            <a:spAutoFit/>
          </a:bodyPr>
          <a:lstStyle/>
          <a:p>
            <a:pPr algn="ctr"/>
            <a:r>
              <a:rPr lang="en-US" dirty="0">
                <a:solidFill>
                  <a:schemeClr val="bg1"/>
                </a:solidFill>
              </a:rPr>
              <a:t>Analyze, store, and manage time series data.  Use machine learning libraries for anomaly detection.</a:t>
            </a:r>
          </a:p>
        </p:txBody>
      </p:sp>
      <p:sp>
        <p:nvSpPr>
          <p:cNvPr id="18" name="TextBox 17">
            <a:extLst>
              <a:ext uri="{FF2B5EF4-FFF2-40B4-BE49-F238E27FC236}">
                <a16:creationId xmlns:a16="http://schemas.microsoft.com/office/drawing/2014/main" id="{EC7E46E8-99F3-45EF-9DFB-88FA43B6ACD3}"/>
              </a:ext>
            </a:extLst>
          </p:cNvPr>
          <p:cNvSpPr txBox="1"/>
          <p:nvPr/>
        </p:nvSpPr>
        <p:spPr>
          <a:xfrm>
            <a:off x="7183160" y="2751044"/>
            <a:ext cx="2126573" cy="523220"/>
          </a:xfrm>
          <a:prstGeom prst="rect">
            <a:avLst/>
          </a:prstGeom>
          <a:noFill/>
        </p:spPr>
        <p:txBody>
          <a:bodyPr wrap="square" rtlCol="0">
            <a:spAutoFit/>
          </a:bodyPr>
          <a:lstStyle/>
          <a:p>
            <a:pPr algn="ctr"/>
            <a:r>
              <a:rPr lang="en-US" sz="2800" b="1" dirty="0">
                <a:solidFill>
                  <a:schemeClr val="bg1"/>
                </a:solidFill>
              </a:rPr>
              <a:t>Act</a:t>
            </a:r>
          </a:p>
        </p:txBody>
      </p:sp>
      <p:pic>
        <p:nvPicPr>
          <p:cNvPr id="20" name="Graphic 19" descr="Run">
            <a:extLst>
              <a:ext uri="{FF2B5EF4-FFF2-40B4-BE49-F238E27FC236}">
                <a16:creationId xmlns:a16="http://schemas.microsoft.com/office/drawing/2014/main" id="{1EA06B04-D578-4677-9C74-08040AC655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3506" y="1538861"/>
            <a:ext cx="1225340" cy="1225340"/>
          </a:xfrm>
          <a:prstGeom prst="rect">
            <a:avLst/>
          </a:prstGeom>
        </p:spPr>
      </p:pic>
      <p:sp>
        <p:nvSpPr>
          <p:cNvPr id="21" name="TextBox 20">
            <a:extLst>
              <a:ext uri="{FF2B5EF4-FFF2-40B4-BE49-F238E27FC236}">
                <a16:creationId xmlns:a16="http://schemas.microsoft.com/office/drawing/2014/main" id="{CA9D0721-6046-4A3C-8BA1-7D1B2DB4D3CB}"/>
              </a:ext>
            </a:extLst>
          </p:cNvPr>
          <p:cNvSpPr txBox="1"/>
          <p:nvPr/>
        </p:nvSpPr>
        <p:spPr>
          <a:xfrm>
            <a:off x="7183160" y="3539015"/>
            <a:ext cx="2141621" cy="1754326"/>
          </a:xfrm>
          <a:prstGeom prst="rect">
            <a:avLst/>
          </a:prstGeom>
          <a:noFill/>
        </p:spPr>
        <p:txBody>
          <a:bodyPr wrap="square" rtlCol="0">
            <a:spAutoFit/>
          </a:bodyPr>
          <a:lstStyle/>
          <a:p>
            <a:pPr algn="ctr"/>
            <a:r>
              <a:rPr lang="en-US" dirty="0">
                <a:solidFill>
                  <a:schemeClr val="bg1"/>
                </a:solidFill>
              </a:rPr>
              <a:t>Visualize interesting trends, detect events using time series functions, automate your entire system.</a:t>
            </a:r>
          </a:p>
        </p:txBody>
      </p:sp>
      <p:sp>
        <p:nvSpPr>
          <p:cNvPr id="26" name="TextBox 25">
            <a:extLst>
              <a:ext uri="{FF2B5EF4-FFF2-40B4-BE49-F238E27FC236}">
                <a16:creationId xmlns:a16="http://schemas.microsoft.com/office/drawing/2014/main" id="{1530AF93-4939-4239-AB82-ADA57FCC713A}"/>
              </a:ext>
            </a:extLst>
          </p:cNvPr>
          <p:cNvSpPr txBox="1"/>
          <p:nvPr/>
        </p:nvSpPr>
        <p:spPr>
          <a:xfrm>
            <a:off x="9287860" y="1169529"/>
            <a:ext cx="1007197" cy="369332"/>
          </a:xfrm>
          <a:prstGeom prst="rect">
            <a:avLst/>
          </a:prstGeom>
          <a:noFill/>
        </p:spPr>
        <p:txBody>
          <a:bodyPr wrap="square" rtlCol="0">
            <a:spAutoFit/>
          </a:bodyPr>
          <a:lstStyle/>
          <a:p>
            <a:r>
              <a:rPr lang="en-US" b="1" dirty="0">
                <a:solidFill>
                  <a:schemeClr val="accent6"/>
                </a:solidFill>
              </a:rPr>
              <a:t>visualize</a:t>
            </a:r>
          </a:p>
        </p:txBody>
      </p:sp>
      <p:sp>
        <p:nvSpPr>
          <p:cNvPr id="27" name="TextBox 26">
            <a:extLst>
              <a:ext uri="{FF2B5EF4-FFF2-40B4-BE49-F238E27FC236}">
                <a16:creationId xmlns:a16="http://schemas.microsoft.com/office/drawing/2014/main" id="{8A3AD688-4F1E-4CE7-B928-3A843B9F362C}"/>
              </a:ext>
            </a:extLst>
          </p:cNvPr>
          <p:cNvSpPr txBox="1"/>
          <p:nvPr/>
        </p:nvSpPr>
        <p:spPr>
          <a:xfrm>
            <a:off x="9330920" y="2722319"/>
            <a:ext cx="853653" cy="369332"/>
          </a:xfrm>
          <a:prstGeom prst="rect">
            <a:avLst/>
          </a:prstGeom>
          <a:noFill/>
        </p:spPr>
        <p:txBody>
          <a:bodyPr wrap="square" rtlCol="0">
            <a:spAutoFit/>
          </a:bodyPr>
          <a:lstStyle/>
          <a:p>
            <a:pPr algn="ctr"/>
            <a:r>
              <a:rPr lang="en-US" b="1" dirty="0">
                <a:solidFill>
                  <a:schemeClr val="accent6"/>
                </a:solidFill>
              </a:rPr>
              <a:t>notify</a:t>
            </a:r>
          </a:p>
        </p:txBody>
      </p:sp>
      <p:sp>
        <p:nvSpPr>
          <p:cNvPr id="28" name="TextBox 27">
            <a:extLst>
              <a:ext uri="{FF2B5EF4-FFF2-40B4-BE49-F238E27FC236}">
                <a16:creationId xmlns:a16="http://schemas.microsoft.com/office/drawing/2014/main" id="{CFE4A838-FA81-4E9A-94C7-67E45B33FC1C}"/>
              </a:ext>
            </a:extLst>
          </p:cNvPr>
          <p:cNvSpPr txBox="1"/>
          <p:nvPr/>
        </p:nvSpPr>
        <p:spPr>
          <a:xfrm>
            <a:off x="9287859" y="4288879"/>
            <a:ext cx="1168956" cy="369332"/>
          </a:xfrm>
          <a:prstGeom prst="rect">
            <a:avLst/>
          </a:prstGeom>
          <a:noFill/>
        </p:spPr>
        <p:txBody>
          <a:bodyPr wrap="square" rtlCol="0">
            <a:spAutoFit/>
          </a:bodyPr>
          <a:lstStyle/>
          <a:p>
            <a:pPr algn="ctr"/>
            <a:r>
              <a:rPr lang="en-US" b="1" dirty="0">
                <a:solidFill>
                  <a:schemeClr val="accent6"/>
                </a:solidFill>
              </a:rPr>
              <a:t>automate</a:t>
            </a:r>
          </a:p>
        </p:txBody>
      </p:sp>
      <p:sp>
        <p:nvSpPr>
          <p:cNvPr id="31" name="Arrow: Left-Up 30">
            <a:extLst>
              <a:ext uri="{FF2B5EF4-FFF2-40B4-BE49-F238E27FC236}">
                <a16:creationId xmlns:a16="http://schemas.microsoft.com/office/drawing/2014/main" id="{84D4DAF2-1B45-4754-9F0B-855C2C3244D6}"/>
              </a:ext>
            </a:extLst>
          </p:cNvPr>
          <p:cNvSpPr/>
          <p:nvPr/>
        </p:nvSpPr>
        <p:spPr>
          <a:xfrm>
            <a:off x="5046151" y="5579519"/>
            <a:ext cx="584573" cy="673768"/>
          </a:xfrm>
          <a:prstGeom prst="leftUpArrow">
            <a:avLst>
              <a:gd name="adj1" fmla="val 16284"/>
              <a:gd name="adj2" fmla="val 16525"/>
              <a:gd name="adj3" fmla="val 25000"/>
            </a:avLst>
          </a:prstGeom>
          <a:solidFill>
            <a:schemeClr val="accent1"/>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5" name="Arrow: Bent-Up 34">
            <a:extLst>
              <a:ext uri="{FF2B5EF4-FFF2-40B4-BE49-F238E27FC236}">
                <a16:creationId xmlns:a16="http://schemas.microsoft.com/office/drawing/2014/main" id="{C17CA55E-0C14-428E-A4A7-ADB4D2019AE2}"/>
              </a:ext>
            </a:extLst>
          </p:cNvPr>
          <p:cNvSpPr/>
          <p:nvPr/>
        </p:nvSpPr>
        <p:spPr>
          <a:xfrm rot="5400000">
            <a:off x="7906101" y="5580859"/>
            <a:ext cx="673769" cy="584573"/>
          </a:xfrm>
          <a:prstGeom prst="bentUpArrow">
            <a:avLst>
              <a:gd name="adj1" fmla="val 16767"/>
              <a:gd name="adj2" fmla="val 25000"/>
              <a:gd name="adj3" fmla="val 22941"/>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682D3C20-EB52-4971-A946-C1914CD7077E}"/>
              </a:ext>
            </a:extLst>
          </p:cNvPr>
          <p:cNvSpPr/>
          <p:nvPr/>
        </p:nvSpPr>
        <p:spPr>
          <a:xfrm>
            <a:off x="1430927" y="3290308"/>
            <a:ext cx="369715" cy="215203"/>
          </a:xfrm>
          <a:prstGeom prst="rightArrow">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Graphic 38" descr="Database">
            <a:extLst>
              <a:ext uri="{FF2B5EF4-FFF2-40B4-BE49-F238E27FC236}">
                <a16:creationId xmlns:a16="http://schemas.microsoft.com/office/drawing/2014/main" id="{43173EFB-091F-4E7B-B42F-00564AB1F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0491" y="5643468"/>
            <a:ext cx="914400" cy="914400"/>
          </a:xfrm>
          <a:prstGeom prst="rect">
            <a:avLst/>
          </a:prstGeom>
        </p:spPr>
      </p:pic>
      <p:sp>
        <p:nvSpPr>
          <p:cNvPr id="40" name="TextBox 39">
            <a:extLst>
              <a:ext uri="{FF2B5EF4-FFF2-40B4-BE49-F238E27FC236}">
                <a16:creationId xmlns:a16="http://schemas.microsoft.com/office/drawing/2014/main" id="{5C3C33C2-56A4-4613-9D15-322C0E051F6F}"/>
              </a:ext>
            </a:extLst>
          </p:cNvPr>
          <p:cNvSpPr txBox="1"/>
          <p:nvPr/>
        </p:nvSpPr>
        <p:spPr>
          <a:xfrm>
            <a:off x="8395631" y="6464346"/>
            <a:ext cx="1344716" cy="369332"/>
          </a:xfrm>
          <a:prstGeom prst="rect">
            <a:avLst/>
          </a:prstGeom>
          <a:noFill/>
        </p:spPr>
        <p:txBody>
          <a:bodyPr wrap="square" rtlCol="0">
            <a:spAutoFit/>
          </a:bodyPr>
          <a:lstStyle/>
          <a:p>
            <a:pPr algn="ctr"/>
            <a:r>
              <a:rPr lang="en-US" b="1" cap="all" dirty="0">
                <a:solidFill>
                  <a:schemeClr val="accent6"/>
                </a:solidFill>
              </a:rPr>
              <a:t>Archive</a:t>
            </a:r>
          </a:p>
        </p:txBody>
      </p:sp>
      <p:sp>
        <p:nvSpPr>
          <p:cNvPr id="43" name="TextBox 42">
            <a:extLst>
              <a:ext uri="{FF2B5EF4-FFF2-40B4-BE49-F238E27FC236}">
                <a16:creationId xmlns:a16="http://schemas.microsoft.com/office/drawing/2014/main" id="{F42EAA62-6AA3-473A-82B8-83275B6C13B5}"/>
              </a:ext>
            </a:extLst>
          </p:cNvPr>
          <p:cNvSpPr txBox="1"/>
          <p:nvPr/>
        </p:nvSpPr>
        <p:spPr>
          <a:xfrm>
            <a:off x="2543640" y="5801365"/>
            <a:ext cx="1342744" cy="646331"/>
          </a:xfrm>
          <a:prstGeom prst="rect">
            <a:avLst/>
          </a:prstGeom>
          <a:noFill/>
        </p:spPr>
        <p:txBody>
          <a:bodyPr wrap="square" rtlCol="0">
            <a:spAutoFit/>
          </a:bodyPr>
          <a:lstStyle/>
          <a:p>
            <a:pPr algn="ctr"/>
            <a:r>
              <a:rPr lang="en-US" b="1" cap="all" dirty="0">
                <a:solidFill>
                  <a:schemeClr val="accent1"/>
                </a:solidFill>
              </a:rPr>
              <a:t>Machine</a:t>
            </a:r>
          </a:p>
          <a:p>
            <a:pPr algn="ctr"/>
            <a:r>
              <a:rPr lang="en-US" b="1" cap="all" dirty="0">
                <a:solidFill>
                  <a:schemeClr val="accent1"/>
                </a:solidFill>
              </a:rPr>
              <a:t>Learning</a:t>
            </a:r>
          </a:p>
        </p:txBody>
      </p:sp>
      <p:sp>
        <p:nvSpPr>
          <p:cNvPr id="44" name="TextBox 43">
            <a:extLst>
              <a:ext uri="{FF2B5EF4-FFF2-40B4-BE49-F238E27FC236}">
                <a16:creationId xmlns:a16="http://schemas.microsoft.com/office/drawing/2014/main" id="{BA7C871C-1E17-47C6-9793-64C71CEFB610}"/>
              </a:ext>
            </a:extLst>
          </p:cNvPr>
          <p:cNvSpPr txBox="1"/>
          <p:nvPr/>
        </p:nvSpPr>
        <p:spPr>
          <a:xfrm>
            <a:off x="10432871" y="5871637"/>
            <a:ext cx="1344716" cy="369332"/>
          </a:xfrm>
          <a:prstGeom prst="rect">
            <a:avLst/>
          </a:prstGeom>
          <a:noFill/>
        </p:spPr>
        <p:txBody>
          <a:bodyPr wrap="square" rtlCol="0">
            <a:spAutoFit/>
          </a:bodyPr>
          <a:lstStyle/>
          <a:p>
            <a:pPr algn="ctr"/>
            <a:r>
              <a:rPr lang="en-US" b="1" cap="all" dirty="0">
                <a:solidFill>
                  <a:schemeClr val="accent6"/>
                </a:solidFill>
              </a:rPr>
              <a:t>IoT</a:t>
            </a:r>
          </a:p>
        </p:txBody>
      </p:sp>
      <p:sp>
        <p:nvSpPr>
          <p:cNvPr id="45" name="TextBox 44">
            <a:extLst>
              <a:ext uri="{FF2B5EF4-FFF2-40B4-BE49-F238E27FC236}">
                <a16:creationId xmlns:a16="http://schemas.microsoft.com/office/drawing/2014/main" id="{B8624C72-4626-42E9-B5AB-B84030F0729F}"/>
              </a:ext>
            </a:extLst>
          </p:cNvPr>
          <p:cNvSpPr txBox="1"/>
          <p:nvPr/>
        </p:nvSpPr>
        <p:spPr>
          <a:xfrm>
            <a:off x="10381161" y="4393269"/>
            <a:ext cx="1480945" cy="646331"/>
          </a:xfrm>
          <a:prstGeom prst="rect">
            <a:avLst/>
          </a:prstGeom>
          <a:noFill/>
        </p:spPr>
        <p:txBody>
          <a:bodyPr wrap="square" rtlCol="0">
            <a:spAutoFit/>
          </a:bodyPr>
          <a:lstStyle/>
          <a:p>
            <a:pPr algn="ctr"/>
            <a:r>
              <a:rPr lang="en-US" b="1" cap="all" dirty="0">
                <a:solidFill>
                  <a:schemeClr val="accent6"/>
                </a:solidFill>
              </a:rPr>
              <a:t>Systems </a:t>
            </a:r>
          </a:p>
          <a:p>
            <a:pPr algn="ctr"/>
            <a:r>
              <a:rPr lang="en-US" b="1" cap="all" dirty="0">
                <a:solidFill>
                  <a:schemeClr val="accent6"/>
                </a:solidFill>
              </a:rPr>
              <a:t>containers</a:t>
            </a:r>
          </a:p>
        </p:txBody>
      </p:sp>
      <p:sp>
        <p:nvSpPr>
          <p:cNvPr id="46" name="TextBox 45">
            <a:extLst>
              <a:ext uri="{FF2B5EF4-FFF2-40B4-BE49-F238E27FC236}">
                <a16:creationId xmlns:a16="http://schemas.microsoft.com/office/drawing/2014/main" id="{F9B9EDB9-EFFB-45D4-94B6-C0106BA04BC3}"/>
              </a:ext>
            </a:extLst>
          </p:cNvPr>
          <p:cNvSpPr txBox="1"/>
          <p:nvPr/>
        </p:nvSpPr>
        <p:spPr>
          <a:xfrm>
            <a:off x="10034542" y="2768487"/>
            <a:ext cx="1984543" cy="646331"/>
          </a:xfrm>
          <a:prstGeom prst="rect">
            <a:avLst/>
          </a:prstGeom>
          <a:noFill/>
        </p:spPr>
        <p:txBody>
          <a:bodyPr wrap="square" rtlCol="0">
            <a:spAutoFit/>
          </a:bodyPr>
          <a:lstStyle/>
          <a:p>
            <a:pPr algn="ctr"/>
            <a:r>
              <a:rPr lang="en-US" b="1" cap="all" dirty="0">
                <a:solidFill>
                  <a:schemeClr val="accent6"/>
                </a:solidFill>
              </a:rPr>
              <a:t>Customers</a:t>
            </a:r>
          </a:p>
          <a:p>
            <a:pPr algn="ctr"/>
            <a:r>
              <a:rPr lang="en-US" b="1" cap="all" dirty="0">
                <a:solidFill>
                  <a:schemeClr val="accent6"/>
                </a:solidFill>
              </a:rPr>
              <a:t>Decision Makers</a:t>
            </a:r>
          </a:p>
        </p:txBody>
      </p:sp>
      <p:sp>
        <p:nvSpPr>
          <p:cNvPr id="47" name="TextBox 46">
            <a:extLst>
              <a:ext uri="{FF2B5EF4-FFF2-40B4-BE49-F238E27FC236}">
                <a16:creationId xmlns:a16="http://schemas.microsoft.com/office/drawing/2014/main" id="{91CFC23B-3182-41AC-B1B0-E3CBDBE99E44}"/>
              </a:ext>
            </a:extLst>
          </p:cNvPr>
          <p:cNvSpPr txBox="1"/>
          <p:nvPr/>
        </p:nvSpPr>
        <p:spPr>
          <a:xfrm>
            <a:off x="9942567" y="1445338"/>
            <a:ext cx="1984543" cy="369332"/>
          </a:xfrm>
          <a:prstGeom prst="rect">
            <a:avLst/>
          </a:prstGeom>
          <a:noFill/>
        </p:spPr>
        <p:txBody>
          <a:bodyPr wrap="square" rtlCol="0">
            <a:spAutoFit/>
          </a:bodyPr>
          <a:lstStyle/>
          <a:p>
            <a:pPr algn="ctr"/>
            <a:r>
              <a:rPr lang="en-US" b="1" cap="all" dirty="0">
                <a:solidFill>
                  <a:schemeClr val="accent6"/>
                </a:solidFill>
              </a:rPr>
              <a:t>Dashboards</a:t>
            </a:r>
          </a:p>
        </p:txBody>
      </p:sp>
      <p:pic>
        <p:nvPicPr>
          <p:cNvPr id="49" name="Graphic 48" descr="Bar graph with upward trend">
            <a:extLst>
              <a:ext uri="{FF2B5EF4-FFF2-40B4-BE49-F238E27FC236}">
                <a16:creationId xmlns:a16="http://schemas.microsoft.com/office/drawing/2014/main" id="{3C33687C-D456-4601-A7A3-711E1B4210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81524" y="617031"/>
            <a:ext cx="914400" cy="914400"/>
          </a:xfrm>
          <a:prstGeom prst="rect">
            <a:avLst/>
          </a:prstGeom>
        </p:spPr>
      </p:pic>
      <p:pic>
        <p:nvPicPr>
          <p:cNvPr id="51" name="Graphic 50" descr="Group brainstorm">
            <a:extLst>
              <a:ext uri="{FF2B5EF4-FFF2-40B4-BE49-F238E27FC236}">
                <a16:creationId xmlns:a16="http://schemas.microsoft.com/office/drawing/2014/main" id="{9E7BECE4-5960-4B04-B18A-C52B30E1AE1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77295" y="1968780"/>
            <a:ext cx="914400" cy="914400"/>
          </a:xfrm>
          <a:prstGeom prst="rect">
            <a:avLst/>
          </a:prstGeom>
        </p:spPr>
      </p:pic>
      <p:pic>
        <p:nvPicPr>
          <p:cNvPr id="58" name="Graphic 57" descr="Network">
            <a:extLst>
              <a:ext uri="{FF2B5EF4-FFF2-40B4-BE49-F238E27FC236}">
                <a16:creationId xmlns:a16="http://schemas.microsoft.com/office/drawing/2014/main" id="{DFB3B3F1-F6B0-4DC5-B0DC-3E85E11798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48029" y="5039599"/>
            <a:ext cx="914400" cy="914400"/>
          </a:xfrm>
          <a:prstGeom prst="rect">
            <a:avLst/>
          </a:prstGeom>
        </p:spPr>
      </p:pic>
      <mc:AlternateContent xmlns:mc="http://schemas.openxmlformats.org/markup-compatibility/2006">
        <mc:Choice xmlns:am3d="http://schemas.microsoft.com/office/drawing/2017/model3d" Requires="am3d">
          <p:graphicFrame>
            <p:nvGraphicFramePr>
              <p:cNvPr id="59" name="3D Model 58" descr="Mainframe symbol">
                <a:extLst>
                  <a:ext uri="{FF2B5EF4-FFF2-40B4-BE49-F238E27FC236}">
                    <a16:creationId xmlns:a16="http://schemas.microsoft.com/office/drawing/2014/main" id="{E0D70355-6E98-4334-913C-890BE5E034D6}"/>
                  </a:ext>
                </a:extLst>
              </p:cNvPr>
              <p:cNvGraphicFramePr>
                <a:graphicFrameLocks noChangeAspect="1"/>
              </p:cNvGraphicFramePr>
              <p:nvPr>
                <p:extLst>
                  <p:ext uri="{D42A27DB-BD31-4B8C-83A1-F6EECF244321}">
                    <p14:modId xmlns:p14="http://schemas.microsoft.com/office/powerpoint/2010/main" val="2070220928"/>
                  </p:ext>
                </p:extLst>
              </p:nvPr>
            </p:nvGraphicFramePr>
            <p:xfrm>
              <a:off x="10796133" y="3631201"/>
              <a:ext cx="618193" cy="740875"/>
            </p:xfrm>
            <a:graphic>
              <a:graphicData uri="http://schemas.microsoft.com/office/drawing/2017/model3d">
                <am3d:model3d r:embed="rId17">
                  <am3d:spPr>
                    <a:xfrm>
                      <a:off x="0" y="0"/>
                      <a:ext cx="618193" cy="740875"/>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3" ay="112499" az="5"/>
                    <am3d:postTrans dx="0" dy="0" dz="0"/>
                  </am3d:trans>
                  <am3d:raster rName="Office3DRenderer" rVer="16.0.8326">
                    <am3d:blip r:embed="rId18"/>
                  </am3d:raster>
                  <am3d:objViewport viewportSz="957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9" name="3D Model 58" descr="Mainframe symbol">
                <a:extLst>
                  <a:ext uri="{FF2B5EF4-FFF2-40B4-BE49-F238E27FC236}">
                    <a16:creationId xmlns:a16="http://schemas.microsoft.com/office/drawing/2014/main" id="{E0D70355-6E98-4334-913C-890BE5E034D6}"/>
                  </a:ext>
                </a:extLst>
              </p:cNvPr>
              <p:cNvPicPr>
                <a:picLocks noGrp="1" noRot="1" noChangeAspect="1" noMove="1" noResize="1" noEditPoints="1" noAdjustHandles="1" noChangeArrowheads="1" noChangeShapeType="1" noCrop="1"/>
              </p:cNvPicPr>
              <p:nvPr/>
            </p:nvPicPr>
            <p:blipFill>
              <a:blip r:embed="rId18"/>
              <a:stretch>
                <a:fillRect/>
              </a:stretch>
            </p:blipFill>
            <p:spPr>
              <a:xfrm>
                <a:off x="10796133" y="3631201"/>
                <a:ext cx="618193" cy="7408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1" name="3D Model 60" descr="Gears">
                <a:extLst>
                  <a:ext uri="{FF2B5EF4-FFF2-40B4-BE49-F238E27FC236}">
                    <a16:creationId xmlns:a16="http://schemas.microsoft.com/office/drawing/2014/main" id="{A9B69A8A-B157-43EB-AF73-267829749373}"/>
                  </a:ext>
                </a:extLst>
              </p:cNvPr>
              <p:cNvGraphicFramePr>
                <a:graphicFrameLocks noChangeAspect="1"/>
              </p:cNvGraphicFramePr>
              <p:nvPr>
                <p:extLst>
                  <p:ext uri="{D42A27DB-BD31-4B8C-83A1-F6EECF244321}">
                    <p14:modId xmlns:p14="http://schemas.microsoft.com/office/powerpoint/2010/main" val="2882294977"/>
                  </p:ext>
                </p:extLst>
              </p:nvPr>
            </p:nvGraphicFramePr>
            <p:xfrm>
              <a:off x="3811149" y="5587615"/>
              <a:ext cx="1183907" cy="914399"/>
            </p:xfrm>
            <a:graphic>
              <a:graphicData uri="http://schemas.microsoft.com/office/drawing/2017/model3d">
                <am3d:model3d r:embed="rId19">
                  <am3d:spPr>
                    <a:xfrm>
                      <a:off x="0" y="0"/>
                      <a:ext cx="1183907" cy="91439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m3d:postTrans dx="0" dy="0" dz="0"/>
                  </am3d:trans>
                  <am3d:raster rName="Office3DRenderer" rVer="16.0.8326">
                    <am3d:blip r:embed="rId20"/>
                  </am3d:raster>
                  <am3d:objViewport viewportSz="15439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1" name="3D Model 60" descr="Gears">
                <a:extLst>
                  <a:ext uri="{FF2B5EF4-FFF2-40B4-BE49-F238E27FC236}">
                    <a16:creationId xmlns:a16="http://schemas.microsoft.com/office/drawing/2014/main" id="{A9B69A8A-B157-43EB-AF73-267829749373}"/>
                  </a:ext>
                </a:extLst>
              </p:cNvPr>
              <p:cNvPicPr>
                <a:picLocks noGrp="1" noRot="1" noChangeAspect="1" noMove="1" noResize="1" noEditPoints="1" noAdjustHandles="1" noChangeArrowheads="1" noChangeShapeType="1" noCrop="1"/>
              </p:cNvPicPr>
              <p:nvPr/>
            </p:nvPicPr>
            <p:blipFill>
              <a:blip r:embed="rId20"/>
              <a:stretch>
                <a:fillRect/>
              </a:stretch>
            </p:blipFill>
            <p:spPr>
              <a:xfrm>
                <a:off x="3811149" y="5587615"/>
                <a:ext cx="1183907" cy="914399"/>
              </a:xfrm>
              <a:prstGeom prst="rect">
                <a:avLst/>
              </a:prstGeom>
            </p:spPr>
          </p:pic>
        </mc:Fallback>
      </mc:AlternateContent>
      <p:sp>
        <p:nvSpPr>
          <p:cNvPr id="67" name="TextBox 66">
            <a:extLst>
              <a:ext uri="{FF2B5EF4-FFF2-40B4-BE49-F238E27FC236}">
                <a16:creationId xmlns:a16="http://schemas.microsoft.com/office/drawing/2014/main" id="{4EFC14CC-A020-4C35-B76B-FA99939D1CC1}"/>
              </a:ext>
            </a:extLst>
          </p:cNvPr>
          <p:cNvSpPr txBox="1"/>
          <p:nvPr/>
        </p:nvSpPr>
        <p:spPr>
          <a:xfrm>
            <a:off x="221283" y="3063961"/>
            <a:ext cx="1342744" cy="646331"/>
          </a:xfrm>
          <a:prstGeom prst="rect">
            <a:avLst/>
          </a:prstGeom>
          <a:noFill/>
        </p:spPr>
        <p:txBody>
          <a:bodyPr wrap="square" rtlCol="0">
            <a:spAutoFit/>
          </a:bodyPr>
          <a:lstStyle/>
          <a:p>
            <a:pPr algn="ctr"/>
            <a:r>
              <a:rPr lang="en-US" b="1" cap="all" dirty="0">
                <a:solidFill>
                  <a:schemeClr val="accent5"/>
                </a:solidFill>
              </a:rPr>
              <a:t>Iot &amp; Sensors</a:t>
            </a:r>
          </a:p>
        </p:txBody>
      </p:sp>
      <p:pic>
        <p:nvPicPr>
          <p:cNvPr id="77" name="Graphic 76" descr="Stream">
            <a:extLst>
              <a:ext uri="{FF2B5EF4-FFF2-40B4-BE49-F238E27FC236}">
                <a16:creationId xmlns:a16="http://schemas.microsoft.com/office/drawing/2014/main" id="{4D398BEA-BD6A-4EDD-A088-C6876BA9293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4309" y="3774945"/>
            <a:ext cx="914400" cy="914400"/>
          </a:xfrm>
          <a:prstGeom prst="rect">
            <a:avLst/>
          </a:prstGeom>
        </p:spPr>
      </p:pic>
      <p:pic>
        <p:nvPicPr>
          <p:cNvPr id="79" name="Graphic 78" descr="Wireless">
            <a:extLst>
              <a:ext uri="{FF2B5EF4-FFF2-40B4-BE49-F238E27FC236}">
                <a16:creationId xmlns:a16="http://schemas.microsoft.com/office/drawing/2014/main" id="{81FE66FF-516B-4C83-89D0-1FF8DFE169D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flipH="1">
            <a:off x="616576" y="2315949"/>
            <a:ext cx="642667" cy="642667"/>
          </a:xfrm>
          <a:prstGeom prst="rect">
            <a:avLst/>
          </a:prstGeom>
        </p:spPr>
      </p:pic>
      <p:sp>
        <p:nvSpPr>
          <p:cNvPr id="81" name="Arrow: Right 80">
            <a:extLst>
              <a:ext uri="{FF2B5EF4-FFF2-40B4-BE49-F238E27FC236}">
                <a16:creationId xmlns:a16="http://schemas.microsoft.com/office/drawing/2014/main" id="{4B477D50-B283-47CF-A804-60F0028679A8}"/>
              </a:ext>
            </a:extLst>
          </p:cNvPr>
          <p:cNvSpPr/>
          <p:nvPr/>
        </p:nvSpPr>
        <p:spPr>
          <a:xfrm>
            <a:off x="9524891" y="3051448"/>
            <a:ext cx="495684" cy="2707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2" name="Arrow: Right 81">
            <a:extLst>
              <a:ext uri="{FF2B5EF4-FFF2-40B4-BE49-F238E27FC236}">
                <a16:creationId xmlns:a16="http://schemas.microsoft.com/office/drawing/2014/main" id="{2583F6BE-E123-44CB-95E0-741C26D2AC76}"/>
              </a:ext>
            </a:extLst>
          </p:cNvPr>
          <p:cNvSpPr/>
          <p:nvPr/>
        </p:nvSpPr>
        <p:spPr>
          <a:xfrm>
            <a:off x="9524891" y="1502956"/>
            <a:ext cx="495684" cy="2707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3" name="Arrow: Right 82">
            <a:extLst>
              <a:ext uri="{FF2B5EF4-FFF2-40B4-BE49-F238E27FC236}">
                <a16:creationId xmlns:a16="http://schemas.microsoft.com/office/drawing/2014/main" id="{30DDF5A7-7DB5-4776-9634-4294D7F26DC2}"/>
              </a:ext>
            </a:extLst>
          </p:cNvPr>
          <p:cNvSpPr/>
          <p:nvPr/>
        </p:nvSpPr>
        <p:spPr>
          <a:xfrm>
            <a:off x="9579645" y="4662487"/>
            <a:ext cx="495684" cy="27071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4" name="Arrow: Right 83">
            <a:extLst>
              <a:ext uri="{FF2B5EF4-FFF2-40B4-BE49-F238E27FC236}">
                <a16:creationId xmlns:a16="http://schemas.microsoft.com/office/drawing/2014/main" id="{9417EEA1-3D34-4972-BD41-FCC05549C6A9}"/>
              </a:ext>
            </a:extLst>
          </p:cNvPr>
          <p:cNvSpPr/>
          <p:nvPr/>
        </p:nvSpPr>
        <p:spPr>
          <a:xfrm>
            <a:off x="6754971" y="3002721"/>
            <a:ext cx="376904" cy="735587"/>
          </a:xfrm>
          <a:prstGeom prst="rightArrow">
            <a:avLst/>
          </a:prstGeom>
          <a:gradFill flip="none" rotWithShape="1">
            <a:gsLst>
              <a:gs pos="0">
                <a:schemeClr val="accent1"/>
              </a:gs>
              <a:gs pos="100000">
                <a:schemeClr val="accent6"/>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5" name="Arrow: Right 84">
            <a:extLst>
              <a:ext uri="{FF2B5EF4-FFF2-40B4-BE49-F238E27FC236}">
                <a16:creationId xmlns:a16="http://schemas.microsoft.com/office/drawing/2014/main" id="{DC97B758-C692-4570-8E7F-48A10ABB15CB}"/>
              </a:ext>
            </a:extLst>
          </p:cNvPr>
          <p:cNvSpPr/>
          <p:nvPr/>
        </p:nvSpPr>
        <p:spPr>
          <a:xfrm>
            <a:off x="4129449" y="2935421"/>
            <a:ext cx="376904" cy="735587"/>
          </a:xfrm>
          <a:prstGeom prst="rightArrow">
            <a:avLst/>
          </a:prstGeom>
          <a:gradFill flip="none" rotWithShape="1">
            <a:gsLst>
              <a:gs pos="0">
                <a:schemeClr val="accent5"/>
              </a:gs>
              <a:gs pos="100000">
                <a:schemeClr val="accent1"/>
              </a:gs>
            </a:gsLst>
            <a:lin ang="0" scaled="1"/>
            <a:tileRect/>
          </a:gra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982C3A39-F5BF-4568-BB93-B8748B326EFD}"/>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609627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down)">
                                      <p:cBhvr>
                                        <p:cTn id="7" dur="500"/>
                                        <p:tgtEl>
                                          <p:spTgt spid="67"/>
                                        </p:tgtEl>
                                      </p:cBhvr>
                                    </p:animEffect>
                                  </p:childTnLst>
                                </p:cTn>
                              </p:par>
                            </p:childTnLst>
                          </p:cTn>
                        </p:par>
                        <p:par>
                          <p:cTn id="8" fill="hold">
                            <p:stCondLst>
                              <p:cond delay="500"/>
                            </p:stCondLst>
                            <p:childTnLst>
                              <p:par>
                                <p:cTn id="9" presetID="1" presetClass="entr" presetSubtype="0" fill="hold" nodeType="afterEffect">
                                  <p:stCondLst>
                                    <p:cond delay="2000"/>
                                  </p:stCondLst>
                                  <p:childTnLst>
                                    <p:set>
                                      <p:cBhvr>
                                        <p:cTn id="10" dur="1" fill="hold">
                                          <p:stCondLst>
                                            <p:cond delay="0"/>
                                          </p:stCondLst>
                                        </p:cTn>
                                        <p:tgtEl>
                                          <p:spTgt spid="77"/>
                                        </p:tgtEl>
                                        <p:attrNameLst>
                                          <p:attrName>style.visibility</p:attrName>
                                        </p:attrNameLst>
                                      </p:cBhvr>
                                      <p:to>
                                        <p:strVal val="visible"/>
                                      </p:to>
                                    </p:set>
                                  </p:childTnLst>
                                </p:cTn>
                              </p:par>
                            </p:childTnLst>
                          </p:cTn>
                        </p:par>
                        <p:par>
                          <p:cTn id="11" fill="hold">
                            <p:stCondLst>
                              <p:cond delay="2500"/>
                            </p:stCondLst>
                            <p:childTnLst>
                              <p:par>
                                <p:cTn id="12" presetID="1" presetClass="entr" presetSubtype="0" fill="hold" nodeType="afterEffect">
                                  <p:stCondLst>
                                    <p:cond delay="3000"/>
                                  </p:stCondLst>
                                  <p:childTnLst>
                                    <p:set>
                                      <p:cBhvr>
                                        <p:cTn id="13" dur="1" fill="hold">
                                          <p:stCondLst>
                                            <p:cond delay="0"/>
                                          </p:stCondLst>
                                        </p:cTn>
                                        <p:tgtEl>
                                          <p:spTgt spid="7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2000" fill="hold"/>
                                        <p:tgtEl>
                                          <p:spTgt spid="7"/>
                                        </p:tgtEl>
                                        <p:attrNameLst>
                                          <p:attrName>ppt_x</p:attrName>
                                        </p:attrNameLst>
                                      </p:cBhvr>
                                      <p:tavLst>
                                        <p:tav tm="0">
                                          <p:val>
                                            <p:strVal val="#ppt_x"/>
                                          </p:val>
                                        </p:tav>
                                        <p:tav tm="100000">
                                          <p:val>
                                            <p:strVal val="#ppt_x"/>
                                          </p:val>
                                        </p:tav>
                                      </p:tavLst>
                                    </p:anim>
                                    <p:anim calcmode="lin" valueType="num">
                                      <p:cBhvr additive="base">
                                        <p:cTn id="25" dur="2000" fill="hold"/>
                                        <p:tgtEl>
                                          <p:spTgt spid="7"/>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3000"/>
                                  </p:stCondLst>
                                  <p:iterate type="lt">
                                    <p:tmPct val="10000"/>
                                  </p:iterate>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4950"/>
                            </p:stCondLst>
                            <p:childTnLst>
                              <p:par>
                                <p:cTn id="30" presetID="1"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circle(in)">
                                      <p:cBhvr>
                                        <p:cTn id="36" dur="2000"/>
                                        <p:tgtEl>
                                          <p:spTgt spid="85"/>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 presetClass="entr" presetSubtype="1"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2000" fill="hold"/>
                                        <p:tgtEl>
                                          <p:spTgt spid="15"/>
                                        </p:tgtEl>
                                        <p:attrNameLst>
                                          <p:attrName>ppt_x</p:attrName>
                                        </p:attrNameLst>
                                      </p:cBhvr>
                                      <p:tavLst>
                                        <p:tav tm="0">
                                          <p:val>
                                            <p:strVal val="#ppt_x"/>
                                          </p:val>
                                        </p:tav>
                                        <p:tav tm="100000">
                                          <p:val>
                                            <p:strVal val="#ppt_x"/>
                                          </p:val>
                                        </p:tav>
                                      </p:tavLst>
                                    </p:anim>
                                    <p:anim calcmode="lin" valueType="num">
                                      <p:cBhvr additive="base">
                                        <p:cTn id="48" dur="2000" fill="hold"/>
                                        <p:tgtEl>
                                          <p:spTgt spid="15"/>
                                        </p:tgtEl>
                                        <p:attrNameLst>
                                          <p:attrName>ppt_y</p:attrName>
                                        </p:attrNameLst>
                                      </p:cBhvr>
                                      <p:tavLst>
                                        <p:tav tm="0">
                                          <p:val>
                                            <p:strVal val="0-#ppt_h/2"/>
                                          </p:val>
                                        </p:tav>
                                        <p:tav tm="100000">
                                          <p:val>
                                            <p:strVal val="#ppt_y"/>
                                          </p:val>
                                        </p:tav>
                                      </p:tavLst>
                                    </p:anim>
                                  </p:childTnLst>
                                </p:cTn>
                              </p:par>
                              <p:par>
                                <p:cTn id="49" presetID="10" presetClass="entr" presetSubtype="0" fill="hold" grpId="0" nodeType="withEffect">
                                  <p:stCondLst>
                                    <p:cond delay="0"/>
                                  </p:stCondLst>
                                  <p:iterate type="lt">
                                    <p:tmPct val="10000"/>
                                  </p:iterate>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3000"/>
                            </p:stCondLst>
                            <p:childTnLst>
                              <p:par>
                                <p:cTn id="53" presetID="1"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down)">
                                      <p:cBhvr>
                                        <p:cTn id="59" dur="500"/>
                                        <p:tgtEl>
                                          <p:spTgt spid="31"/>
                                        </p:tgtEl>
                                      </p:cBhvr>
                                    </p:animEffect>
                                  </p:childTnLst>
                                </p:cTn>
                              </p:par>
                              <p:par>
                                <p:cTn id="60" presetID="10" presetClass="entr" presetSubtype="0" fill="hold" grpId="0" nodeType="withEffect">
                                  <p:stCondLst>
                                    <p:cond delay="0"/>
                                  </p:stCondLst>
                                  <p:iterate type="lt">
                                    <p:tmPct val="10000"/>
                                  </p:iterate>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60" presetClass="entr" presetSubtype="128" fill="hold" nodeType="click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fade">
                                      <p:cBhvr>
                                        <p:cTn id="67" dur="1000"/>
                                        <p:tgtEl>
                                          <p:spTgt spid="61"/>
                                        </p:tgtEl>
                                      </p:cBhvr>
                                    </p:animEffect>
                                    <p:anim calcmode="lin" valueType="num">
                                      <p:cBhvr additive="sum">
                                        <p:cTn id="68" dur="1000" fill="hold"/>
                                        <p:tgtEl>
                                          <p:spTgt spid="61"/>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69" dur="1000" fill="hold"/>
                                        <p:tgtEl>
                                          <p:spTgt spid="61"/>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0" dur="1000" fill="hold"/>
                                        <p:tgtEl>
                                          <p:spTgt spid="61"/>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71" dur="1000" fill="hold"/>
                                        <p:tgtEl>
                                          <p:spTgt spid="61"/>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circle(in)">
                                      <p:cBhvr>
                                        <p:cTn id="76" dur="2000"/>
                                        <p:tgtEl>
                                          <p:spTgt spid="84"/>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anim calcmode="lin" valueType="num">
                                      <p:cBhvr>
                                        <p:cTn id="82" dur="1000" fill="hold"/>
                                        <p:tgtEl>
                                          <p:spTgt spid="10"/>
                                        </p:tgtEl>
                                        <p:attrNameLst>
                                          <p:attrName>ppt_x</p:attrName>
                                        </p:attrNameLst>
                                      </p:cBhvr>
                                      <p:tavLst>
                                        <p:tav tm="0">
                                          <p:val>
                                            <p:strVal val="#ppt_x"/>
                                          </p:val>
                                        </p:tav>
                                        <p:tav tm="100000">
                                          <p:val>
                                            <p:strVal val="#ppt_x"/>
                                          </p:val>
                                        </p:tav>
                                      </p:tavLst>
                                    </p:anim>
                                    <p:anim calcmode="lin" valueType="num">
                                      <p:cBhvr>
                                        <p:cTn id="83" dur="1000" fill="hold"/>
                                        <p:tgtEl>
                                          <p:spTgt spid="10"/>
                                        </p:tgtEl>
                                        <p:attrNameLst>
                                          <p:attrName>ppt_y</p:attrName>
                                        </p:attrNameLst>
                                      </p:cBhvr>
                                      <p:tavLst>
                                        <p:tav tm="0">
                                          <p:val>
                                            <p:strVal val="#ppt_y+.1"/>
                                          </p:val>
                                        </p:tav>
                                        <p:tav tm="100000">
                                          <p:val>
                                            <p:strVal val="#ppt_y"/>
                                          </p:val>
                                        </p:tav>
                                      </p:tavLst>
                                    </p:anim>
                                  </p:childTnLst>
                                </p:cTn>
                              </p:par>
                            </p:childTnLst>
                          </p:cTn>
                        </p:par>
                        <p:par>
                          <p:cTn id="84" fill="hold">
                            <p:stCondLst>
                              <p:cond delay="1000"/>
                            </p:stCondLst>
                            <p:childTnLst>
                              <p:par>
                                <p:cTn id="85" presetID="2" presetClass="entr" presetSubtype="4"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2000" fill="hold"/>
                                        <p:tgtEl>
                                          <p:spTgt spid="20"/>
                                        </p:tgtEl>
                                        <p:attrNameLst>
                                          <p:attrName>ppt_x</p:attrName>
                                        </p:attrNameLst>
                                      </p:cBhvr>
                                      <p:tavLst>
                                        <p:tav tm="0">
                                          <p:val>
                                            <p:strVal val="#ppt_x"/>
                                          </p:val>
                                        </p:tav>
                                        <p:tav tm="100000">
                                          <p:val>
                                            <p:strVal val="#ppt_x"/>
                                          </p:val>
                                        </p:tav>
                                      </p:tavLst>
                                    </p:anim>
                                    <p:anim calcmode="lin" valueType="num">
                                      <p:cBhvr additive="base">
                                        <p:cTn id="88" dur="2000" fill="hold"/>
                                        <p:tgtEl>
                                          <p:spTgt spid="20"/>
                                        </p:tgtEl>
                                        <p:attrNameLst>
                                          <p:attrName>ppt_y</p:attrName>
                                        </p:attrNameLst>
                                      </p:cBhvr>
                                      <p:tavLst>
                                        <p:tav tm="0">
                                          <p:val>
                                            <p:strVal val="1+#ppt_h/2"/>
                                          </p:val>
                                        </p:tav>
                                        <p:tav tm="100000">
                                          <p:val>
                                            <p:strVal val="#ppt_y"/>
                                          </p:val>
                                        </p:tav>
                                      </p:tavLst>
                                    </p:anim>
                                  </p:childTnLst>
                                </p:cTn>
                              </p:par>
                              <p:par>
                                <p:cTn id="89" presetID="10" presetClass="entr" presetSubtype="0" fill="hold" grpId="0" nodeType="withEffect">
                                  <p:stCondLst>
                                    <p:cond delay="0"/>
                                  </p:stCondLst>
                                  <p:iterate type="lt">
                                    <p:tmPct val="10000"/>
                                  </p:iterate>
                                  <p:childTnLst>
                                    <p:set>
                                      <p:cBhvr>
                                        <p:cTn id="90" dur="1" fill="hold">
                                          <p:stCondLst>
                                            <p:cond delay="0"/>
                                          </p:stCondLst>
                                        </p:cTn>
                                        <p:tgtEl>
                                          <p:spTgt spid="18"/>
                                        </p:tgtEl>
                                        <p:attrNameLst>
                                          <p:attrName>style.visibility</p:attrName>
                                        </p:attrNameLst>
                                      </p:cBhvr>
                                      <p:to>
                                        <p:strVal val="visible"/>
                                      </p:to>
                                    </p:set>
                                    <p:animEffect transition="in" filter="fade">
                                      <p:cBhvr>
                                        <p:cTn id="91" dur="2000"/>
                                        <p:tgtEl>
                                          <p:spTgt spid="18"/>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1"/>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wipe(down)">
                                      <p:cBhvr>
                                        <p:cTn id="100" dur="500"/>
                                        <p:tgtEl>
                                          <p:spTgt spid="35"/>
                                        </p:tgtEl>
                                      </p:cBhvr>
                                    </p:animEffect>
                                  </p:childTnLst>
                                </p:cTn>
                              </p:par>
                              <p:par>
                                <p:cTn id="101" presetID="10" presetClass="entr" presetSubtype="0" fill="hold" nodeType="withEffect">
                                  <p:stCondLst>
                                    <p:cond delay="0"/>
                                  </p:stCondLst>
                                  <p:childTnLst>
                                    <p:set>
                                      <p:cBhvr>
                                        <p:cTn id="102" dur="1" fill="hold">
                                          <p:stCondLst>
                                            <p:cond delay="0"/>
                                          </p:stCondLst>
                                        </p:cTn>
                                        <p:tgtEl>
                                          <p:spTgt spid="40">
                                            <p:txEl>
                                              <p:pRg st="0" end="0"/>
                                            </p:txEl>
                                          </p:spTgt>
                                        </p:tgtEl>
                                        <p:attrNameLst>
                                          <p:attrName>style.visibility</p:attrName>
                                        </p:attrNameLst>
                                      </p:cBhvr>
                                      <p:to>
                                        <p:strVal val="visible"/>
                                      </p:to>
                                    </p:set>
                                    <p:animEffect transition="in" filter="fade">
                                      <p:cBhvr>
                                        <p:cTn id="103" dur="500"/>
                                        <p:tgtEl>
                                          <p:spTgt spid="40">
                                            <p:txEl>
                                              <p:pRg st="0" end="0"/>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14" presetClass="entr" presetSubtype="10" fill="hold" nodeType="click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randombar(horizontal)">
                                      <p:cBhvr>
                                        <p:cTn id="108" dur="2000"/>
                                        <p:tgtEl>
                                          <p:spTgt spid="39"/>
                                        </p:tgtEl>
                                      </p:cBhvr>
                                    </p:animEffect>
                                  </p:childTnLst>
                                </p:cTn>
                              </p:par>
                            </p:childTnLst>
                          </p:cTn>
                        </p:par>
                      </p:childTnLst>
                    </p:cTn>
                  </p:par>
                  <p:par>
                    <p:cTn id="109" fill="hold">
                      <p:stCondLst>
                        <p:cond delay="indefinite"/>
                      </p:stCondLst>
                      <p:childTnLst>
                        <p:par>
                          <p:cTn id="110" fill="hold">
                            <p:stCondLst>
                              <p:cond delay="0"/>
                            </p:stCondLst>
                            <p:childTnLst>
                              <p:par>
                                <p:cTn id="111" presetID="6" presetClass="entr" presetSubtype="16" fill="hold" grpId="0" nodeType="clickEffect">
                                  <p:stCondLst>
                                    <p:cond delay="0"/>
                                  </p:stCondLst>
                                  <p:childTnLst>
                                    <p:set>
                                      <p:cBhvr>
                                        <p:cTn id="112" dur="1" fill="hold">
                                          <p:stCondLst>
                                            <p:cond delay="0"/>
                                          </p:stCondLst>
                                        </p:cTn>
                                        <p:tgtEl>
                                          <p:spTgt spid="82"/>
                                        </p:tgtEl>
                                        <p:attrNameLst>
                                          <p:attrName>style.visibility</p:attrName>
                                        </p:attrNameLst>
                                      </p:cBhvr>
                                      <p:to>
                                        <p:strVal val="visible"/>
                                      </p:to>
                                    </p:set>
                                    <p:animEffect transition="in" filter="circle(in)">
                                      <p:cBhvr>
                                        <p:cTn id="113" dur="2000"/>
                                        <p:tgtEl>
                                          <p:spTgt spid="82"/>
                                        </p:tgtEl>
                                      </p:cBhvr>
                                    </p:animEffect>
                                  </p:childTnLst>
                                </p:cTn>
                              </p:par>
                              <p:par>
                                <p:cTn id="114" presetID="10" presetClass="entr" presetSubtype="0" fill="hold" grpId="0" nodeType="withEffect">
                                  <p:stCondLst>
                                    <p:cond delay="0"/>
                                  </p:stCondLst>
                                  <p:iterate type="lt">
                                    <p:tmPct val="10000"/>
                                  </p:iterate>
                                  <p:childTnLst>
                                    <p:set>
                                      <p:cBhvr>
                                        <p:cTn id="115" dur="1" fill="hold">
                                          <p:stCondLst>
                                            <p:cond delay="0"/>
                                          </p:stCondLst>
                                        </p:cTn>
                                        <p:tgtEl>
                                          <p:spTgt spid="26"/>
                                        </p:tgtEl>
                                        <p:attrNameLst>
                                          <p:attrName>style.visibility</p:attrName>
                                        </p:attrNameLst>
                                      </p:cBhvr>
                                      <p:to>
                                        <p:strVal val="visible"/>
                                      </p:to>
                                    </p:set>
                                    <p:animEffect transition="in" filter="fade">
                                      <p:cBhvr>
                                        <p:cTn id="116" dur="2000"/>
                                        <p:tgtEl>
                                          <p:spTgt spid="26"/>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nodeType="click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randombar(horizontal)">
                                      <p:cBhvr>
                                        <p:cTn id="121" dur="20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2000"/>
                                        <p:tgtEl>
                                          <p:spTgt spid="47"/>
                                        </p:tgtEl>
                                      </p:cBhvr>
                                    </p:animEffect>
                                  </p:childTnLst>
                                </p:cTn>
                              </p:par>
                            </p:childTnLst>
                          </p:cTn>
                        </p:par>
                      </p:childTnLst>
                    </p:cTn>
                  </p:par>
                  <p:par>
                    <p:cTn id="125" fill="hold">
                      <p:stCondLst>
                        <p:cond delay="indefinite"/>
                      </p:stCondLst>
                      <p:childTnLst>
                        <p:par>
                          <p:cTn id="126" fill="hold">
                            <p:stCondLst>
                              <p:cond delay="0"/>
                            </p:stCondLst>
                            <p:childTnLst>
                              <p:par>
                                <p:cTn id="127" presetID="6" presetClass="entr" presetSubtype="16" fill="hold" grpId="0" nodeType="clickEffect">
                                  <p:stCondLst>
                                    <p:cond delay="0"/>
                                  </p:stCondLst>
                                  <p:childTnLst>
                                    <p:set>
                                      <p:cBhvr>
                                        <p:cTn id="128" dur="1" fill="hold">
                                          <p:stCondLst>
                                            <p:cond delay="0"/>
                                          </p:stCondLst>
                                        </p:cTn>
                                        <p:tgtEl>
                                          <p:spTgt spid="81"/>
                                        </p:tgtEl>
                                        <p:attrNameLst>
                                          <p:attrName>style.visibility</p:attrName>
                                        </p:attrNameLst>
                                      </p:cBhvr>
                                      <p:to>
                                        <p:strVal val="visible"/>
                                      </p:to>
                                    </p:set>
                                    <p:animEffect transition="in" filter="circle(in)">
                                      <p:cBhvr>
                                        <p:cTn id="129" dur="2000"/>
                                        <p:tgtEl>
                                          <p:spTgt spid="81"/>
                                        </p:tgtEl>
                                      </p:cBhvr>
                                    </p:animEffect>
                                  </p:childTnLst>
                                </p:cTn>
                              </p:par>
                              <p:par>
                                <p:cTn id="130" presetID="10" presetClass="entr" presetSubtype="0" fill="hold" grpId="0" nodeType="withEffect">
                                  <p:stCondLst>
                                    <p:cond delay="0"/>
                                  </p:stCondLst>
                                  <p:iterate type="lt">
                                    <p:tmPct val="10000"/>
                                  </p:iterate>
                                  <p:childTnLst>
                                    <p:set>
                                      <p:cBhvr>
                                        <p:cTn id="131" dur="1" fill="hold">
                                          <p:stCondLst>
                                            <p:cond delay="0"/>
                                          </p:stCondLst>
                                        </p:cTn>
                                        <p:tgtEl>
                                          <p:spTgt spid="27"/>
                                        </p:tgtEl>
                                        <p:attrNameLst>
                                          <p:attrName>style.visibility</p:attrName>
                                        </p:attrNameLst>
                                      </p:cBhvr>
                                      <p:to>
                                        <p:strVal val="visible"/>
                                      </p:to>
                                    </p:set>
                                    <p:animEffect transition="in" filter="fade">
                                      <p:cBhvr>
                                        <p:cTn id="132" dur="2000"/>
                                        <p:tgtEl>
                                          <p:spTgt spid="27"/>
                                        </p:tgtEl>
                                      </p:cBhvr>
                                    </p:animEffect>
                                  </p:childTnLst>
                                </p:cTn>
                              </p:par>
                            </p:childTnLst>
                          </p:cTn>
                        </p:par>
                        <p:par>
                          <p:cTn id="133" fill="hold">
                            <p:stCondLst>
                              <p:cond delay="3000"/>
                            </p:stCondLst>
                            <p:childTnLst>
                              <p:par>
                                <p:cTn id="134" presetID="14" presetClass="entr" presetSubtype="10" fill="hold" nodeType="after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randombar(horizontal)">
                                      <p:cBhvr>
                                        <p:cTn id="136" dur="2000"/>
                                        <p:tgtEl>
                                          <p:spTgt spid="51"/>
                                        </p:tgtEl>
                                      </p:cBhvr>
                                    </p:animEffect>
                                  </p:childTnLst>
                                </p:cTn>
                              </p:par>
                              <p:par>
                                <p:cTn id="137" presetID="10" presetClass="entr" presetSubtype="0" fill="hold" grpId="0" nodeType="withEffect">
                                  <p:stCondLst>
                                    <p:cond delay="0"/>
                                  </p:stCondLst>
                                  <p:iterate type="lt">
                                    <p:tmPct val="10000"/>
                                  </p:iterate>
                                  <p:childTnLst>
                                    <p:set>
                                      <p:cBhvr>
                                        <p:cTn id="138" dur="1" fill="hold">
                                          <p:stCondLst>
                                            <p:cond delay="0"/>
                                          </p:stCondLst>
                                        </p:cTn>
                                        <p:tgtEl>
                                          <p:spTgt spid="46"/>
                                        </p:tgtEl>
                                        <p:attrNameLst>
                                          <p:attrName>style.visibility</p:attrName>
                                        </p:attrNameLst>
                                      </p:cBhvr>
                                      <p:to>
                                        <p:strVal val="visible"/>
                                      </p:to>
                                    </p:set>
                                    <p:animEffect transition="in" filter="fade">
                                      <p:cBhvr>
                                        <p:cTn id="139" dur="2000"/>
                                        <p:tgtEl>
                                          <p:spTgt spid="46"/>
                                        </p:tgtEl>
                                      </p:cBhvr>
                                    </p:animEffect>
                                  </p:childTnLst>
                                </p:cTn>
                              </p:par>
                            </p:childTnLst>
                          </p:cTn>
                        </p:par>
                      </p:childTnLst>
                    </p:cTn>
                  </p:par>
                  <p:par>
                    <p:cTn id="140" fill="hold">
                      <p:stCondLst>
                        <p:cond delay="indefinite"/>
                      </p:stCondLst>
                      <p:childTnLst>
                        <p:par>
                          <p:cTn id="141" fill="hold">
                            <p:stCondLst>
                              <p:cond delay="0"/>
                            </p:stCondLst>
                            <p:childTnLst>
                              <p:par>
                                <p:cTn id="142" presetID="6" presetClass="entr" presetSubtype="16" fill="hold" grpId="0" nodeType="clickEffect">
                                  <p:stCondLst>
                                    <p:cond delay="0"/>
                                  </p:stCondLst>
                                  <p:childTnLst>
                                    <p:set>
                                      <p:cBhvr>
                                        <p:cTn id="143" dur="1" fill="hold">
                                          <p:stCondLst>
                                            <p:cond delay="0"/>
                                          </p:stCondLst>
                                        </p:cTn>
                                        <p:tgtEl>
                                          <p:spTgt spid="83"/>
                                        </p:tgtEl>
                                        <p:attrNameLst>
                                          <p:attrName>style.visibility</p:attrName>
                                        </p:attrNameLst>
                                      </p:cBhvr>
                                      <p:to>
                                        <p:strVal val="visible"/>
                                      </p:to>
                                    </p:set>
                                    <p:animEffect transition="in" filter="circle(in)">
                                      <p:cBhvr>
                                        <p:cTn id="144" dur="2000"/>
                                        <p:tgtEl>
                                          <p:spTgt spid="83"/>
                                        </p:tgtEl>
                                      </p:cBhvr>
                                    </p:animEffect>
                                  </p:childTnLst>
                                </p:cTn>
                              </p:par>
                              <p:par>
                                <p:cTn id="145" presetID="10" presetClass="entr" presetSubtype="0" fill="hold" grpId="0" nodeType="withEffect">
                                  <p:stCondLst>
                                    <p:cond delay="0"/>
                                  </p:stCondLst>
                                  <p:iterate type="lt">
                                    <p:tmPct val="10000"/>
                                  </p:iterate>
                                  <p:childTnLst>
                                    <p:set>
                                      <p:cBhvr>
                                        <p:cTn id="146" dur="1" fill="hold">
                                          <p:stCondLst>
                                            <p:cond delay="0"/>
                                          </p:stCondLst>
                                        </p:cTn>
                                        <p:tgtEl>
                                          <p:spTgt spid="28"/>
                                        </p:tgtEl>
                                        <p:attrNameLst>
                                          <p:attrName>style.visibility</p:attrName>
                                        </p:attrNameLst>
                                      </p:cBhvr>
                                      <p:to>
                                        <p:strVal val="visible"/>
                                      </p:to>
                                    </p:set>
                                    <p:animEffect transition="in" filter="fade">
                                      <p:cBhvr>
                                        <p:cTn id="147" dur="2000"/>
                                        <p:tgtEl>
                                          <p:spTgt spid="28"/>
                                        </p:tgtEl>
                                      </p:cBhvr>
                                    </p:animEffect>
                                  </p:childTnLst>
                                </p:cTn>
                              </p:par>
                            </p:childTnLst>
                          </p:cTn>
                        </p:par>
                      </p:childTnLst>
                    </p:cTn>
                  </p:par>
                  <p:par>
                    <p:cTn id="148" fill="hold">
                      <p:stCondLst>
                        <p:cond delay="indefinite"/>
                      </p:stCondLst>
                      <p:childTnLst>
                        <p:par>
                          <p:cTn id="149" fill="hold">
                            <p:stCondLst>
                              <p:cond delay="0"/>
                            </p:stCondLst>
                            <p:childTnLst>
                              <p:par>
                                <p:cTn id="150" presetID="60" presetClass="entr" presetSubtype="128" fill="hold"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fade">
                                      <p:cBhvr>
                                        <p:cTn id="152" dur="1000"/>
                                        <p:tgtEl>
                                          <p:spTgt spid="59"/>
                                        </p:tgtEl>
                                      </p:cBhvr>
                                    </p:animEffect>
                                    <p:anim calcmode="lin" valueType="num">
                                      <p:cBhvr additive="sum">
                                        <p:cTn id="153" dur="1000" fill="hold"/>
                                        <p:tgtEl>
                                          <p:spTgt spid="5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54" dur="1000" fill="hold"/>
                                        <p:tgtEl>
                                          <p:spTgt spid="5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5" dur="1000" fill="hold"/>
                                        <p:tgtEl>
                                          <p:spTgt spid="5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56" dur="1000" fill="hold"/>
                                        <p:tgtEl>
                                          <p:spTgt spid="5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157" fill="hold">
                            <p:stCondLst>
                              <p:cond delay="1000"/>
                            </p:stCondLst>
                            <p:childTnLst>
                              <p:par>
                                <p:cTn id="158" presetID="45" presetClass="entr" presetSubtype="0" fill="hold" nodeType="afterEffect">
                                  <p:stCondLst>
                                    <p:cond delay="0"/>
                                  </p:stCondLst>
                                  <p:childTnLst>
                                    <p:set>
                                      <p:cBhvr>
                                        <p:cTn id="159" dur="1" fill="hold">
                                          <p:stCondLst>
                                            <p:cond delay="0"/>
                                          </p:stCondLst>
                                        </p:cTn>
                                        <p:tgtEl>
                                          <p:spTgt spid="58"/>
                                        </p:tgtEl>
                                        <p:attrNameLst>
                                          <p:attrName>style.visibility</p:attrName>
                                        </p:attrNameLst>
                                      </p:cBhvr>
                                      <p:to>
                                        <p:strVal val="visible"/>
                                      </p:to>
                                    </p:set>
                                    <p:animEffect transition="in" filter="fade">
                                      <p:cBhvr>
                                        <p:cTn id="160" dur="2000"/>
                                        <p:tgtEl>
                                          <p:spTgt spid="58"/>
                                        </p:tgtEl>
                                      </p:cBhvr>
                                    </p:animEffect>
                                    <p:anim calcmode="lin" valueType="num">
                                      <p:cBhvr>
                                        <p:cTn id="161" dur="2000" fill="hold"/>
                                        <p:tgtEl>
                                          <p:spTgt spid="58"/>
                                        </p:tgtEl>
                                        <p:attrNameLst>
                                          <p:attrName>ppt_w</p:attrName>
                                        </p:attrNameLst>
                                      </p:cBhvr>
                                      <p:tavLst>
                                        <p:tav tm="0" fmla="#ppt_w*sin(2.5*pi*$)">
                                          <p:val>
                                            <p:fltVal val="0"/>
                                          </p:val>
                                        </p:tav>
                                        <p:tav tm="100000">
                                          <p:val>
                                            <p:fltVal val="1"/>
                                          </p:val>
                                        </p:tav>
                                      </p:tavLst>
                                    </p:anim>
                                    <p:anim calcmode="lin" valueType="num">
                                      <p:cBhvr>
                                        <p:cTn id="162" dur="2000" fill="hold"/>
                                        <p:tgtEl>
                                          <p:spTgt spid="58"/>
                                        </p:tgtEl>
                                        <p:attrNameLst>
                                          <p:attrName>ppt_h</p:attrName>
                                        </p:attrNameLst>
                                      </p:cBhvr>
                                      <p:tavLst>
                                        <p:tav tm="0">
                                          <p:val>
                                            <p:strVal val="#ppt_h"/>
                                          </p:val>
                                        </p:tav>
                                        <p:tav tm="100000">
                                          <p:val>
                                            <p:strVal val="#ppt_h"/>
                                          </p:val>
                                        </p:tav>
                                      </p:tavLst>
                                    </p:anim>
                                  </p:childTnLst>
                                </p:cTn>
                              </p:par>
                            </p:childTnLst>
                          </p:cTn>
                        </p:par>
                        <p:par>
                          <p:cTn id="163" fill="hold">
                            <p:stCondLst>
                              <p:cond delay="3000"/>
                            </p:stCondLst>
                            <p:childTnLst>
                              <p:par>
                                <p:cTn id="164" presetID="10" presetClass="entr" presetSubtype="0" fill="hold" grpId="0" nodeType="afterEffect">
                                  <p:stCondLst>
                                    <p:cond delay="0"/>
                                  </p:stCondLst>
                                  <p:iterate type="lt">
                                    <p:tmPct val="10000"/>
                                  </p:iterate>
                                  <p:childTnLst>
                                    <p:set>
                                      <p:cBhvr>
                                        <p:cTn id="165" dur="1" fill="hold">
                                          <p:stCondLst>
                                            <p:cond delay="0"/>
                                          </p:stCondLst>
                                        </p:cTn>
                                        <p:tgtEl>
                                          <p:spTgt spid="45"/>
                                        </p:tgtEl>
                                        <p:attrNameLst>
                                          <p:attrName>style.visibility</p:attrName>
                                        </p:attrNameLst>
                                      </p:cBhvr>
                                      <p:to>
                                        <p:strVal val="visible"/>
                                      </p:to>
                                    </p:set>
                                    <p:animEffect transition="in" filter="fade">
                                      <p:cBhvr>
                                        <p:cTn id="166" dur="2000"/>
                                        <p:tgtEl>
                                          <p:spTgt spid="45"/>
                                        </p:tgtEl>
                                      </p:cBhvr>
                                    </p:animEffect>
                                  </p:childTnLst>
                                </p:cTn>
                              </p:par>
                              <p:par>
                                <p:cTn id="167" presetID="10" presetClass="entr" presetSubtype="0" fill="hold" grpId="0" nodeType="withEffect">
                                  <p:stCondLst>
                                    <p:cond delay="0"/>
                                  </p:stCondLst>
                                  <p:iterate type="lt">
                                    <p:tmPct val="10000"/>
                                  </p:iterate>
                                  <p:childTnLst>
                                    <p:set>
                                      <p:cBhvr>
                                        <p:cTn id="168" dur="1" fill="hold">
                                          <p:stCondLst>
                                            <p:cond delay="0"/>
                                          </p:stCondLst>
                                        </p:cTn>
                                        <p:tgtEl>
                                          <p:spTgt spid="44"/>
                                        </p:tgtEl>
                                        <p:attrNameLst>
                                          <p:attrName>style.visibility</p:attrName>
                                        </p:attrNameLst>
                                      </p:cBhvr>
                                      <p:to>
                                        <p:strVal val="visible"/>
                                      </p:to>
                                    </p:set>
                                    <p:animEffect transition="in" filter="fade">
                                      <p:cBhvr>
                                        <p:cTn id="169"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p:bldP spid="13" grpId="0"/>
      <p:bldP spid="16" grpId="0"/>
      <p:bldP spid="17" grpId="0"/>
      <p:bldP spid="18" grpId="0"/>
      <p:bldP spid="21" grpId="0"/>
      <p:bldP spid="26" grpId="0"/>
      <p:bldP spid="27" grpId="0"/>
      <p:bldP spid="28" grpId="0"/>
      <p:bldP spid="31" grpId="0" animBg="1"/>
      <p:bldP spid="35" grpId="0" animBg="1"/>
      <p:bldP spid="43" grpId="0"/>
      <p:bldP spid="44" grpId="0"/>
      <p:bldP spid="45" grpId="0"/>
      <p:bldP spid="46" grpId="0"/>
      <p:bldP spid="47" grpId="0"/>
      <p:bldP spid="67" grpId="0"/>
      <p:bldP spid="81" grpId="0" animBg="1"/>
      <p:bldP spid="82" grpId="0" animBg="1"/>
      <p:bldP spid="83" grpId="0" animBg="1"/>
      <p:bldP spid="84" grpId="0" animBg="1"/>
      <p:bldP spid="8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4BFCE-1CCE-4CF9-A652-80FAC6085F68}"/>
              </a:ext>
            </a:extLst>
          </p:cNvPr>
          <p:cNvPicPr>
            <a:picLocks noChangeAspect="1"/>
          </p:cNvPicPr>
          <p:nvPr/>
        </p:nvPicPr>
        <p:blipFill>
          <a:blip r:embed="rId3"/>
          <a:stretch>
            <a:fillRect/>
          </a:stretch>
        </p:blipFill>
        <p:spPr>
          <a:xfrm>
            <a:off x="657226" y="133351"/>
            <a:ext cx="10877551" cy="6591300"/>
          </a:xfrm>
          <a:prstGeom prst="rect">
            <a:avLst/>
          </a:prstGeom>
        </p:spPr>
      </p:pic>
      <p:sp>
        <p:nvSpPr>
          <p:cNvPr id="3" name="Right Bracket 2">
            <a:extLst>
              <a:ext uri="{FF2B5EF4-FFF2-40B4-BE49-F238E27FC236}">
                <a16:creationId xmlns:a16="http://schemas.microsoft.com/office/drawing/2014/main" id="{6077A816-3201-4CD1-9F56-5BCF60D972BD}"/>
              </a:ext>
            </a:extLst>
          </p:cNvPr>
          <p:cNvSpPr/>
          <p:nvPr/>
        </p:nvSpPr>
        <p:spPr>
          <a:xfrm>
            <a:off x="1524002" y="824089"/>
            <a:ext cx="293511" cy="3578579"/>
          </a:xfrm>
          <a:prstGeom prst="rightBracket">
            <a:avLst/>
          </a:prstGeom>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7FC9E65-2393-4458-92E6-F6C95236E28F}"/>
              </a:ext>
            </a:extLst>
          </p:cNvPr>
          <p:cNvCxnSpPr/>
          <p:nvPr/>
        </p:nvCxnSpPr>
        <p:spPr>
          <a:xfrm>
            <a:off x="1851380" y="124742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8A1ADA-A306-41E7-8F5B-6D49102A0D03}"/>
              </a:ext>
            </a:extLst>
          </p:cNvPr>
          <p:cNvCxnSpPr/>
          <p:nvPr/>
        </p:nvCxnSpPr>
        <p:spPr>
          <a:xfrm>
            <a:off x="1845734" y="179493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48B162-5952-42C8-9D71-6651CF16C0A4}"/>
              </a:ext>
            </a:extLst>
          </p:cNvPr>
          <p:cNvCxnSpPr/>
          <p:nvPr/>
        </p:nvCxnSpPr>
        <p:spPr>
          <a:xfrm>
            <a:off x="1851380" y="2319868"/>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F37BF-53E0-435B-BD05-254A75715160}"/>
              </a:ext>
            </a:extLst>
          </p:cNvPr>
          <p:cNvCxnSpPr/>
          <p:nvPr/>
        </p:nvCxnSpPr>
        <p:spPr>
          <a:xfrm>
            <a:off x="1851380" y="29012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AFCDA0-DA1C-45DA-B756-DD81D08DE20B}"/>
              </a:ext>
            </a:extLst>
          </p:cNvPr>
          <p:cNvCxnSpPr/>
          <p:nvPr/>
        </p:nvCxnSpPr>
        <p:spPr>
          <a:xfrm>
            <a:off x="1845734" y="3567289"/>
            <a:ext cx="316089" cy="0"/>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E40817-14EF-475C-9F5E-83130BF94BD2}"/>
              </a:ext>
            </a:extLst>
          </p:cNvPr>
          <p:cNvCxnSpPr/>
          <p:nvPr/>
        </p:nvCxnSpPr>
        <p:spPr>
          <a:xfrm>
            <a:off x="3347157" y="2613379"/>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BDA025-4A95-4D22-B4F2-EC68597279B8}"/>
              </a:ext>
            </a:extLst>
          </p:cNvPr>
          <p:cNvCxnSpPr/>
          <p:nvPr/>
        </p:nvCxnSpPr>
        <p:spPr>
          <a:xfrm>
            <a:off x="3347157" y="30536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0749E5-56C6-443A-BEE1-70D443291B25}"/>
              </a:ext>
            </a:extLst>
          </p:cNvPr>
          <p:cNvCxnSpPr>
            <a:cxnSpLocks/>
          </p:cNvCxnSpPr>
          <p:nvPr/>
        </p:nvCxnSpPr>
        <p:spPr>
          <a:xfrm flipV="1">
            <a:off x="6181971" y="1865491"/>
            <a:ext cx="0" cy="304799"/>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B914E6-61D0-4001-988F-3173AA44ABC3}"/>
              </a:ext>
            </a:extLst>
          </p:cNvPr>
          <p:cNvCxnSpPr>
            <a:cxnSpLocks/>
          </p:cNvCxnSpPr>
          <p:nvPr/>
        </p:nvCxnSpPr>
        <p:spPr>
          <a:xfrm>
            <a:off x="4933244" y="1833034"/>
            <a:ext cx="0" cy="36971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E554A7-C594-4C7F-8621-C7E7C2814434}"/>
              </a:ext>
            </a:extLst>
          </p:cNvPr>
          <p:cNvCxnSpPr>
            <a:cxnSpLocks/>
          </p:cNvCxnSpPr>
          <p:nvPr/>
        </p:nvCxnSpPr>
        <p:spPr>
          <a:xfrm>
            <a:off x="4933244" y="3180645"/>
            <a:ext cx="0" cy="312832"/>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85B19F-B1B9-4922-8546-0F8C0E80F236}"/>
              </a:ext>
            </a:extLst>
          </p:cNvPr>
          <p:cNvCxnSpPr>
            <a:cxnSpLocks/>
          </p:cNvCxnSpPr>
          <p:nvPr/>
        </p:nvCxnSpPr>
        <p:spPr>
          <a:xfrm flipV="1">
            <a:off x="6181971" y="3206047"/>
            <a:ext cx="0" cy="28743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C5C334D-C997-41A4-9B5A-D69A92FBE338}"/>
              </a:ext>
            </a:extLst>
          </p:cNvPr>
          <p:cNvCxnSpPr>
            <a:cxnSpLocks/>
          </p:cNvCxnSpPr>
          <p:nvPr/>
        </p:nvCxnSpPr>
        <p:spPr>
          <a:xfrm>
            <a:off x="5104315" y="4493846"/>
            <a:ext cx="0" cy="288303"/>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B7B453B-AC5E-4AB2-B240-BEA704F700BA}"/>
              </a:ext>
            </a:extLst>
          </p:cNvPr>
          <p:cNvCxnSpPr>
            <a:cxnSpLocks/>
          </p:cNvCxnSpPr>
          <p:nvPr/>
        </p:nvCxnSpPr>
        <p:spPr>
          <a:xfrm>
            <a:off x="6096000" y="4493846"/>
            <a:ext cx="0" cy="288303"/>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C61FBBC-12F6-4760-B7C7-C62EDB9B5175}"/>
              </a:ext>
            </a:extLst>
          </p:cNvPr>
          <p:cNvCxnSpPr>
            <a:cxnSpLocks/>
          </p:cNvCxnSpPr>
          <p:nvPr/>
        </p:nvCxnSpPr>
        <p:spPr>
          <a:xfrm>
            <a:off x="7093331" y="4493846"/>
            <a:ext cx="0" cy="288303"/>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2263F7-3E2B-41A7-B776-F4CDFB842574}"/>
              </a:ext>
            </a:extLst>
          </p:cNvPr>
          <p:cNvCxnSpPr/>
          <p:nvPr/>
        </p:nvCxnSpPr>
        <p:spPr>
          <a:xfrm>
            <a:off x="7490180" y="424158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AB3613-F4B3-4644-9FF2-CED988F0F543}"/>
              </a:ext>
            </a:extLst>
          </p:cNvPr>
          <p:cNvCxnSpPr>
            <a:cxnSpLocks/>
          </p:cNvCxnSpPr>
          <p:nvPr/>
        </p:nvCxnSpPr>
        <p:spPr>
          <a:xfrm>
            <a:off x="7490180" y="3868615"/>
            <a:ext cx="817577"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640C5C-1A06-4287-AEE3-3570335729E4}"/>
              </a:ext>
            </a:extLst>
          </p:cNvPr>
          <p:cNvCxnSpPr>
            <a:cxnSpLocks/>
          </p:cNvCxnSpPr>
          <p:nvPr/>
        </p:nvCxnSpPr>
        <p:spPr>
          <a:xfrm>
            <a:off x="8307756" y="1336433"/>
            <a:ext cx="1" cy="2532183"/>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618858C-5A02-4520-AE52-58211C8426D1}"/>
              </a:ext>
            </a:extLst>
          </p:cNvPr>
          <p:cNvCxnSpPr/>
          <p:nvPr/>
        </p:nvCxnSpPr>
        <p:spPr>
          <a:xfrm flipH="1" flipV="1">
            <a:off x="7430696" y="1336433"/>
            <a:ext cx="877059" cy="1"/>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88ABE15-7496-4C26-9A5A-67A66616263F}"/>
              </a:ext>
            </a:extLst>
          </p:cNvPr>
          <p:cNvCxnSpPr>
            <a:cxnSpLocks/>
          </p:cNvCxnSpPr>
          <p:nvPr/>
        </p:nvCxnSpPr>
        <p:spPr>
          <a:xfrm flipH="1">
            <a:off x="7583097" y="3686040"/>
            <a:ext cx="223171" cy="0"/>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F29A1D-53E6-41BB-AA36-D5C88634A124}"/>
              </a:ext>
            </a:extLst>
          </p:cNvPr>
          <p:cNvCxnSpPr>
            <a:cxnSpLocks/>
          </p:cNvCxnSpPr>
          <p:nvPr/>
        </p:nvCxnSpPr>
        <p:spPr>
          <a:xfrm>
            <a:off x="7800947" y="1481015"/>
            <a:ext cx="0" cy="2180468"/>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958EB4-4C99-466E-AA20-743D3CBBB75D}"/>
              </a:ext>
            </a:extLst>
          </p:cNvPr>
          <p:cNvCxnSpPr>
            <a:cxnSpLocks/>
          </p:cNvCxnSpPr>
          <p:nvPr/>
        </p:nvCxnSpPr>
        <p:spPr>
          <a:xfrm>
            <a:off x="7389014" y="1481015"/>
            <a:ext cx="417255"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D140CF3-70D8-4B0D-BD07-CE5720642E2D}"/>
              </a:ext>
            </a:extLst>
          </p:cNvPr>
          <p:cNvSpPr/>
          <p:nvPr/>
        </p:nvSpPr>
        <p:spPr>
          <a:xfrm>
            <a:off x="2266470" y="3001109"/>
            <a:ext cx="1042479" cy="995801"/>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AC79009-E1E7-48E8-8CF2-DAA58473A5DB}"/>
              </a:ext>
            </a:extLst>
          </p:cNvPr>
          <p:cNvSpPr/>
          <p:nvPr/>
        </p:nvSpPr>
        <p:spPr>
          <a:xfrm>
            <a:off x="2248224" y="1008190"/>
            <a:ext cx="1037491" cy="1893047"/>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B0A4F0-7E19-4A7D-B591-CE1320355F7F}"/>
              </a:ext>
            </a:extLst>
          </p:cNvPr>
          <p:cNvSpPr/>
          <p:nvPr/>
        </p:nvSpPr>
        <p:spPr>
          <a:xfrm>
            <a:off x="3726203" y="3555132"/>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E5AB0-7E2E-4D9D-8128-06DA21C1322D}"/>
              </a:ext>
            </a:extLst>
          </p:cNvPr>
          <p:cNvSpPr/>
          <p:nvPr/>
        </p:nvSpPr>
        <p:spPr>
          <a:xfrm>
            <a:off x="3716429" y="2220221"/>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7E6B653-589D-48FA-80C4-2C757E90DDE4}"/>
              </a:ext>
            </a:extLst>
          </p:cNvPr>
          <p:cNvSpPr/>
          <p:nvPr/>
        </p:nvSpPr>
        <p:spPr>
          <a:xfrm>
            <a:off x="3722683" y="912664"/>
            <a:ext cx="3666328"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C1D1375F-DCA7-46D3-89E5-2527C2AFFA22}"/>
              </a:ext>
            </a:extLst>
          </p:cNvPr>
          <p:cNvSpPr/>
          <p:nvPr/>
        </p:nvSpPr>
        <p:spPr>
          <a:xfrm>
            <a:off x="4689231"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1062E710-A2E5-4A0A-AD4C-D091B76DDF78}"/>
              </a:ext>
            </a:extLst>
          </p:cNvPr>
          <p:cNvSpPr/>
          <p:nvPr/>
        </p:nvSpPr>
        <p:spPr>
          <a:xfrm>
            <a:off x="5685692" y="4776044"/>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87D9244B-F7E0-437C-8C08-029BC1750E96}"/>
              </a:ext>
            </a:extLst>
          </p:cNvPr>
          <p:cNvSpPr/>
          <p:nvPr/>
        </p:nvSpPr>
        <p:spPr>
          <a:xfrm>
            <a:off x="6677377"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F248C10F-F729-410D-833B-5C018D4457E6}"/>
              </a:ext>
            </a:extLst>
          </p:cNvPr>
          <p:cNvSpPr/>
          <p:nvPr/>
        </p:nvSpPr>
        <p:spPr>
          <a:xfrm>
            <a:off x="3691901"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BEAFD3BA-AC0F-404D-8F39-ED5B9DBC4A64}"/>
              </a:ext>
            </a:extLst>
          </p:cNvPr>
          <p:cNvSpPr/>
          <p:nvPr/>
        </p:nvSpPr>
        <p:spPr>
          <a:xfrm>
            <a:off x="7913730" y="3973474"/>
            <a:ext cx="987975" cy="520373"/>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2E2FAAC2-D167-4BED-B56D-69EEDC44BF7B}"/>
              </a:ext>
            </a:extLst>
          </p:cNvPr>
          <p:cNvSpPr/>
          <p:nvPr/>
        </p:nvSpPr>
        <p:spPr>
          <a:xfrm>
            <a:off x="7694681" y="5630093"/>
            <a:ext cx="1816643" cy="875529"/>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6234F76D-6D27-4907-A1ED-C40E2793B14D}"/>
              </a:ext>
            </a:extLst>
          </p:cNvPr>
          <p:cNvSpPr/>
          <p:nvPr/>
        </p:nvSpPr>
        <p:spPr>
          <a:xfrm>
            <a:off x="6181971" y="5747295"/>
            <a:ext cx="1308208" cy="977356"/>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DFF5A8A-697A-4BF1-9DB3-FA5BFF4E6B7C}"/>
              </a:ext>
            </a:extLst>
          </p:cNvPr>
          <p:cNvSpPr/>
          <p:nvPr/>
        </p:nvSpPr>
        <p:spPr>
          <a:xfrm>
            <a:off x="4141287" y="5852560"/>
            <a:ext cx="1454528" cy="833424"/>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BD8733D-F553-4CE5-AB7F-A6029A8F2707}"/>
              </a:ext>
            </a:extLst>
          </p:cNvPr>
          <p:cNvSpPr/>
          <p:nvPr/>
        </p:nvSpPr>
        <p:spPr>
          <a:xfrm>
            <a:off x="9623996" y="3661483"/>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8CC81C5-9879-4C38-B590-DA6E207C5227}"/>
              </a:ext>
            </a:extLst>
          </p:cNvPr>
          <p:cNvSpPr/>
          <p:nvPr/>
        </p:nvSpPr>
        <p:spPr>
          <a:xfrm>
            <a:off x="9623996" y="4557189"/>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15D9EBF-4AB0-4DFF-985C-61D5B3FBF409}"/>
              </a:ext>
            </a:extLst>
          </p:cNvPr>
          <p:cNvSpPr/>
          <p:nvPr/>
        </p:nvSpPr>
        <p:spPr>
          <a:xfrm>
            <a:off x="9593987" y="5349327"/>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Connector: Curved 88">
            <a:extLst>
              <a:ext uri="{FF2B5EF4-FFF2-40B4-BE49-F238E27FC236}">
                <a16:creationId xmlns:a16="http://schemas.microsoft.com/office/drawing/2014/main" id="{AA09994C-92B4-4F54-8104-E206F50E6DE1}"/>
              </a:ext>
            </a:extLst>
          </p:cNvPr>
          <p:cNvCxnSpPr>
            <a:cxnSpLocks/>
          </p:cNvCxnSpPr>
          <p:nvPr/>
        </p:nvCxnSpPr>
        <p:spPr>
          <a:xfrm flipV="1">
            <a:off x="8958729" y="3807013"/>
            <a:ext cx="635259" cy="323420"/>
          </a:xfrm>
          <a:prstGeom prst="curvedConnector3">
            <a:avLst>
              <a:gd name="adj1" fmla="val 66935"/>
            </a:avLst>
          </a:prstGeom>
          <a:ln>
            <a:solidFill>
              <a:schemeClr val="accent1">
                <a:lumMod val="40000"/>
                <a:lumOff val="60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54DDC7E4-B9F9-407E-BD49-10D1F57401AA}"/>
              </a:ext>
            </a:extLst>
          </p:cNvPr>
          <p:cNvCxnSpPr>
            <a:cxnSpLocks/>
            <a:endCxn id="86" idx="1"/>
          </p:cNvCxnSpPr>
          <p:nvPr/>
        </p:nvCxnSpPr>
        <p:spPr>
          <a:xfrm>
            <a:off x="8981421" y="4259005"/>
            <a:ext cx="642577" cy="401751"/>
          </a:xfrm>
          <a:prstGeom prst="curvedConnector3">
            <a:avLst>
              <a:gd name="adj1" fmla="val 62091"/>
            </a:avLst>
          </a:prstGeom>
          <a:ln>
            <a:solidFill>
              <a:schemeClr val="accent1">
                <a:lumMod val="40000"/>
                <a:lumOff val="60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5" name="Freeform: Shape 124">
            <a:extLst>
              <a:ext uri="{FF2B5EF4-FFF2-40B4-BE49-F238E27FC236}">
                <a16:creationId xmlns:a16="http://schemas.microsoft.com/office/drawing/2014/main" id="{942F9E44-BE69-456D-A6AE-86BCC4E2E14F}"/>
              </a:ext>
            </a:extLst>
          </p:cNvPr>
          <p:cNvSpPr/>
          <p:nvPr/>
        </p:nvSpPr>
        <p:spPr>
          <a:xfrm>
            <a:off x="8946776" y="4338920"/>
            <a:ext cx="715139" cy="1007809"/>
          </a:xfrm>
          <a:custGeom>
            <a:avLst/>
            <a:gdLst>
              <a:gd name="connsiteX0" fmla="*/ 0 w 715138"/>
              <a:gd name="connsiteY0" fmla="*/ 0 h 1007809"/>
              <a:gd name="connsiteX1" fmla="*/ 376518 w 715138"/>
              <a:gd name="connsiteY1" fmla="*/ 286870 h 1007809"/>
              <a:gd name="connsiteX2" fmla="*/ 460189 w 715138"/>
              <a:gd name="connsiteY2" fmla="*/ 693270 h 1007809"/>
              <a:gd name="connsiteX3" fmla="*/ 693271 w 715138"/>
              <a:gd name="connsiteY3" fmla="*/ 986117 h 1007809"/>
              <a:gd name="connsiteX4" fmla="*/ 705224 w 715138"/>
              <a:gd name="connsiteY4" fmla="*/ 986117 h 1007809"/>
              <a:gd name="connsiteX5" fmla="*/ 705224 w 715138"/>
              <a:gd name="connsiteY5" fmla="*/ 986117 h 10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138" h="1007809">
                <a:moveTo>
                  <a:pt x="0" y="0"/>
                </a:moveTo>
                <a:cubicBezTo>
                  <a:pt x="149910" y="85662"/>
                  <a:pt x="299820" y="171325"/>
                  <a:pt x="376518" y="286870"/>
                </a:cubicBezTo>
                <a:cubicBezTo>
                  <a:pt x="453216" y="402415"/>
                  <a:pt x="407397" y="576729"/>
                  <a:pt x="460189" y="693270"/>
                </a:cubicBezTo>
                <a:cubicBezTo>
                  <a:pt x="512981" y="809811"/>
                  <a:pt x="693271" y="986117"/>
                  <a:pt x="693271" y="986117"/>
                </a:cubicBezTo>
                <a:cubicBezTo>
                  <a:pt x="734110" y="1034925"/>
                  <a:pt x="705224" y="986117"/>
                  <a:pt x="705224" y="986117"/>
                </a:cubicBezTo>
                <a:lnTo>
                  <a:pt x="705224" y="986117"/>
                </a:lnTo>
              </a:path>
            </a:pathLst>
          </a:custGeom>
          <a:noFill/>
          <a:ln>
            <a:solidFill>
              <a:schemeClr val="accent1">
                <a:lumMod val="40000"/>
                <a:lumOff val="6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7" name="Connector: Curved 126">
            <a:extLst>
              <a:ext uri="{FF2B5EF4-FFF2-40B4-BE49-F238E27FC236}">
                <a16:creationId xmlns:a16="http://schemas.microsoft.com/office/drawing/2014/main" id="{95F0EF50-A618-4BFF-8955-4E757A7E7C58}"/>
              </a:ext>
            </a:extLst>
          </p:cNvPr>
          <p:cNvCxnSpPr/>
          <p:nvPr/>
        </p:nvCxnSpPr>
        <p:spPr>
          <a:xfrm flipV="1">
            <a:off x="10028658" y="3703447"/>
            <a:ext cx="278751" cy="32597"/>
          </a:xfrm>
          <a:prstGeom prst="curvedConnector3">
            <a:avLst>
              <a:gd name="adj1" fmla="val 56432"/>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500B414C-4EFD-46BA-BAB1-FB9AAF604B59}"/>
              </a:ext>
            </a:extLst>
          </p:cNvPr>
          <p:cNvCxnSpPr>
            <a:cxnSpLocks/>
          </p:cNvCxnSpPr>
          <p:nvPr/>
        </p:nvCxnSpPr>
        <p:spPr>
          <a:xfrm>
            <a:off x="10028661" y="4764321"/>
            <a:ext cx="278751" cy="11723"/>
          </a:xfrm>
          <a:prstGeom prst="curvedConnector3">
            <a:avLst>
              <a:gd name="adj1" fmla="val 50000"/>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2" name="Connector: Curved 131">
            <a:extLst>
              <a:ext uri="{FF2B5EF4-FFF2-40B4-BE49-F238E27FC236}">
                <a16:creationId xmlns:a16="http://schemas.microsoft.com/office/drawing/2014/main" id="{BBDFAD70-B929-4B69-9796-A4581ECF43C9}"/>
              </a:ext>
            </a:extLst>
          </p:cNvPr>
          <p:cNvCxnSpPr>
            <a:cxnSpLocks/>
          </p:cNvCxnSpPr>
          <p:nvPr/>
        </p:nvCxnSpPr>
        <p:spPr>
          <a:xfrm>
            <a:off x="10003693" y="5504330"/>
            <a:ext cx="303716" cy="64831"/>
          </a:xfrm>
          <a:prstGeom prst="curvedConnector3">
            <a:avLst>
              <a:gd name="adj1" fmla="val 14580"/>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0" name="Connector: Curved 139">
            <a:extLst>
              <a:ext uri="{FF2B5EF4-FFF2-40B4-BE49-F238E27FC236}">
                <a16:creationId xmlns:a16="http://schemas.microsoft.com/office/drawing/2014/main" id="{8A928817-F776-4126-83B5-C174980F3571}"/>
              </a:ext>
            </a:extLst>
          </p:cNvPr>
          <p:cNvCxnSpPr/>
          <p:nvPr/>
        </p:nvCxnSpPr>
        <p:spPr>
          <a:xfrm flipV="1">
            <a:off x="10548471" y="3555133"/>
            <a:ext cx="567764" cy="164612"/>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2" name="Connector: Curved 141">
            <a:extLst>
              <a:ext uri="{FF2B5EF4-FFF2-40B4-BE49-F238E27FC236}">
                <a16:creationId xmlns:a16="http://schemas.microsoft.com/office/drawing/2014/main" id="{43C2CB8F-2AFC-4DCC-AE57-E283AA03730E}"/>
              </a:ext>
            </a:extLst>
          </p:cNvPr>
          <p:cNvCxnSpPr/>
          <p:nvPr/>
        </p:nvCxnSpPr>
        <p:spPr>
          <a:xfrm>
            <a:off x="10548471" y="3736044"/>
            <a:ext cx="567764" cy="304051"/>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53183D66-687F-4F86-85C1-0706483C4140}"/>
              </a:ext>
            </a:extLst>
          </p:cNvPr>
          <p:cNvCxnSpPr/>
          <p:nvPr/>
        </p:nvCxnSpPr>
        <p:spPr>
          <a:xfrm>
            <a:off x="10565454" y="3736045"/>
            <a:ext cx="550783" cy="70969"/>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Connector: Curved 145">
            <a:extLst>
              <a:ext uri="{FF2B5EF4-FFF2-40B4-BE49-F238E27FC236}">
                <a16:creationId xmlns:a16="http://schemas.microsoft.com/office/drawing/2014/main" id="{867826B7-AA15-4E2E-8FED-8C2C36F0F5E1}"/>
              </a:ext>
            </a:extLst>
          </p:cNvPr>
          <p:cNvCxnSpPr/>
          <p:nvPr/>
        </p:nvCxnSpPr>
        <p:spPr>
          <a:xfrm flipV="1">
            <a:off x="10565453" y="5556459"/>
            <a:ext cx="598595" cy="12700"/>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C461EB67-B21C-4946-B4DE-277884D65CCC}"/>
              </a:ext>
            </a:extLst>
          </p:cNvPr>
          <p:cNvCxnSpPr>
            <a:cxnSpLocks/>
          </p:cNvCxnSpPr>
          <p:nvPr/>
        </p:nvCxnSpPr>
        <p:spPr>
          <a:xfrm>
            <a:off x="10530260" y="4764320"/>
            <a:ext cx="580437" cy="30528"/>
          </a:xfrm>
          <a:prstGeom prst="curvedConnector3">
            <a:avLst>
              <a:gd name="adj1" fmla="val 41763"/>
            </a:avLst>
          </a:prstGeom>
          <a:ln>
            <a:solidFill>
              <a:schemeClr val="accent1">
                <a:lumMod val="40000"/>
                <a:lumOff val="60000"/>
              </a:schemeClr>
            </a:solidFill>
            <a:headEnd type="triangle"/>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4" name="Freeform: Shape 153">
            <a:extLst>
              <a:ext uri="{FF2B5EF4-FFF2-40B4-BE49-F238E27FC236}">
                <a16:creationId xmlns:a16="http://schemas.microsoft.com/office/drawing/2014/main" id="{60C97BAE-8974-42EA-90DE-A298C7D74ACA}"/>
              </a:ext>
            </a:extLst>
          </p:cNvPr>
          <p:cNvSpPr/>
          <p:nvPr/>
        </p:nvSpPr>
        <p:spPr>
          <a:xfrm>
            <a:off x="7171426" y="5307111"/>
            <a:ext cx="987975" cy="327685"/>
          </a:xfrm>
          <a:custGeom>
            <a:avLst/>
            <a:gdLst>
              <a:gd name="connsiteX0" fmla="*/ 0 w 981033"/>
              <a:gd name="connsiteY0" fmla="*/ 0 h 338379"/>
              <a:gd name="connsiteX1" fmla="*/ 304800 w 981033"/>
              <a:gd name="connsiteY1" fmla="*/ 173318 h 338379"/>
              <a:gd name="connsiteX2" fmla="*/ 657412 w 981033"/>
              <a:gd name="connsiteY2" fmla="*/ 11953 h 338379"/>
              <a:gd name="connsiteX3" fmla="*/ 944282 w 981033"/>
              <a:gd name="connsiteY3" fmla="*/ 298824 h 338379"/>
              <a:gd name="connsiteX4" fmla="*/ 968188 w 981033"/>
              <a:gd name="connsiteY4" fmla="*/ 328706 h 338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33" h="338379">
                <a:moveTo>
                  <a:pt x="0" y="0"/>
                </a:moveTo>
                <a:cubicBezTo>
                  <a:pt x="97615" y="85663"/>
                  <a:pt x="195231" y="171326"/>
                  <a:pt x="304800" y="173318"/>
                </a:cubicBezTo>
                <a:cubicBezTo>
                  <a:pt x="414369" y="175310"/>
                  <a:pt x="550832" y="-8965"/>
                  <a:pt x="657412" y="11953"/>
                </a:cubicBezTo>
                <a:cubicBezTo>
                  <a:pt x="763992" y="32871"/>
                  <a:pt x="892486" y="246032"/>
                  <a:pt x="944282" y="298824"/>
                </a:cubicBezTo>
                <a:cubicBezTo>
                  <a:pt x="996078" y="351616"/>
                  <a:pt x="982133" y="340161"/>
                  <a:pt x="968188" y="328706"/>
                </a:cubicBezTo>
              </a:path>
            </a:pathLst>
          </a:custGeom>
          <a:noFill/>
          <a:ln w="9525">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Shape 154">
            <a:extLst>
              <a:ext uri="{FF2B5EF4-FFF2-40B4-BE49-F238E27FC236}">
                <a16:creationId xmlns:a16="http://schemas.microsoft.com/office/drawing/2014/main" id="{F98B75D6-B019-46C1-A376-A8256FDE1980}"/>
              </a:ext>
            </a:extLst>
          </p:cNvPr>
          <p:cNvSpPr/>
          <p:nvPr/>
        </p:nvSpPr>
        <p:spPr>
          <a:xfrm>
            <a:off x="6060142" y="5336988"/>
            <a:ext cx="717177" cy="364565"/>
          </a:xfrm>
          <a:custGeom>
            <a:avLst/>
            <a:gdLst>
              <a:gd name="connsiteX0" fmla="*/ 0 w 717177"/>
              <a:gd name="connsiteY0" fmla="*/ 0 h 364565"/>
              <a:gd name="connsiteX1" fmla="*/ 191247 w 717177"/>
              <a:gd name="connsiteY1" fmla="*/ 209177 h 364565"/>
              <a:gd name="connsiteX2" fmla="*/ 496047 w 717177"/>
              <a:gd name="connsiteY2" fmla="*/ 131483 h 364565"/>
              <a:gd name="connsiteX3" fmla="*/ 717177 w 717177"/>
              <a:gd name="connsiteY3" fmla="*/ 364565 h 364565"/>
            </a:gdLst>
            <a:ahLst/>
            <a:cxnLst>
              <a:cxn ang="0">
                <a:pos x="connsiteX0" y="connsiteY0"/>
              </a:cxn>
              <a:cxn ang="0">
                <a:pos x="connsiteX1" y="connsiteY1"/>
              </a:cxn>
              <a:cxn ang="0">
                <a:pos x="connsiteX2" y="connsiteY2"/>
              </a:cxn>
              <a:cxn ang="0">
                <a:pos x="connsiteX3" y="connsiteY3"/>
              </a:cxn>
            </a:cxnLst>
            <a:rect l="l" t="t" r="r" b="b"/>
            <a:pathLst>
              <a:path w="717177" h="364565">
                <a:moveTo>
                  <a:pt x="0" y="0"/>
                </a:moveTo>
                <a:cubicBezTo>
                  <a:pt x="54286" y="93631"/>
                  <a:pt x="108573" y="187263"/>
                  <a:pt x="191247" y="209177"/>
                </a:cubicBezTo>
                <a:cubicBezTo>
                  <a:pt x="273921" y="231091"/>
                  <a:pt x="408392" y="105585"/>
                  <a:pt x="496047" y="131483"/>
                </a:cubicBezTo>
                <a:cubicBezTo>
                  <a:pt x="583702" y="157381"/>
                  <a:pt x="650439" y="260973"/>
                  <a:pt x="717177" y="364565"/>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Shape 155">
            <a:extLst>
              <a:ext uri="{FF2B5EF4-FFF2-40B4-BE49-F238E27FC236}">
                <a16:creationId xmlns:a16="http://schemas.microsoft.com/office/drawing/2014/main" id="{6DEB6774-B377-4618-A036-CC50CDBDE973}"/>
              </a:ext>
            </a:extLst>
          </p:cNvPr>
          <p:cNvSpPr/>
          <p:nvPr/>
        </p:nvSpPr>
        <p:spPr>
          <a:xfrm>
            <a:off x="5032750" y="5331012"/>
            <a:ext cx="979580" cy="534459"/>
          </a:xfrm>
          <a:custGeom>
            <a:avLst/>
            <a:gdLst>
              <a:gd name="connsiteX0" fmla="*/ 979580 w 979580"/>
              <a:gd name="connsiteY0" fmla="*/ 0 h 534458"/>
              <a:gd name="connsiteX1" fmla="*/ 776380 w 979580"/>
              <a:gd name="connsiteY1" fmla="*/ 352612 h 534458"/>
              <a:gd name="connsiteX2" fmla="*/ 334122 w 979580"/>
              <a:gd name="connsiteY2" fmla="*/ 227106 h 534458"/>
              <a:gd name="connsiteX3" fmla="*/ 35298 w 979580"/>
              <a:gd name="connsiteY3" fmla="*/ 490070 h 534458"/>
              <a:gd name="connsiteX4" fmla="*/ 17369 w 979580"/>
              <a:gd name="connsiteY4" fmla="*/ 531906 h 534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580" h="534458">
                <a:moveTo>
                  <a:pt x="979580" y="0"/>
                </a:moveTo>
                <a:cubicBezTo>
                  <a:pt x="931768" y="157380"/>
                  <a:pt x="883956" y="314761"/>
                  <a:pt x="776380" y="352612"/>
                </a:cubicBezTo>
                <a:cubicBezTo>
                  <a:pt x="668804" y="390463"/>
                  <a:pt x="457636" y="204196"/>
                  <a:pt x="334122" y="227106"/>
                </a:cubicBezTo>
                <a:cubicBezTo>
                  <a:pt x="210608" y="250016"/>
                  <a:pt x="88090" y="439270"/>
                  <a:pt x="35298" y="490070"/>
                </a:cubicBezTo>
                <a:cubicBezTo>
                  <a:pt x="-17494" y="540870"/>
                  <a:pt x="-63" y="536388"/>
                  <a:pt x="17369" y="531906"/>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156">
            <a:extLst>
              <a:ext uri="{FF2B5EF4-FFF2-40B4-BE49-F238E27FC236}">
                <a16:creationId xmlns:a16="http://schemas.microsoft.com/office/drawing/2014/main" id="{3CBEDD73-9C53-464D-8804-22FBDCFF7DED}"/>
              </a:ext>
            </a:extLst>
          </p:cNvPr>
          <p:cNvSpPr/>
          <p:nvPr/>
        </p:nvSpPr>
        <p:spPr>
          <a:xfrm>
            <a:off x="4087907" y="5570072"/>
            <a:ext cx="651435" cy="245035"/>
          </a:xfrm>
          <a:custGeom>
            <a:avLst/>
            <a:gdLst>
              <a:gd name="connsiteX0" fmla="*/ 0 w 651435"/>
              <a:gd name="connsiteY0" fmla="*/ 0 h 245035"/>
              <a:gd name="connsiteX1" fmla="*/ 179294 w 651435"/>
              <a:gd name="connsiteY1" fmla="*/ 137458 h 245035"/>
              <a:gd name="connsiteX2" fmla="*/ 400423 w 651435"/>
              <a:gd name="connsiteY2" fmla="*/ 65741 h 245035"/>
              <a:gd name="connsiteX3" fmla="*/ 651435 w 651435"/>
              <a:gd name="connsiteY3" fmla="*/ 245035 h 245035"/>
            </a:gdLst>
            <a:ahLst/>
            <a:cxnLst>
              <a:cxn ang="0">
                <a:pos x="connsiteX0" y="connsiteY0"/>
              </a:cxn>
              <a:cxn ang="0">
                <a:pos x="connsiteX1" y="connsiteY1"/>
              </a:cxn>
              <a:cxn ang="0">
                <a:pos x="connsiteX2" y="connsiteY2"/>
              </a:cxn>
              <a:cxn ang="0">
                <a:pos x="connsiteX3" y="connsiteY3"/>
              </a:cxn>
            </a:cxnLst>
            <a:rect l="l" t="t" r="r" b="b"/>
            <a:pathLst>
              <a:path w="651435" h="245035">
                <a:moveTo>
                  <a:pt x="0" y="0"/>
                </a:moveTo>
                <a:cubicBezTo>
                  <a:pt x="56278" y="63250"/>
                  <a:pt x="112557" y="126501"/>
                  <a:pt x="179294" y="137458"/>
                </a:cubicBezTo>
                <a:cubicBezTo>
                  <a:pt x="246031" y="148415"/>
                  <a:pt x="321733" y="47812"/>
                  <a:pt x="400423" y="65741"/>
                </a:cubicBezTo>
                <a:cubicBezTo>
                  <a:pt x="479113" y="83670"/>
                  <a:pt x="565274" y="164352"/>
                  <a:pt x="651435" y="245035"/>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25D855A6-6A81-4C89-9449-BBA05F8177C1}"/>
              </a:ext>
            </a:extLst>
          </p:cNvPr>
          <p:cNvSpPr txBox="1"/>
          <p:nvPr/>
        </p:nvSpPr>
        <p:spPr>
          <a:xfrm>
            <a:off x="9" y="164172"/>
            <a:ext cx="12191993" cy="523220"/>
          </a:xfrm>
          <a:prstGeom prst="rect">
            <a:avLst/>
          </a:prstGeom>
          <a:noFill/>
        </p:spPr>
        <p:txBody>
          <a:bodyPr wrap="square" rtlCol="0">
            <a:spAutoFit/>
          </a:bodyPr>
          <a:lstStyle/>
          <a:p>
            <a:pPr algn="ctr"/>
            <a:r>
              <a:rPr lang="en-US" sz="2800" b="1" dirty="0"/>
              <a:t>Database Platform Architecture Diagram IIOT Monitoring</a:t>
            </a:r>
          </a:p>
        </p:txBody>
      </p:sp>
      <p:sp>
        <p:nvSpPr>
          <p:cNvPr id="159" name="TextBox 158">
            <a:extLst>
              <a:ext uri="{FF2B5EF4-FFF2-40B4-BE49-F238E27FC236}">
                <a16:creationId xmlns:a16="http://schemas.microsoft.com/office/drawing/2014/main" id="{F5338005-2925-4A03-AF21-BD550917665F}"/>
              </a:ext>
            </a:extLst>
          </p:cNvPr>
          <p:cNvSpPr txBox="1"/>
          <p:nvPr/>
        </p:nvSpPr>
        <p:spPr>
          <a:xfrm>
            <a:off x="6606532" y="980445"/>
            <a:ext cx="2439923" cy="246221"/>
          </a:xfrm>
          <a:prstGeom prst="rect">
            <a:avLst/>
          </a:prstGeom>
          <a:noFill/>
        </p:spPr>
        <p:txBody>
          <a:bodyPr wrap="square" rtlCol="0">
            <a:spAutoFit/>
          </a:bodyPr>
          <a:lstStyle/>
          <a:p>
            <a:r>
              <a:rPr lang="en-US" sz="1000" b="1" dirty="0"/>
              <a:t>Database Platform Architecture Diagram</a:t>
            </a:r>
          </a:p>
        </p:txBody>
      </p:sp>
      <p:sp>
        <p:nvSpPr>
          <p:cNvPr id="4" name="Footer Placeholder 3">
            <a:extLst>
              <a:ext uri="{FF2B5EF4-FFF2-40B4-BE49-F238E27FC236}">
                <a16:creationId xmlns:a16="http://schemas.microsoft.com/office/drawing/2014/main" id="{59DAAD95-69DA-4712-92AA-F9525D12874F}"/>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8094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4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6000"/>
                            </p:stCondLst>
                            <p:childTnLst>
                              <p:par>
                                <p:cTn id="20" presetID="6"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par>
                          <p:cTn id="23" fill="hold">
                            <p:stCondLst>
                              <p:cond delay="8000"/>
                            </p:stCondLst>
                            <p:childTnLst>
                              <p:par>
                                <p:cTn id="24" presetID="21" presetClass="entr" presetSubtype="1"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heel(1)">
                                      <p:cBhvr>
                                        <p:cTn id="26" dur="2000"/>
                                        <p:tgtEl>
                                          <p:spTgt spid="72"/>
                                        </p:tgtEl>
                                      </p:cBhvr>
                                    </p:animEffect>
                                  </p:childTnLst>
                                </p:cTn>
                              </p:par>
                            </p:childTnLst>
                          </p:cTn>
                        </p:par>
                        <p:par>
                          <p:cTn id="27" fill="hold">
                            <p:stCondLst>
                              <p:cond delay="10000"/>
                            </p:stCondLst>
                            <p:childTnLst>
                              <p:par>
                                <p:cTn id="28" presetID="21" presetClass="entr" presetSubtype="1"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heel(1)">
                                      <p:cBhvr>
                                        <p:cTn id="30" dur="2000"/>
                                        <p:tgtEl>
                                          <p:spTgt spid="71"/>
                                        </p:tgtEl>
                                      </p:cBhvr>
                                    </p:animEffect>
                                  </p:childTnLst>
                                </p:cTn>
                              </p:par>
                              <p:par>
                                <p:cTn id="31" presetID="6"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par>
                          <p:cTn id="34" fill="hold">
                            <p:stCondLst>
                              <p:cond delay="12000"/>
                            </p:stCondLst>
                            <p:childTnLst>
                              <p:par>
                                <p:cTn id="35" presetID="6" presetClass="entr" presetSubtype="16"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2000"/>
                                        <p:tgtEl>
                                          <p:spTgt spid="13"/>
                                        </p:tgtEl>
                                      </p:cBhvr>
                                    </p:animEffect>
                                  </p:childTnLst>
                                </p:cTn>
                              </p:par>
                              <p:par>
                                <p:cTn id="38" presetID="6"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par>
                          <p:cTn id="41" fill="hold">
                            <p:stCondLst>
                              <p:cond delay="14000"/>
                            </p:stCondLst>
                            <p:childTnLst>
                              <p:par>
                                <p:cTn id="42" presetID="21" presetClass="entr" presetSubtype="1"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heel(1)">
                                      <p:cBhvr>
                                        <p:cTn id="44" dur="2000"/>
                                        <p:tgtEl>
                                          <p:spTgt spid="74"/>
                                        </p:tgtEl>
                                      </p:cBhvr>
                                    </p:animEffect>
                                  </p:childTnLst>
                                </p:cTn>
                              </p:par>
                            </p:childTnLst>
                          </p:cTn>
                        </p:par>
                        <p:par>
                          <p:cTn id="45" fill="hold">
                            <p:stCondLst>
                              <p:cond delay="16000"/>
                            </p:stCondLst>
                            <p:childTnLst>
                              <p:par>
                                <p:cTn id="46" presetID="6" presetClass="entr" presetSubtype="16"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childTnLst>
                          </p:cTn>
                        </p:par>
                        <p:par>
                          <p:cTn id="49" fill="hold">
                            <p:stCondLst>
                              <p:cond delay="18000"/>
                            </p:stCondLst>
                            <p:childTnLst>
                              <p:par>
                                <p:cTn id="50" presetID="21" presetClass="entr" presetSubtype="1"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heel(1)">
                                      <p:cBhvr>
                                        <p:cTn id="52" dur="2000"/>
                                        <p:tgtEl>
                                          <p:spTgt spid="73"/>
                                        </p:tgtEl>
                                      </p:cBhvr>
                                    </p:animEffect>
                                  </p:childTnLst>
                                </p:cTn>
                              </p:par>
                            </p:childTnLst>
                          </p:cTn>
                        </p:par>
                        <p:par>
                          <p:cTn id="53" fill="hold">
                            <p:stCondLst>
                              <p:cond delay="20000"/>
                            </p:stCondLst>
                            <p:childTnLst>
                              <p:par>
                                <p:cTn id="54" presetID="6" presetClass="entr" presetSubtype="16"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circle(in)">
                                      <p:cBhvr>
                                        <p:cTn id="56" dur="2000"/>
                                        <p:tgtEl>
                                          <p:spTgt spid="28"/>
                                        </p:tgtEl>
                                      </p:cBhvr>
                                    </p:animEffect>
                                  </p:childTnLst>
                                </p:cTn>
                              </p:par>
                              <p:par>
                                <p:cTn id="57" presetID="6" presetClass="entr" presetSubtype="16"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circle(in)">
                                      <p:cBhvr>
                                        <p:cTn id="59" dur="2000"/>
                                        <p:tgtEl>
                                          <p:spTgt spid="15"/>
                                        </p:tgtEl>
                                      </p:cBhvr>
                                    </p:animEffect>
                                  </p:childTnLst>
                                </p:cTn>
                              </p:par>
                              <p:par>
                                <p:cTn id="60" presetID="6" presetClass="entr" presetSubtype="16"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circle(in)">
                                      <p:cBhvr>
                                        <p:cTn id="62" dur="2000"/>
                                        <p:tgtEl>
                                          <p:spTgt spid="52"/>
                                        </p:tgtEl>
                                      </p:cBhvr>
                                    </p:animEffect>
                                  </p:childTnLst>
                                </p:cTn>
                              </p:par>
                              <p:par>
                                <p:cTn id="63" presetID="6" presetClass="entr" presetSubtype="16"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circle(in)">
                                      <p:cBhvr>
                                        <p:cTn id="65" dur="2000"/>
                                        <p:tgtEl>
                                          <p:spTgt spid="54"/>
                                        </p:tgtEl>
                                      </p:cBhvr>
                                    </p:animEffect>
                                  </p:childTnLst>
                                </p:cTn>
                              </p:par>
                              <p:par>
                                <p:cTn id="66" presetID="6" presetClass="entr" presetSubtype="16"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ircle(in)">
                                      <p:cBhvr>
                                        <p:cTn id="68" dur="20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nodeType="click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circle(in)">
                                      <p:cBhvr>
                                        <p:cTn id="73" dur="2000"/>
                                        <p:tgtEl>
                                          <p:spTgt spid="63"/>
                                        </p:tgtEl>
                                      </p:cBhvr>
                                    </p:animEffect>
                                  </p:childTnLst>
                                </p:cTn>
                              </p:par>
                              <p:par>
                                <p:cTn id="74" presetID="6" presetClass="entr" presetSubtype="16" fill="hold"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circle(in)">
                                      <p:cBhvr>
                                        <p:cTn id="76" dur="2000"/>
                                        <p:tgtEl>
                                          <p:spTgt spid="18"/>
                                        </p:tgtEl>
                                      </p:cBhvr>
                                    </p:animEffect>
                                  </p:childTnLst>
                                </p:cTn>
                              </p:par>
                              <p:par>
                                <p:cTn id="77" presetID="6" presetClass="entr" presetSubtype="16"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circle(in)">
                                      <p:cBhvr>
                                        <p:cTn id="79" dur="2000"/>
                                        <p:tgtEl>
                                          <p:spTgt spid="41"/>
                                        </p:tgtEl>
                                      </p:cBhvr>
                                    </p:animEffect>
                                  </p:childTnLst>
                                </p:cTn>
                              </p:par>
                            </p:childTnLst>
                          </p:cTn>
                        </p:par>
                        <p:par>
                          <p:cTn id="80" fill="hold">
                            <p:stCondLst>
                              <p:cond delay="2000"/>
                            </p:stCondLst>
                            <p:childTnLst>
                              <p:par>
                                <p:cTn id="81" presetID="21" presetClass="entr" presetSubtype="1"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wheel(1)">
                                      <p:cBhvr>
                                        <p:cTn id="83" dur="2000"/>
                                        <p:tgtEl>
                                          <p:spTgt spid="80"/>
                                        </p:tgtEl>
                                      </p:cBhvr>
                                    </p:animEffect>
                                  </p:childTnLst>
                                </p:cTn>
                              </p:par>
                            </p:childTnLst>
                          </p:cTn>
                        </p:par>
                        <p:par>
                          <p:cTn id="84" fill="hold">
                            <p:stCondLst>
                              <p:cond delay="4000"/>
                            </p:stCondLst>
                            <p:childTnLst>
                              <p:par>
                                <p:cTn id="85" presetID="6" presetClass="entr" presetSubtype="16" fill="hold" nodeType="afterEffect">
                                  <p:stCondLst>
                                    <p:cond delay="0"/>
                                  </p:stCondLst>
                                  <p:childTnLst>
                                    <p:set>
                                      <p:cBhvr>
                                        <p:cTn id="86" dur="1" fill="hold">
                                          <p:stCondLst>
                                            <p:cond delay="0"/>
                                          </p:stCondLst>
                                        </p:cTn>
                                        <p:tgtEl>
                                          <p:spTgt spid="89"/>
                                        </p:tgtEl>
                                        <p:attrNameLst>
                                          <p:attrName>style.visibility</p:attrName>
                                        </p:attrNameLst>
                                      </p:cBhvr>
                                      <p:to>
                                        <p:strVal val="visible"/>
                                      </p:to>
                                    </p:set>
                                    <p:animEffect transition="in" filter="circle(in)">
                                      <p:cBhvr>
                                        <p:cTn id="87" dur="2000"/>
                                        <p:tgtEl>
                                          <p:spTgt spid="89"/>
                                        </p:tgtEl>
                                      </p:cBhvr>
                                    </p:animEffect>
                                  </p:childTnLst>
                                </p:cTn>
                              </p:par>
                            </p:childTnLst>
                          </p:cTn>
                        </p:par>
                        <p:par>
                          <p:cTn id="88" fill="hold">
                            <p:stCondLst>
                              <p:cond delay="6000"/>
                            </p:stCondLst>
                            <p:childTnLst>
                              <p:par>
                                <p:cTn id="89" presetID="6" presetClass="entr" presetSubtype="16" fill="hold" nodeType="after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circle(in)">
                                      <p:cBhvr>
                                        <p:cTn id="91" dur="2000"/>
                                        <p:tgtEl>
                                          <p:spTgt spid="102"/>
                                        </p:tgtEl>
                                      </p:cBhvr>
                                    </p:animEffect>
                                  </p:childTnLst>
                                </p:cTn>
                              </p:par>
                            </p:childTnLst>
                          </p:cTn>
                        </p:par>
                        <p:par>
                          <p:cTn id="92" fill="hold">
                            <p:stCondLst>
                              <p:cond delay="8000"/>
                            </p:stCondLst>
                            <p:childTnLst>
                              <p:par>
                                <p:cTn id="93" presetID="6" presetClass="entr" presetSubtype="16" fill="hold" grpId="0" nodeType="afterEffect">
                                  <p:stCondLst>
                                    <p:cond delay="0"/>
                                  </p:stCondLst>
                                  <p:childTnLst>
                                    <p:set>
                                      <p:cBhvr>
                                        <p:cTn id="94" dur="1" fill="hold">
                                          <p:stCondLst>
                                            <p:cond delay="0"/>
                                          </p:stCondLst>
                                        </p:cTn>
                                        <p:tgtEl>
                                          <p:spTgt spid="125"/>
                                        </p:tgtEl>
                                        <p:attrNameLst>
                                          <p:attrName>style.visibility</p:attrName>
                                        </p:attrNameLst>
                                      </p:cBhvr>
                                      <p:to>
                                        <p:strVal val="visible"/>
                                      </p:to>
                                    </p:set>
                                    <p:animEffect transition="in" filter="circle(in)">
                                      <p:cBhvr>
                                        <p:cTn id="95" dur="2000"/>
                                        <p:tgtEl>
                                          <p:spTgt spid="125"/>
                                        </p:tgtEl>
                                      </p:cBhvr>
                                    </p:animEffect>
                                  </p:childTnLst>
                                </p:cTn>
                              </p:par>
                            </p:childTnLst>
                          </p:cTn>
                        </p:par>
                        <p:par>
                          <p:cTn id="96" fill="hold">
                            <p:stCondLst>
                              <p:cond delay="10000"/>
                            </p:stCondLst>
                            <p:childTnLst>
                              <p:par>
                                <p:cTn id="97" presetID="21" presetClass="entr" presetSubtype="1" fill="hold" grpId="0" nodeType="afterEffect">
                                  <p:stCondLst>
                                    <p:cond delay="0"/>
                                  </p:stCondLst>
                                  <p:childTnLst>
                                    <p:set>
                                      <p:cBhvr>
                                        <p:cTn id="98" dur="1" fill="hold">
                                          <p:stCondLst>
                                            <p:cond delay="0"/>
                                          </p:stCondLst>
                                        </p:cTn>
                                        <p:tgtEl>
                                          <p:spTgt spid="85"/>
                                        </p:tgtEl>
                                        <p:attrNameLst>
                                          <p:attrName>style.visibility</p:attrName>
                                        </p:attrNameLst>
                                      </p:cBhvr>
                                      <p:to>
                                        <p:strVal val="visible"/>
                                      </p:to>
                                    </p:set>
                                    <p:animEffect transition="in" filter="wheel(1)">
                                      <p:cBhvr>
                                        <p:cTn id="99" dur="2000"/>
                                        <p:tgtEl>
                                          <p:spTgt spid="85"/>
                                        </p:tgtEl>
                                      </p:cBhvr>
                                    </p:animEffect>
                                  </p:childTnLst>
                                </p:cTn>
                              </p:par>
                              <p:par>
                                <p:cTn id="100" presetID="21" presetClass="entr" presetSubtype="1" fill="hold" grpId="0" nodeType="withEffect">
                                  <p:stCondLst>
                                    <p:cond delay="0"/>
                                  </p:stCondLst>
                                  <p:childTnLst>
                                    <p:set>
                                      <p:cBhvr>
                                        <p:cTn id="101" dur="1" fill="hold">
                                          <p:stCondLst>
                                            <p:cond delay="0"/>
                                          </p:stCondLst>
                                        </p:cTn>
                                        <p:tgtEl>
                                          <p:spTgt spid="86"/>
                                        </p:tgtEl>
                                        <p:attrNameLst>
                                          <p:attrName>style.visibility</p:attrName>
                                        </p:attrNameLst>
                                      </p:cBhvr>
                                      <p:to>
                                        <p:strVal val="visible"/>
                                      </p:to>
                                    </p:set>
                                    <p:animEffect transition="in" filter="wheel(1)">
                                      <p:cBhvr>
                                        <p:cTn id="102" dur="2000"/>
                                        <p:tgtEl>
                                          <p:spTgt spid="86"/>
                                        </p:tgtEl>
                                      </p:cBhvr>
                                    </p:animEffect>
                                  </p:childTnLst>
                                </p:cTn>
                              </p:par>
                              <p:par>
                                <p:cTn id="103" presetID="21" presetClass="entr" presetSubtype="1" fill="hold" grpId="0" nodeType="withEffect">
                                  <p:stCondLst>
                                    <p:cond delay="0"/>
                                  </p:stCondLst>
                                  <p:childTnLst>
                                    <p:set>
                                      <p:cBhvr>
                                        <p:cTn id="104" dur="1" fill="hold">
                                          <p:stCondLst>
                                            <p:cond delay="0"/>
                                          </p:stCondLst>
                                        </p:cTn>
                                        <p:tgtEl>
                                          <p:spTgt spid="87"/>
                                        </p:tgtEl>
                                        <p:attrNameLst>
                                          <p:attrName>style.visibility</p:attrName>
                                        </p:attrNameLst>
                                      </p:cBhvr>
                                      <p:to>
                                        <p:strVal val="visible"/>
                                      </p:to>
                                    </p:set>
                                    <p:animEffect transition="in" filter="wheel(1)">
                                      <p:cBhvr>
                                        <p:cTn id="105" dur="2000"/>
                                        <p:tgtEl>
                                          <p:spTgt spid="87"/>
                                        </p:tgtEl>
                                      </p:cBhvr>
                                    </p:animEffect>
                                  </p:childTnLst>
                                </p:cTn>
                              </p:par>
                            </p:childTnLst>
                          </p:cTn>
                        </p:par>
                        <p:par>
                          <p:cTn id="106" fill="hold">
                            <p:stCondLst>
                              <p:cond delay="12000"/>
                            </p:stCondLst>
                            <p:childTnLst>
                              <p:par>
                                <p:cTn id="107" presetID="6" presetClass="entr" presetSubtype="16" fill="hold" nodeType="after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circle(in)">
                                      <p:cBhvr>
                                        <p:cTn id="109" dur="2000"/>
                                        <p:tgtEl>
                                          <p:spTgt spid="127"/>
                                        </p:tgtEl>
                                      </p:cBhvr>
                                    </p:animEffect>
                                  </p:childTnLst>
                                </p:cTn>
                              </p:par>
                              <p:par>
                                <p:cTn id="110" presetID="6" presetClass="entr" presetSubtype="16"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circle(in)">
                                      <p:cBhvr>
                                        <p:cTn id="112" dur="2000"/>
                                        <p:tgtEl>
                                          <p:spTgt spid="129"/>
                                        </p:tgtEl>
                                      </p:cBhvr>
                                    </p:animEffect>
                                  </p:childTnLst>
                                </p:cTn>
                              </p:par>
                              <p:par>
                                <p:cTn id="113" presetID="6" presetClass="entr" presetSubtype="16" fill="hold" nodeType="withEffect">
                                  <p:stCondLst>
                                    <p:cond delay="0"/>
                                  </p:stCondLst>
                                  <p:childTnLst>
                                    <p:set>
                                      <p:cBhvr>
                                        <p:cTn id="114" dur="1" fill="hold">
                                          <p:stCondLst>
                                            <p:cond delay="0"/>
                                          </p:stCondLst>
                                        </p:cTn>
                                        <p:tgtEl>
                                          <p:spTgt spid="132"/>
                                        </p:tgtEl>
                                        <p:attrNameLst>
                                          <p:attrName>style.visibility</p:attrName>
                                        </p:attrNameLst>
                                      </p:cBhvr>
                                      <p:to>
                                        <p:strVal val="visible"/>
                                      </p:to>
                                    </p:set>
                                    <p:animEffect transition="in" filter="circle(in)">
                                      <p:cBhvr>
                                        <p:cTn id="115" dur="2000"/>
                                        <p:tgtEl>
                                          <p:spTgt spid="132"/>
                                        </p:tgtEl>
                                      </p:cBhvr>
                                    </p:animEffect>
                                  </p:childTnLst>
                                </p:cTn>
                              </p:par>
                            </p:childTnLst>
                          </p:cTn>
                        </p:par>
                        <p:par>
                          <p:cTn id="116" fill="hold">
                            <p:stCondLst>
                              <p:cond delay="14000"/>
                            </p:stCondLst>
                            <p:childTnLst>
                              <p:par>
                                <p:cTn id="117" presetID="6" presetClass="entr" presetSubtype="16" fill="hold" nodeType="afterEffect">
                                  <p:stCondLst>
                                    <p:cond delay="0"/>
                                  </p:stCondLst>
                                  <p:childTnLst>
                                    <p:set>
                                      <p:cBhvr>
                                        <p:cTn id="118" dur="1" fill="hold">
                                          <p:stCondLst>
                                            <p:cond delay="0"/>
                                          </p:stCondLst>
                                        </p:cTn>
                                        <p:tgtEl>
                                          <p:spTgt spid="140"/>
                                        </p:tgtEl>
                                        <p:attrNameLst>
                                          <p:attrName>style.visibility</p:attrName>
                                        </p:attrNameLst>
                                      </p:cBhvr>
                                      <p:to>
                                        <p:strVal val="visible"/>
                                      </p:to>
                                    </p:set>
                                    <p:animEffect transition="in" filter="circle(in)">
                                      <p:cBhvr>
                                        <p:cTn id="119" dur="2000"/>
                                        <p:tgtEl>
                                          <p:spTgt spid="140"/>
                                        </p:tgtEl>
                                      </p:cBhvr>
                                    </p:animEffect>
                                  </p:childTnLst>
                                </p:cTn>
                              </p:par>
                              <p:par>
                                <p:cTn id="120" presetID="6" presetClass="entr" presetSubtype="16" fill="hold" nodeType="withEffect">
                                  <p:stCondLst>
                                    <p:cond delay="0"/>
                                  </p:stCondLst>
                                  <p:childTnLst>
                                    <p:set>
                                      <p:cBhvr>
                                        <p:cTn id="121" dur="1" fill="hold">
                                          <p:stCondLst>
                                            <p:cond delay="0"/>
                                          </p:stCondLst>
                                        </p:cTn>
                                        <p:tgtEl>
                                          <p:spTgt spid="144"/>
                                        </p:tgtEl>
                                        <p:attrNameLst>
                                          <p:attrName>style.visibility</p:attrName>
                                        </p:attrNameLst>
                                      </p:cBhvr>
                                      <p:to>
                                        <p:strVal val="visible"/>
                                      </p:to>
                                    </p:set>
                                    <p:animEffect transition="in" filter="circle(in)">
                                      <p:cBhvr>
                                        <p:cTn id="122" dur="2000"/>
                                        <p:tgtEl>
                                          <p:spTgt spid="144"/>
                                        </p:tgtEl>
                                      </p:cBhvr>
                                    </p:animEffect>
                                  </p:childTnLst>
                                </p:cTn>
                              </p:par>
                              <p:par>
                                <p:cTn id="123" presetID="6"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Effect transition="in" filter="circle(in)">
                                      <p:cBhvr>
                                        <p:cTn id="125" dur="2000"/>
                                        <p:tgtEl>
                                          <p:spTgt spid="142"/>
                                        </p:tgtEl>
                                      </p:cBhvr>
                                    </p:animEffect>
                                  </p:childTnLst>
                                </p:cTn>
                              </p:par>
                              <p:par>
                                <p:cTn id="126" presetID="6" presetClass="entr" presetSubtype="16" fill="hold" nodeType="withEffect">
                                  <p:stCondLst>
                                    <p:cond delay="0"/>
                                  </p:stCondLst>
                                  <p:childTnLst>
                                    <p:set>
                                      <p:cBhvr>
                                        <p:cTn id="127" dur="1" fill="hold">
                                          <p:stCondLst>
                                            <p:cond delay="0"/>
                                          </p:stCondLst>
                                        </p:cTn>
                                        <p:tgtEl>
                                          <p:spTgt spid="148"/>
                                        </p:tgtEl>
                                        <p:attrNameLst>
                                          <p:attrName>style.visibility</p:attrName>
                                        </p:attrNameLst>
                                      </p:cBhvr>
                                      <p:to>
                                        <p:strVal val="visible"/>
                                      </p:to>
                                    </p:set>
                                    <p:animEffect transition="in" filter="circle(in)">
                                      <p:cBhvr>
                                        <p:cTn id="128" dur="2000"/>
                                        <p:tgtEl>
                                          <p:spTgt spid="148"/>
                                        </p:tgtEl>
                                      </p:cBhvr>
                                    </p:animEffect>
                                  </p:childTnLst>
                                </p:cTn>
                              </p:par>
                              <p:par>
                                <p:cTn id="129" presetID="6" presetClass="entr" presetSubtype="16" fill="hold" nodeType="withEffect">
                                  <p:stCondLst>
                                    <p:cond delay="0"/>
                                  </p:stCondLst>
                                  <p:childTnLst>
                                    <p:set>
                                      <p:cBhvr>
                                        <p:cTn id="130" dur="1" fill="hold">
                                          <p:stCondLst>
                                            <p:cond delay="0"/>
                                          </p:stCondLst>
                                        </p:cTn>
                                        <p:tgtEl>
                                          <p:spTgt spid="146"/>
                                        </p:tgtEl>
                                        <p:attrNameLst>
                                          <p:attrName>style.visibility</p:attrName>
                                        </p:attrNameLst>
                                      </p:cBhvr>
                                      <p:to>
                                        <p:strVal val="visible"/>
                                      </p:to>
                                    </p:set>
                                    <p:animEffect transition="in" filter="circle(in)">
                                      <p:cBhvr>
                                        <p:cTn id="131" dur="2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1" grpId="0" animBg="1"/>
      <p:bldP spid="72" grpId="0" animBg="1"/>
      <p:bldP spid="73" grpId="0" animBg="1"/>
      <p:bldP spid="74" grpId="0" animBg="1"/>
      <p:bldP spid="80" grpId="0" animBg="1"/>
      <p:bldP spid="85" grpId="0" animBg="1"/>
      <p:bldP spid="86" grpId="0" animBg="1"/>
      <p:bldP spid="87" grpId="0" animBg="1"/>
      <p:bldP spid="1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4BFCE-1CCE-4CF9-A652-80FAC6085F68}"/>
              </a:ext>
            </a:extLst>
          </p:cNvPr>
          <p:cNvPicPr>
            <a:picLocks noChangeAspect="1"/>
          </p:cNvPicPr>
          <p:nvPr/>
        </p:nvPicPr>
        <p:blipFill>
          <a:blip r:embed="rId3"/>
          <a:stretch>
            <a:fillRect/>
          </a:stretch>
        </p:blipFill>
        <p:spPr>
          <a:xfrm>
            <a:off x="657226" y="133351"/>
            <a:ext cx="10877551" cy="6591300"/>
          </a:xfrm>
          <a:prstGeom prst="rect">
            <a:avLst/>
          </a:prstGeom>
        </p:spPr>
      </p:pic>
      <p:sp>
        <p:nvSpPr>
          <p:cNvPr id="3" name="Right Bracket 2">
            <a:extLst>
              <a:ext uri="{FF2B5EF4-FFF2-40B4-BE49-F238E27FC236}">
                <a16:creationId xmlns:a16="http://schemas.microsoft.com/office/drawing/2014/main" id="{6077A816-3201-4CD1-9F56-5BCF60D972BD}"/>
              </a:ext>
            </a:extLst>
          </p:cNvPr>
          <p:cNvSpPr/>
          <p:nvPr/>
        </p:nvSpPr>
        <p:spPr>
          <a:xfrm>
            <a:off x="1524002" y="824089"/>
            <a:ext cx="293511" cy="3578579"/>
          </a:xfrm>
          <a:prstGeom prst="rightBracket">
            <a:avLst/>
          </a:prstGeom>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7FC9E65-2393-4458-92E6-F6C95236E28F}"/>
              </a:ext>
            </a:extLst>
          </p:cNvPr>
          <p:cNvCxnSpPr/>
          <p:nvPr/>
        </p:nvCxnSpPr>
        <p:spPr>
          <a:xfrm>
            <a:off x="1851380" y="124742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8A1ADA-A306-41E7-8F5B-6D49102A0D03}"/>
              </a:ext>
            </a:extLst>
          </p:cNvPr>
          <p:cNvCxnSpPr/>
          <p:nvPr/>
        </p:nvCxnSpPr>
        <p:spPr>
          <a:xfrm>
            <a:off x="1845734" y="179493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48B162-5952-42C8-9D71-6651CF16C0A4}"/>
              </a:ext>
            </a:extLst>
          </p:cNvPr>
          <p:cNvCxnSpPr/>
          <p:nvPr/>
        </p:nvCxnSpPr>
        <p:spPr>
          <a:xfrm>
            <a:off x="1851380" y="2319868"/>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F37BF-53E0-435B-BD05-254A75715160}"/>
              </a:ext>
            </a:extLst>
          </p:cNvPr>
          <p:cNvCxnSpPr/>
          <p:nvPr/>
        </p:nvCxnSpPr>
        <p:spPr>
          <a:xfrm>
            <a:off x="1851380" y="29012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AFCDA0-DA1C-45DA-B756-DD81D08DE20B}"/>
              </a:ext>
            </a:extLst>
          </p:cNvPr>
          <p:cNvCxnSpPr/>
          <p:nvPr/>
        </p:nvCxnSpPr>
        <p:spPr>
          <a:xfrm>
            <a:off x="1845734" y="3567289"/>
            <a:ext cx="316089" cy="0"/>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E40817-14EF-475C-9F5E-83130BF94BD2}"/>
              </a:ext>
            </a:extLst>
          </p:cNvPr>
          <p:cNvCxnSpPr/>
          <p:nvPr/>
        </p:nvCxnSpPr>
        <p:spPr>
          <a:xfrm>
            <a:off x="3347157" y="2613379"/>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BDA025-4A95-4D22-B4F2-EC68597279B8}"/>
              </a:ext>
            </a:extLst>
          </p:cNvPr>
          <p:cNvCxnSpPr/>
          <p:nvPr/>
        </p:nvCxnSpPr>
        <p:spPr>
          <a:xfrm>
            <a:off x="3347157" y="30536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0749E5-56C6-443A-BEE1-70D443291B25}"/>
              </a:ext>
            </a:extLst>
          </p:cNvPr>
          <p:cNvCxnSpPr>
            <a:cxnSpLocks/>
          </p:cNvCxnSpPr>
          <p:nvPr/>
        </p:nvCxnSpPr>
        <p:spPr>
          <a:xfrm flipV="1">
            <a:off x="6181971" y="1865491"/>
            <a:ext cx="0" cy="304799"/>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E554A7-C594-4C7F-8621-C7E7C2814434}"/>
              </a:ext>
            </a:extLst>
          </p:cNvPr>
          <p:cNvCxnSpPr>
            <a:cxnSpLocks/>
          </p:cNvCxnSpPr>
          <p:nvPr/>
        </p:nvCxnSpPr>
        <p:spPr>
          <a:xfrm>
            <a:off x="4933244" y="3180645"/>
            <a:ext cx="0" cy="312832"/>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85B19F-B1B9-4922-8546-0F8C0E80F236}"/>
              </a:ext>
            </a:extLst>
          </p:cNvPr>
          <p:cNvCxnSpPr>
            <a:cxnSpLocks/>
          </p:cNvCxnSpPr>
          <p:nvPr/>
        </p:nvCxnSpPr>
        <p:spPr>
          <a:xfrm flipV="1">
            <a:off x="6181971" y="3206047"/>
            <a:ext cx="0" cy="28743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2263F7-3E2B-41A7-B776-F4CDFB842574}"/>
              </a:ext>
            </a:extLst>
          </p:cNvPr>
          <p:cNvCxnSpPr/>
          <p:nvPr/>
        </p:nvCxnSpPr>
        <p:spPr>
          <a:xfrm>
            <a:off x="7490180" y="424158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AB3613-F4B3-4644-9FF2-CED988F0F543}"/>
              </a:ext>
            </a:extLst>
          </p:cNvPr>
          <p:cNvCxnSpPr>
            <a:cxnSpLocks/>
          </p:cNvCxnSpPr>
          <p:nvPr/>
        </p:nvCxnSpPr>
        <p:spPr>
          <a:xfrm>
            <a:off x="7490180" y="3868615"/>
            <a:ext cx="817577"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640C5C-1A06-4287-AEE3-3570335729E4}"/>
              </a:ext>
            </a:extLst>
          </p:cNvPr>
          <p:cNvCxnSpPr>
            <a:cxnSpLocks/>
          </p:cNvCxnSpPr>
          <p:nvPr/>
        </p:nvCxnSpPr>
        <p:spPr>
          <a:xfrm>
            <a:off x="8307756" y="1336433"/>
            <a:ext cx="1" cy="2532183"/>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618858C-5A02-4520-AE52-58211C8426D1}"/>
              </a:ext>
            </a:extLst>
          </p:cNvPr>
          <p:cNvCxnSpPr/>
          <p:nvPr/>
        </p:nvCxnSpPr>
        <p:spPr>
          <a:xfrm flipH="1" flipV="1">
            <a:off x="7430696" y="1336433"/>
            <a:ext cx="877059" cy="1"/>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D140CF3-70D8-4B0D-BD07-CE5720642E2D}"/>
              </a:ext>
            </a:extLst>
          </p:cNvPr>
          <p:cNvSpPr/>
          <p:nvPr/>
        </p:nvSpPr>
        <p:spPr>
          <a:xfrm>
            <a:off x="2266470" y="3001109"/>
            <a:ext cx="1042479" cy="995801"/>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AC79009-E1E7-48E8-8CF2-DAA58473A5DB}"/>
              </a:ext>
            </a:extLst>
          </p:cNvPr>
          <p:cNvSpPr/>
          <p:nvPr/>
        </p:nvSpPr>
        <p:spPr>
          <a:xfrm>
            <a:off x="2248224" y="1008190"/>
            <a:ext cx="1037491" cy="1893047"/>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B0A4F0-7E19-4A7D-B591-CE1320355F7F}"/>
              </a:ext>
            </a:extLst>
          </p:cNvPr>
          <p:cNvSpPr/>
          <p:nvPr/>
        </p:nvSpPr>
        <p:spPr>
          <a:xfrm>
            <a:off x="3726203" y="3555132"/>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E5AB0-7E2E-4D9D-8128-06DA21C1322D}"/>
              </a:ext>
            </a:extLst>
          </p:cNvPr>
          <p:cNvSpPr/>
          <p:nvPr/>
        </p:nvSpPr>
        <p:spPr>
          <a:xfrm>
            <a:off x="3716429" y="2220221"/>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7E6B653-589D-48FA-80C4-2C757E90DDE4}"/>
              </a:ext>
            </a:extLst>
          </p:cNvPr>
          <p:cNvSpPr/>
          <p:nvPr/>
        </p:nvSpPr>
        <p:spPr>
          <a:xfrm>
            <a:off x="3722683" y="912664"/>
            <a:ext cx="3666328"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BEAFD3BA-AC0F-404D-8F39-ED5B9DBC4A64}"/>
              </a:ext>
            </a:extLst>
          </p:cNvPr>
          <p:cNvSpPr/>
          <p:nvPr/>
        </p:nvSpPr>
        <p:spPr>
          <a:xfrm>
            <a:off x="7913730" y="3973474"/>
            <a:ext cx="987975" cy="520373"/>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BD8733D-F553-4CE5-AB7F-A6029A8F2707}"/>
              </a:ext>
            </a:extLst>
          </p:cNvPr>
          <p:cNvSpPr/>
          <p:nvPr/>
        </p:nvSpPr>
        <p:spPr>
          <a:xfrm>
            <a:off x="9623996" y="3661483"/>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8CC81C5-9879-4C38-B590-DA6E207C5227}"/>
              </a:ext>
            </a:extLst>
          </p:cNvPr>
          <p:cNvSpPr/>
          <p:nvPr/>
        </p:nvSpPr>
        <p:spPr>
          <a:xfrm>
            <a:off x="9623996" y="4557189"/>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15D9EBF-4AB0-4DFF-985C-61D5B3FBF409}"/>
              </a:ext>
            </a:extLst>
          </p:cNvPr>
          <p:cNvSpPr/>
          <p:nvPr/>
        </p:nvSpPr>
        <p:spPr>
          <a:xfrm>
            <a:off x="9593987" y="5349327"/>
            <a:ext cx="379696" cy="207132"/>
          </a:xfrm>
          <a:prstGeom prst="rect">
            <a:avLst/>
          </a:prstGeom>
          <a:noFill/>
          <a:ln w="19050">
            <a:solidFill>
              <a:srgbClr val="C00000"/>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9" name="Connector: Curved 88">
            <a:extLst>
              <a:ext uri="{FF2B5EF4-FFF2-40B4-BE49-F238E27FC236}">
                <a16:creationId xmlns:a16="http://schemas.microsoft.com/office/drawing/2014/main" id="{AA09994C-92B4-4F54-8104-E206F50E6DE1}"/>
              </a:ext>
            </a:extLst>
          </p:cNvPr>
          <p:cNvCxnSpPr>
            <a:cxnSpLocks/>
          </p:cNvCxnSpPr>
          <p:nvPr/>
        </p:nvCxnSpPr>
        <p:spPr>
          <a:xfrm flipV="1">
            <a:off x="8958729" y="3807013"/>
            <a:ext cx="635259" cy="323420"/>
          </a:xfrm>
          <a:prstGeom prst="curvedConnector3">
            <a:avLst>
              <a:gd name="adj1" fmla="val 66935"/>
            </a:avLst>
          </a:prstGeom>
          <a:ln>
            <a:solidFill>
              <a:schemeClr val="accent1">
                <a:lumMod val="40000"/>
                <a:lumOff val="60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54DDC7E4-B9F9-407E-BD49-10D1F57401AA}"/>
              </a:ext>
            </a:extLst>
          </p:cNvPr>
          <p:cNvCxnSpPr>
            <a:cxnSpLocks/>
            <a:endCxn id="86" idx="1"/>
          </p:cNvCxnSpPr>
          <p:nvPr/>
        </p:nvCxnSpPr>
        <p:spPr>
          <a:xfrm>
            <a:off x="8981421" y="4259005"/>
            <a:ext cx="642577" cy="401751"/>
          </a:xfrm>
          <a:prstGeom prst="curvedConnector3">
            <a:avLst>
              <a:gd name="adj1" fmla="val 62091"/>
            </a:avLst>
          </a:prstGeom>
          <a:ln>
            <a:solidFill>
              <a:schemeClr val="accent1">
                <a:lumMod val="40000"/>
                <a:lumOff val="60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25" name="Freeform: Shape 124">
            <a:extLst>
              <a:ext uri="{FF2B5EF4-FFF2-40B4-BE49-F238E27FC236}">
                <a16:creationId xmlns:a16="http://schemas.microsoft.com/office/drawing/2014/main" id="{942F9E44-BE69-456D-A6AE-86BCC4E2E14F}"/>
              </a:ext>
            </a:extLst>
          </p:cNvPr>
          <p:cNvSpPr/>
          <p:nvPr/>
        </p:nvSpPr>
        <p:spPr>
          <a:xfrm>
            <a:off x="8946776" y="4338920"/>
            <a:ext cx="715139" cy="1007809"/>
          </a:xfrm>
          <a:custGeom>
            <a:avLst/>
            <a:gdLst>
              <a:gd name="connsiteX0" fmla="*/ 0 w 715138"/>
              <a:gd name="connsiteY0" fmla="*/ 0 h 1007809"/>
              <a:gd name="connsiteX1" fmla="*/ 376518 w 715138"/>
              <a:gd name="connsiteY1" fmla="*/ 286870 h 1007809"/>
              <a:gd name="connsiteX2" fmla="*/ 460189 w 715138"/>
              <a:gd name="connsiteY2" fmla="*/ 693270 h 1007809"/>
              <a:gd name="connsiteX3" fmla="*/ 693271 w 715138"/>
              <a:gd name="connsiteY3" fmla="*/ 986117 h 1007809"/>
              <a:gd name="connsiteX4" fmla="*/ 705224 w 715138"/>
              <a:gd name="connsiteY4" fmla="*/ 986117 h 1007809"/>
              <a:gd name="connsiteX5" fmla="*/ 705224 w 715138"/>
              <a:gd name="connsiteY5" fmla="*/ 986117 h 100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5138" h="1007809">
                <a:moveTo>
                  <a:pt x="0" y="0"/>
                </a:moveTo>
                <a:cubicBezTo>
                  <a:pt x="149910" y="85662"/>
                  <a:pt x="299820" y="171325"/>
                  <a:pt x="376518" y="286870"/>
                </a:cubicBezTo>
                <a:cubicBezTo>
                  <a:pt x="453216" y="402415"/>
                  <a:pt x="407397" y="576729"/>
                  <a:pt x="460189" y="693270"/>
                </a:cubicBezTo>
                <a:cubicBezTo>
                  <a:pt x="512981" y="809811"/>
                  <a:pt x="693271" y="986117"/>
                  <a:pt x="693271" y="986117"/>
                </a:cubicBezTo>
                <a:cubicBezTo>
                  <a:pt x="734110" y="1034925"/>
                  <a:pt x="705224" y="986117"/>
                  <a:pt x="705224" y="986117"/>
                </a:cubicBezTo>
                <a:lnTo>
                  <a:pt x="705224" y="986117"/>
                </a:lnTo>
              </a:path>
            </a:pathLst>
          </a:custGeom>
          <a:noFill/>
          <a:ln>
            <a:solidFill>
              <a:schemeClr val="accent1">
                <a:lumMod val="40000"/>
                <a:lumOff val="6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7" name="Connector: Curved 126">
            <a:extLst>
              <a:ext uri="{FF2B5EF4-FFF2-40B4-BE49-F238E27FC236}">
                <a16:creationId xmlns:a16="http://schemas.microsoft.com/office/drawing/2014/main" id="{95F0EF50-A618-4BFF-8955-4E757A7E7C58}"/>
              </a:ext>
            </a:extLst>
          </p:cNvPr>
          <p:cNvCxnSpPr/>
          <p:nvPr/>
        </p:nvCxnSpPr>
        <p:spPr>
          <a:xfrm flipV="1">
            <a:off x="10028658" y="3703447"/>
            <a:ext cx="278751" cy="32597"/>
          </a:xfrm>
          <a:prstGeom prst="curvedConnector3">
            <a:avLst>
              <a:gd name="adj1" fmla="val 56432"/>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9" name="Connector: Curved 128">
            <a:extLst>
              <a:ext uri="{FF2B5EF4-FFF2-40B4-BE49-F238E27FC236}">
                <a16:creationId xmlns:a16="http://schemas.microsoft.com/office/drawing/2014/main" id="{500B414C-4EFD-46BA-BAB1-FB9AAF604B59}"/>
              </a:ext>
            </a:extLst>
          </p:cNvPr>
          <p:cNvCxnSpPr>
            <a:cxnSpLocks/>
          </p:cNvCxnSpPr>
          <p:nvPr/>
        </p:nvCxnSpPr>
        <p:spPr>
          <a:xfrm>
            <a:off x="10028661" y="4764321"/>
            <a:ext cx="278751" cy="11723"/>
          </a:xfrm>
          <a:prstGeom prst="curvedConnector3">
            <a:avLst>
              <a:gd name="adj1" fmla="val 50000"/>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2" name="Connector: Curved 131">
            <a:extLst>
              <a:ext uri="{FF2B5EF4-FFF2-40B4-BE49-F238E27FC236}">
                <a16:creationId xmlns:a16="http://schemas.microsoft.com/office/drawing/2014/main" id="{BBDFAD70-B929-4B69-9796-A4581ECF43C9}"/>
              </a:ext>
            </a:extLst>
          </p:cNvPr>
          <p:cNvCxnSpPr>
            <a:cxnSpLocks/>
          </p:cNvCxnSpPr>
          <p:nvPr/>
        </p:nvCxnSpPr>
        <p:spPr>
          <a:xfrm>
            <a:off x="10003693" y="5504330"/>
            <a:ext cx="303716" cy="64831"/>
          </a:xfrm>
          <a:prstGeom prst="curvedConnector3">
            <a:avLst>
              <a:gd name="adj1" fmla="val 14580"/>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0" name="Connector: Curved 139">
            <a:extLst>
              <a:ext uri="{FF2B5EF4-FFF2-40B4-BE49-F238E27FC236}">
                <a16:creationId xmlns:a16="http://schemas.microsoft.com/office/drawing/2014/main" id="{8A928817-F776-4126-83B5-C174980F3571}"/>
              </a:ext>
            </a:extLst>
          </p:cNvPr>
          <p:cNvCxnSpPr/>
          <p:nvPr/>
        </p:nvCxnSpPr>
        <p:spPr>
          <a:xfrm flipV="1">
            <a:off x="10548471" y="3555133"/>
            <a:ext cx="567764" cy="164612"/>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2" name="Connector: Curved 141">
            <a:extLst>
              <a:ext uri="{FF2B5EF4-FFF2-40B4-BE49-F238E27FC236}">
                <a16:creationId xmlns:a16="http://schemas.microsoft.com/office/drawing/2014/main" id="{43C2CB8F-2AFC-4DCC-AE57-E283AA03730E}"/>
              </a:ext>
            </a:extLst>
          </p:cNvPr>
          <p:cNvCxnSpPr/>
          <p:nvPr/>
        </p:nvCxnSpPr>
        <p:spPr>
          <a:xfrm>
            <a:off x="10548471" y="3736044"/>
            <a:ext cx="567764" cy="304051"/>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4" name="Connector: Curved 143">
            <a:extLst>
              <a:ext uri="{FF2B5EF4-FFF2-40B4-BE49-F238E27FC236}">
                <a16:creationId xmlns:a16="http://schemas.microsoft.com/office/drawing/2014/main" id="{53183D66-687F-4F86-85C1-0706483C4140}"/>
              </a:ext>
            </a:extLst>
          </p:cNvPr>
          <p:cNvCxnSpPr/>
          <p:nvPr/>
        </p:nvCxnSpPr>
        <p:spPr>
          <a:xfrm>
            <a:off x="10565454" y="3736045"/>
            <a:ext cx="550783" cy="70969"/>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6" name="Connector: Curved 145">
            <a:extLst>
              <a:ext uri="{FF2B5EF4-FFF2-40B4-BE49-F238E27FC236}">
                <a16:creationId xmlns:a16="http://schemas.microsoft.com/office/drawing/2014/main" id="{867826B7-AA15-4E2E-8FED-8C2C36F0F5E1}"/>
              </a:ext>
            </a:extLst>
          </p:cNvPr>
          <p:cNvCxnSpPr/>
          <p:nvPr/>
        </p:nvCxnSpPr>
        <p:spPr>
          <a:xfrm flipV="1">
            <a:off x="10565453" y="5556459"/>
            <a:ext cx="598595" cy="12700"/>
          </a:xfrm>
          <a:prstGeom prst="curvedConnector3">
            <a:avLst/>
          </a:prstGeom>
          <a:ln>
            <a:solidFill>
              <a:schemeClr val="accent1">
                <a:lumMod val="40000"/>
                <a:lumOff val="60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8" name="Connector: Curved 147">
            <a:extLst>
              <a:ext uri="{FF2B5EF4-FFF2-40B4-BE49-F238E27FC236}">
                <a16:creationId xmlns:a16="http://schemas.microsoft.com/office/drawing/2014/main" id="{C461EB67-B21C-4946-B4DE-277884D65CCC}"/>
              </a:ext>
            </a:extLst>
          </p:cNvPr>
          <p:cNvCxnSpPr>
            <a:cxnSpLocks/>
          </p:cNvCxnSpPr>
          <p:nvPr/>
        </p:nvCxnSpPr>
        <p:spPr>
          <a:xfrm>
            <a:off x="10530260" y="4764320"/>
            <a:ext cx="580437" cy="30528"/>
          </a:xfrm>
          <a:prstGeom prst="curvedConnector3">
            <a:avLst>
              <a:gd name="adj1" fmla="val 41763"/>
            </a:avLst>
          </a:prstGeom>
          <a:ln>
            <a:solidFill>
              <a:schemeClr val="accent1">
                <a:lumMod val="40000"/>
                <a:lumOff val="60000"/>
              </a:schemeClr>
            </a:solidFill>
            <a:headEnd type="triangle"/>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25D855A6-6A81-4C89-9449-BBA05F8177C1}"/>
              </a:ext>
            </a:extLst>
          </p:cNvPr>
          <p:cNvSpPr txBox="1"/>
          <p:nvPr/>
        </p:nvSpPr>
        <p:spPr>
          <a:xfrm>
            <a:off x="9" y="164172"/>
            <a:ext cx="12191993" cy="523220"/>
          </a:xfrm>
          <a:prstGeom prst="rect">
            <a:avLst/>
          </a:prstGeom>
          <a:noFill/>
        </p:spPr>
        <p:txBody>
          <a:bodyPr wrap="square" rtlCol="0">
            <a:spAutoFit/>
          </a:bodyPr>
          <a:lstStyle/>
          <a:p>
            <a:pPr algn="ctr"/>
            <a:r>
              <a:rPr lang="en-US" sz="2800" b="1" dirty="0"/>
              <a:t>IIoT Monitoring Alert Database Platform Architecture</a:t>
            </a:r>
          </a:p>
        </p:txBody>
      </p:sp>
      <p:sp>
        <p:nvSpPr>
          <p:cNvPr id="4" name="Rectangle 3">
            <a:extLst>
              <a:ext uri="{FF2B5EF4-FFF2-40B4-BE49-F238E27FC236}">
                <a16:creationId xmlns:a16="http://schemas.microsoft.com/office/drawing/2014/main" id="{F27A868D-DF50-440F-BA93-9CF5A021DA08}"/>
              </a:ext>
            </a:extLst>
          </p:cNvPr>
          <p:cNvSpPr/>
          <p:nvPr/>
        </p:nvSpPr>
        <p:spPr>
          <a:xfrm>
            <a:off x="3308948" y="4493847"/>
            <a:ext cx="4263005" cy="2230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3779A7D-FA77-4F25-95E1-D9F1DC151442}"/>
              </a:ext>
            </a:extLst>
          </p:cNvPr>
          <p:cNvSpPr/>
          <p:nvPr/>
        </p:nvSpPr>
        <p:spPr>
          <a:xfrm>
            <a:off x="5231969" y="5285984"/>
            <a:ext cx="4135315" cy="1536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B9E7A134-9AAF-484B-82EA-6BBDFEB91EB1}"/>
              </a:ext>
            </a:extLst>
          </p:cNvPr>
          <p:cNvSpPr/>
          <p:nvPr/>
        </p:nvSpPr>
        <p:spPr>
          <a:xfrm>
            <a:off x="7490179" y="1479531"/>
            <a:ext cx="423552" cy="2327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7027D2F6-7F90-4670-8CC4-1D86905AC99F}"/>
              </a:ext>
            </a:extLst>
          </p:cNvPr>
          <p:cNvSpPr/>
          <p:nvPr/>
        </p:nvSpPr>
        <p:spPr>
          <a:xfrm>
            <a:off x="7389011" y="1865491"/>
            <a:ext cx="859259" cy="3047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2741176-D313-43A5-B655-8C8ED4B1F1BB}"/>
              </a:ext>
            </a:extLst>
          </p:cNvPr>
          <p:cNvSpPr/>
          <p:nvPr/>
        </p:nvSpPr>
        <p:spPr>
          <a:xfrm>
            <a:off x="4412513" y="1865491"/>
            <a:ext cx="1037487" cy="293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40BCD0-CDA1-484E-98ED-154C5E19C9F2}"/>
              </a:ext>
            </a:extLst>
          </p:cNvPr>
          <p:cNvSpPr/>
          <p:nvPr/>
        </p:nvSpPr>
        <p:spPr>
          <a:xfrm>
            <a:off x="1027953" y="726248"/>
            <a:ext cx="614240" cy="610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FC4DFAD7-9FB1-4B13-84FC-552EA398D571}"/>
              </a:ext>
            </a:extLst>
          </p:cNvPr>
          <p:cNvSpPr/>
          <p:nvPr/>
        </p:nvSpPr>
        <p:spPr>
          <a:xfrm>
            <a:off x="926990" y="1945758"/>
            <a:ext cx="700260" cy="314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736DE48-1785-43FC-B2DF-EA5E07E70BAE}"/>
              </a:ext>
            </a:extLst>
          </p:cNvPr>
          <p:cNvSpPr/>
          <p:nvPr/>
        </p:nvSpPr>
        <p:spPr>
          <a:xfrm>
            <a:off x="657225" y="3803771"/>
            <a:ext cx="984968" cy="6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oter Placeholder 15">
            <a:extLst>
              <a:ext uri="{FF2B5EF4-FFF2-40B4-BE49-F238E27FC236}">
                <a16:creationId xmlns:a16="http://schemas.microsoft.com/office/drawing/2014/main" id="{D3BF1C75-4608-468F-8ACC-BAE668896166}"/>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9250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4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6000"/>
                            </p:stCondLst>
                            <p:childTnLst>
                              <p:par>
                                <p:cTn id="20" presetID="6"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par>
                          <p:cTn id="23" fill="hold">
                            <p:stCondLst>
                              <p:cond delay="8000"/>
                            </p:stCondLst>
                            <p:childTnLst>
                              <p:par>
                                <p:cTn id="24" presetID="21" presetClass="entr" presetSubtype="1"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heel(1)">
                                      <p:cBhvr>
                                        <p:cTn id="26" dur="2000"/>
                                        <p:tgtEl>
                                          <p:spTgt spid="72"/>
                                        </p:tgtEl>
                                      </p:cBhvr>
                                    </p:animEffect>
                                  </p:childTnLst>
                                </p:cTn>
                              </p:par>
                            </p:childTnLst>
                          </p:cTn>
                        </p:par>
                        <p:par>
                          <p:cTn id="27" fill="hold">
                            <p:stCondLst>
                              <p:cond delay="10000"/>
                            </p:stCondLst>
                            <p:childTnLst>
                              <p:par>
                                <p:cTn id="28" presetID="21" presetClass="entr" presetSubtype="1"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heel(1)">
                                      <p:cBhvr>
                                        <p:cTn id="30" dur="2000"/>
                                        <p:tgtEl>
                                          <p:spTgt spid="71"/>
                                        </p:tgtEl>
                                      </p:cBhvr>
                                    </p:animEffect>
                                  </p:childTnLst>
                                </p:cTn>
                              </p:par>
                              <p:par>
                                <p:cTn id="31" presetID="6"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par>
                          <p:cTn id="34" fill="hold">
                            <p:stCondLst>
                              <p:cond delay="12000"/>
                            </p:stCondLst>
                            <p:childTnLst>
                              <p:par>
                                <p:cTn id="35" presetID="6" presetClass="entr" presetSubtype="16"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2000"/>
                                        <p:tgtEl>
                                          <p:spTgt spid="13"/>
                                        </p:tgtEl>
                                      </p:cBhvr>
                                    </p:animEffect>
                                  </p:childTnLst>
                                </p:cTn>
                              </p:par>
                              <p:par>
                                <p:cTn id="38" presetID="6"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par>
                          <p:cTn id="41" fill="hold">
                            <p:stCondLst>
                              <p:cond delay="14000"/>
                            </p:stCondLst>
                            <p:childTnLst>
                              <p:par>
                                <p:cTn id="42" presetID="21" presetClass="entr" presetSubtype="1"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heel(1)">
                                      <p:cBhvr>
                                        <p:cTn id="44" dur="2000"/>
                                        <p:tgtEl>
                                          <p:spTgt spid="74"/>
                                        </p:tgtEl>
                                      </p:cBhvr>
                                    </p:animEffect>
                                  </p:childTnLst>
                                </p:cTn>
                              </p:par>
                            </p:childTnLst>
                          </p:cTn>
                        </p:par>
                        <p:par>
                          <p:cTn id="45" fill="hold">
                            <p:stCondLst>
                              <p:cond delay="16000"/>
                            </p:stCondLst>
                            <p:childTnLst>
                              <p:par>
                                <p:cTn id="46" presetID="6" presetClass="entr" presetSubtype="16"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childTnLst>
                          </p:cTn>
                        </p:par>
                        <p:par>
                          <p:cTn id="49" fill="hold">
                            <p:stCondLst>
                              <p:cond delay="18000"/>
                            </p:stCondLst>
                            <p:childTnLst>
                              <p:par>
                                <p:cTn id="50" presetID="21" presetClass="entr" presetSubtype="1"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heel(1)">
                                      <p:cBhvr>
                                        <p:cTn id="52" dur="2000"/>
                                        <p:tgtEl>
                                          <p:spTgt spid="73"/>
                                        </p:tgtEl>
                                      </p:cBhvr>
                                    </p:animEffect>
                                  </p:childTnLst>
                                </p:cTn>
                              </p:par>
                            </p:childTnLst>
                          </p:cTn>
                        </p:par>
                        <p:par>
                          <p:cTn id="53" fill="hold">
                            <p:stCondLst>
                              <p:cond delay="20000"/>
                            </p:stCondLst>
                            <p:childTnLst>
                              <p:par>
                                <p:cTn id="54" presetID="6" presetClass="entr" presetSubtype="16" fill="hold" nodeType="after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circle(in)">
                                      <p:cBhvr>
                                        <p:cTn id="56" dur="2000"/>
                                        <p:tgtEl>
                                          <p:spTgt spid="28"/>
                                        </p:tgtEl>
                                      </p:cBhvr>
                                    </p:animEffect>
                                  </p:childTnLst>
                                </p:cTn>
                              </p:par>
                              <p:par>
                                <p:cTn id="57" presetID="6" presetClass="entr" presetSubtype="16"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circle(in)">
                                      <p:cBhvr>
                                        <p:cTn id="59" dur="2000"/>
                                        <p:tgtEl>
                                          <p:spTgt spid="15"/>
                                        </p:tgtEl>
                                      </p:cBhvr>
                                    </p:animEffect>
                                  </p:childTnLst>
                                </p:cTn>
                              </p:par>
                              <p:par>
                                <p:cTn id="60" presetID="6" presetClass="entr" presetSubtype="16"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circle(in)">
                                      <p:cBhvr>
                                        <p:cTn id="62" dur="2000"/>
                                        <p:tgtEl>
                                          <p:spTgt spid="52"/>
                                        </p:tgtEl>
                                      </p:cBhvr>
                                    </p:animEffect>
                                  </p:childTnLst>
                                </p:cTn>
                              </p:par>
                              <p:par>
                                <p:cTn id="63" presetID="6" presetClass="entr" presetSubtype="16"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circle(in)">
                                      <p:cBhvr>
                                        <p:cTn id="65" dur="2000"/>
                                        <p:tgtEl>
                                          <p:spTgt spid="54"/>
                                        </p:tgtEl>
                                      </p:cBhvr>
                                    </p:animEffect>
                                  </p:childTnLst>
                                </p:cTn>
                              </p:par>
                              <p:par>
                                <p:cTn id="66" presetID="6" presetClass="entr" presetSubtype="16"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ircle(in)">
                                      <p:cBhvr>
                                        <p:cTn id="68" dur="2000"/>
                                        <p:tgtEl>
                                          <p:spTgt spid="59"/>
                                        </p:tgtEl>
                                      </p:cBhvr>
                                    </p:animEffect>
                                  </p:childTnLst>
                                </p:cTn>
                              </p:par>
                              <p:par>
                                <p:cTn id="69" presetID="6" presetClass="entr" presetSubtype="16"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circle(in)">
                                      <p:cBhvr>
                                        <p:cTn id="71" dur="2000"/>
                                        <p:tgtEl>
                                          <p:spTgt spid="41"/>
                                        </p:tgtEl>
                                      </p:cBhvr>
                                    </p:animEffect>
                                  </p:childTnLst>
                                </p:cTn>
                              </p:par>
                            </p:childTnLst>
                          </p:cTn>
                        </p:par>
                        <p:par>
                          <p:cTn id="72" fill="hold">
                            <p:stCondLst>
                              <p:cond delay="22000"/>
                            </p:stCondLst>
                            <p:childTnLst>
                              <p:par>
                                <p:cTn id="73" presetID="22" presetClass="entr" presetSubtype="4"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down)">
                                      <p:cBhvr>
                                        <p:cTn id="75" dur="500"/>
                                        <p:tgtEl>
                                          <p:spTgt spid="75"/>
                                        </p:tgtEl>
                                      </p:cBhvr>
                                    </p:animEffect>
                                  </p:childTnLst>
                                </p:cTn>
                              </p:par>
                            </p:childTnLst>
                          </p:cTn>
                        </p:par>
                        <p:par>
                          <p:cTn id="76" fill="hold">
                            <p:stCondLst>
                              <p:cond delay="22500"/>
                            </p:stCondLst>
                            <p:childTnLst>
                              <p:par>
                                <p:cTn id="77" presetID="21" presetClass="entr" presetSubtype="1" fill="hold" grpId="0"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wheel(1)">
                                      <p:cBhvr>
                                        <p:cTn id="79" dur="2000"/>
                                        <p:tgtEl>
                                          <p:spTgt spid="80"/>
                                        </p:tgtEl>
                                      </p:cBhvr>
                                    </p:animEffect>
                                  </p:childTnLst>
                                </p:cTn>
                              </p:par>
                            </p:childTnLst>
                          </p:cTn>
                        </p:par>
                        <p:par>
                          <p:cTn id="80" fill="hold">
                            <p:stCondLst>
                              <p:cond delay="24500"/>
                            </p:stCondLst>
                            <p:childTnLst>
                              <p:par>
                                <p:cTn id="81" presetID="6" presetClass="entr" presetSubtype="16" fill="hold" nodeType="after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circle(in)">
                                      <p:cBhvr>
                                        <p:cTn id="83" dur="2000"/>
                                        <p:tgtEl>
                                          <p:spTgt spid="89"/>
                                        </p:tgtEl>
                                      </p:cBhvr>
                                    </p:animEffect>
                                  </p:childTnLst>
                                </p:cTn>
                              </p:par>
                            </p:childTnLst>
                          </p:cTn>
                        </p:par>
                        <p:par>
                          <p:cTn id="84" fill="hold">
                            <p:stCondLst>
                              <p:cond delay="26500"/>
                            </p:stCondLst>
                            <p:childTnLst>
                              <p:par>
                                <p:cTn id="85" presetID="6" presetClass="entr" presetSubtype="16" fill="hold" nodeType="after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circle(in)">
                                      <p:cBhvr>
                                        <p:cTn id="87" dur="2000"/>
                                        <p:tgtEl>
                                          <p:spTgt spid="102"/>
                                        </p:tgtEl>
                                      </p:cBhvr>
                                    </p:animEffect>
                                  </p:childTnLst>
                                </p:cTn>
                              </p:par>
                            </p:childTnLst>
                          </p:cTn>
                        </p:par>
                        <p:par>
                          <p:cTn id="88" fill="hold">
                            <p:stCondLst>
                              <p:cond delay="28500"/>
                            </p:stCondLst>
                            <p:childTnLst>
                              <p:par>
                                <p:cTn id="89" presetID="6" presetClass="entr" presetSubtype="16" fill="hold" grpId="0" nodeType="afterEffect">
                                  <p:stCondLst>
                                    <p:cond delay="0"/>
                                  </p:stCondLst>
                                  <p:childTnLst>
                                    <p:set>
                                      <p:cBhvr>
                                        <p:cTn id="90" dur="1" fill="hold">
                                          <p:stCondLst>
                                            <p:cond delay="0"/>
                                          </p:stCondLst>
                                        </p:cTn>
                                        <p:tgtEl>
                                          <p:spTgt spid="125"/>
                                        </p:tgtEl>
                                        <p:attrNameLst>
                                          <p:attrName>style.visibility</p:attrName>
                                        </p:attrNameLst>
                                      </p:cBhvr>
                                      <p:to>
                                        <p:strVal val="visible"/>
                                      </p:to>
                                    </p:set>
                                    <p:animEffect transition="in" filter="circle(in)">
                                      <p:cBhvr>
                                        <p:cTn id="91" dur="2000"/>
                                        <p:tgtEl>
                                          <p:spTgt spid="125"/>
                                        </p:tgtEl>
                                      </p:cBhvr>
                                    </p:animEffect>
                                  </p:childTnLst>
                                </p:cTn>
                              </p:par>
                            </p:childTnLst>
                          </p:cTn>
                        </p:par>
                        <p:par>
                          <p:cTn id="92" fill="hold">
                            <p:stCondLst>
                              <p:cond delay="30500"/>
                            </p:stCondLst>
                            <p:childTnLst>
                              <p:par>
                                <p:cTn id="93" presetID="21" presetClass="entr" presetSubtype="1" fill="hold" grpId="0" nodeType="after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wheel(1)">
                                      <p:cBhvr>
                                        <p:cTn id="95" dur="2000"/>
                                        <p:tgtEl>
                                          <p:spTgt spid="85"/>
                                        </p:tgtEl>
                                      </p:cBhvr>
                                    </p:animEffect>
                                  </p:childTnLst>
                                </p:cTn>
                              </p:par>
                              <p:par>
                                <p:cTn id="96" presetID="21" presetClass="entr" presetSubtype="1" fill="hold" grpId="0" nodeType="withEffect">
                                  <p:stCondLst>
                                    <p:cond delay="0"/>
                                  </p:stCondLst>
                                  <p:childTnLst>
                                    <p:set>
                                      <p:cBhvr>
                                        <p:cTn id="97" dur="1" fill="hold">
                                          <p:stCondLst>
                                            <p:cond delay="0"/>
                                          </p:stCondLst>
                                        </p:cTn>
                                        <p:tgtEl>
                                          <p:spTgt spid="86"/>
                                        </p:tgtEl>
                                        <p:attrNameLst>
                                          <p:attrName>style.visibility</p:attrName>
                                        </p:attrNameLst>
                                      </p:cBhvr>
                                      <p:to>
                                        <p:strVal val="visible"/>
                                      </p:to>
                                    </p:set>
                                    <p:animEffect transition="in" filter="wheel(1)">
                                      <p:cBhvr>
                                        <p:cTn id="98" dur="2000"/>
                                        <p:tgtEl>
                                          <p:spTgt spid="86"/>
                                        </p:tgtEl>
                                      </p:cBhvr>
                                    </p:animEffect>
                                  </p:childTnLst>
                                </p:cTn>
                              </p:par>
                              <p:par>
                                <p:cTn id="99" presetID="21" presetClass="entr" presetSubtype="1" fill="hold" grpId="0" nodeType="with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wheel(1)">
                                      <p:cBhvr>
                                        <p:cTn id="101" dur="2000"/>
                                        <p:tgtEl>
                                          <p:spTgt spid="87"/>
                                        </p:tgtEl>
                                      </p:cBhvr>
                                    </p:animEffect>
                                  </p:childTnLst>
                                </p:cTn>
                              </p:par>
                            </p:childTnLst>
                          </p:cTn>
                        </p:par>
                        <p:par>
                          <p:cTn id="102" fill="hold">
                            <p:stCondLst>
                              <p:cond delay="32500"/>
                            </p:stCondLst>
                            <p:childTnLst>
                              <p:par>
                                <p:cTn id="103" presetID="6" presetClass="entr" presetSubtype="16" fill="hold" nodeType="afterEffect">
                                  <p:stCondLst>
                                    <p:cond delay="0"/>
                                  </p:stCondLst>
                                  <p:childTnLst>
                                    <p:set>
                                      <p:cBhvr>
                                        <p:cTn id="104" dur="1" fill="hold">
                                          <p:stCondLst>
                                            <p:cond delay="0"/>
                                          </p:stCondLst>
                                        </p:cTn>
                                        <p:tgtEl>
                                          <p:spTgt spid="127"/>
                                        </p:tgtEl>
                                        <p:attrNameLst>
                                          <p:attrName>style.visibility</p:attrName>
                                        </p:attrNameLst>
                                      </p:cBhvr>
                                      <p:to>
                                        <p:strVal val="visible"/>
                                      </p:to>
                                    </p:set>
                                    <p:animEffect transition="in" filter="circle(in)">
                                      <p:cBhvr>
                                        <p:cTn id="105" dur="2000"/>
                                        <p:tgtEl>
                                          <p:spTgt spid="127"/>
                                        </p:tgtEl>
                                      </p:cBhvr>
                                    </p:animEffect>
                                  </p:childTnLst>
                                </p:cTn>
                              </p:par>
                              <p:par>
                                <p:cTn id="106" presetID="6" presetClass="entr" presetSubtype="16" fill="hold"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circle(in)">
                                      <p:cBhvr>
                                        <p:cTn id="108" dur="2000"/>
                                        <p:tgtEl>
                                          <p:spTgt spid="129"/>
                                        </p:tgtEl>
                                      </p:cBhvr>
                                    </p:animEffect>
                                  </p:childTnLst>
                                </p:cTn>
                              </p:par>
                              <p:par>
                                <p:cTn id="109" presetID="6" presetClass="entr" presetSubtype="16" fill="hold" nodeType="withEffect">
                                  <p:stCondLst>
                                    <p:cond delay="0"/>
                                  </p:stCondLst>
                                  <p:childTnLst>
                                    <p:set>
                                      <p:cBhvr>
                                        <p:cTn id="110" dur="1" fill="hold">
                                          <p:stCondLst>
                                            <p:cond delay="0"/>
                                          </p:stCondLst>
                                        </p:cTn>
                                        <p:tgtEl>
                                          <p:spTgt spid="132"/>
                                        </p:tgtEl>
                                        <p:attrNameLst>
                                          <p:attrName>style.visibility</p:attrName>
                                        </p:attrNameLst>
                                      </p:cBhvr>
                                      <p:to>
                                        <p:strVal val="visible"/>
                                      </p:to>
                                    </p:set>
                                    <p:animEffect transition="in" filter="circle(in)">
                                      <p:cBhvr>
                                        <p:cTn id="111" dur="2000"/>
                                        <p:tgtEl>
                                          <p:spTgt spid="132"/>
                                        </p:tgtEl>
                                      </p:cBhvr>
                                    </p:animEffect>
                                  </p:childTnLst>
                                </p:cTn>
                              </p:par>
                            </p:childTnLst>
                          </p:cTn>
                        </p:par>
                        <p:par>
                          <p:cTn id="112" fill="hold">
                            <p:stCondLst>
                              <p:cond delay="34500"/>
                            </p:stCondLst>
                            <p:childTnLst>
                              <p:par>
                                <p:cTn id="113" presetID="6" presetClass="entr" presetSubtype="16" fill="hold" nodeType="afterEffect">
                                  <p:stCondLst>
                                    <p:cond delay="0"/>
                                  </p:stCondLst>
                                  <p:childTnLst>
                                    <p:set>
                                      <p:cBhvr>
                                        <p:cTn id="114" dur="1" fill="hold">
                                          <p:stCondLst>
                                            <p:cond delay="0"/>
                                          </p:stCondLst>
                                        </p:cTn>
                                        <p:tgtEl>
                                          <p:spTgt spid="140"/>
                                        </p:tgtEl>
                                        <p:attrNameLst>
                                          <p:attrName>style.visibility</p:attrName>
                                        </p:attrNameLst>
                                      </p:cBhvr>
                                      <p:to>
                                        <p:strVal val="visible"/>
                                      </p:to>
                                    </p:set>
                                    <p:animEffect transition="in" filter="circle(in)">
                                      <p:cBhvr>
                                        <p:cTn id="115" dur="2000"/>
                                        <p:tgtEl>
                                          <p:spTgt spid="140"/>
                                        </p:tgtEl>
                                      </p:cBhvr>
                                    </p:animEffect>
                                  </p:childTnLst>
                                </p:cTn>
                              </p:par>
                              <p:par>
                                <p:cTn id="116" presetID="6" presetClass="entr" presetSubtype="16" fill="hold" nodeType="withEffect">
                                  <p:stCondLst>
                                    <p:cond delay="0"/>
                                  </p:stCondLst>
                                  <p:childTnLst>
                                    <p:set>
                                      <p:cBhvr>
                                        <p:cTn id="117" dur="1" fill="hold">
                                          <p:stCondLst>
                                            <p:cond delay="0"/>
                                          </p:stCondLst>
                                        </p:cTn>
                                        <p:tgtEl>
                                          <p:spTgt spid="144"/>
                                        </p:tgtEl>
                                        <p:attrNameLst>
                                          <p:attrName>style.visibility</p:attrName>
                                        </p:attrNameLst>
                                      </p:cBhvr>
                                      <p:to>
                                        <p:strVal val="visible"/>
                                      </p:to>
                                    </p:set>
                                    <p:animEffect transition="in" filter="circle(in)">
                                      <p:cBhvr>
                                        <p:cTn id="118" dur="2000"/>
                                        <p:tgtEl>
                                          <p:spTgt spid="144"/>
                                        </p:tgtEl>
                                      </p:cBhvr>
                                    </p:animEffect>
                                  </p:childTnLst>
                                </p:cTn>
                              </p:par>
                              <p:par>
                                <p:cTn id="119" presetID="6" presetClass="entr" presetSubtype="16" fill="hold" nodeType="withEffect">
                                  <p:stCondLst>
                                    <p:cond delay="0"/>
                                  </p:stCondLst>
                                  <p:childTnLst>
                                    <p:set>
                                      <p:cBhvr>
                                        <p:cTn id="120" dur="1" fill="hold">
                                          <p:stCondLst>
                                            <p:cond delay="0"/>
                                          </p:stCondLst>
                                        </p:cTn>
                                        <p:tgtEl>
                                          <p:spTgt spid="142"/>
                                        </p:tgtEl>
                                        <p:attrNameLst>
                                          <p:attrName>style.visibility</p:attrName>
                                        </p:attrNameLst>
                                      </p:cBhvr>
                                      <p:to>
                                        <p:strVal val="visible"/>
                                      </p:to>
                                    </p:set>
                                    <p:animEffect transition="in" filter="circle(in)">
                                      <p:cBhvr>
                                        <p:cTn id="121" dur="2000"/>
                                        <p:tgtEl>
                                          <p:spTgt spid="142"/>
                                        </p:tgtEl>
                                      </p:cBhvr>
                                    </p:animEffect>
                                  </p:childTnLst>
                                </p:cTn>
                              </p:par>
                              <p:par>
                                <p:cTn id="122" presetID="6" presetClass="entr" presetSubtype="16" fill="hold" nodeType="withEffect">
                                  <p:stCondLst>
                                    <p:cond delay="0"/>
                                  </p:stCondLst>
                                  <p:childTnLst>
                                    <p:set>
                                      <p:cBhvr>
                                        <p:cTn id="123" dur="1" fill="hold">
                                          <p:stCondLst>
                                            <p:cond delay="0"/>
                                          </p:stCondLst>
                                        </p:cTn>
                                        <p:tgtEl>
                                          <p:spTgt spid="148"/>
                                        </p:tgtEl>
                                        <p:attrNameLst>
                                          <p:attrName>style.visibility</p:attrName>
                                        </p:attrNameLst>
                                      </p:cBhvr>
                                      <p:to>
                                        <p:strVal val="visible"/>
                                      </p:to>
                                    </p:set>
                                    <p:animEffect transition="in" filter="circle(in)">
                                      <p:cBhvr>
                                        <p:cTn id="124" dur="2000"/>
                                        <p:tgtEl>
                                          <p:spTgt spid="148"/>
                                        </p:tgtEl>
                                      </p:cBhvr>
                                    </p:animEffect>
                                  </p:childTnLst>
                                </p:cTn>
                              </p:par>
                              <p:par>
                                <p:cTn id="125" presetID="6" presetClass="entr" presetSubtype="16" fill="hold" nodeType="withEffect">
                                  <p:stCondLst>
                                    <p:cond delay="0"/>
                                  </p:stCondLst>
                                  <p:childTnLst>
                                    <p:set>
                                      <p:cBhvr>
                                        <p:cTn id="126" dur="1" fill="hold">
                                          <p:stCondLst>
                                            <p:cond delay="0"/>
                                          </p:stCondLst>
                                        </p:cTn>
                                        <p:tgtEl>
                                          <p:spTgt spid="146"/>
                                        </p:tgtEl>
                                        <p:attrNameLst>
                                          <p:attrName>style.visibility</p:attrName>
                                        </p:attrNameLst>
                                      </p:cBhvr>
                                      <p:to>
                                        <p:strVal val="visible"/>
                                      </p:to>
                                    </p:set>
                                    <p:animEffect transition="in" filter="circle(in)">
                                      <p:cBhvr>
                                        <p:cTn id="127" dur="20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1" grpId="0" animBg="1"/>
      <p:bldP spid="72" grpId="0" animBg="1"/>
      <p:bldP spid="73" grpId="0" animBg="1"/>
      <p:bldP spid="74" grpId="0" animBg="1"/>
      <p:bldP spid="75" grpId="0" animBg="1"/>
      <p:bldP spid="80" grpId="0" animBg="1"/>
      <p:bldP spid="85" grpId="0" animBg="1"/>
      <p:bldP spid="86" grpId="0" animBg="1"/>
      <p:bldP spid="87" grpId="0" animBg="1"/>
      <p:bldP spid="1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D92D6CB-27D5-4D5F-8A72-961B16A2E9F7}"/>
              </a:ext>
            </a:extLst>
          </p:cNvPr>
          <p:cNvSpPr/>
          <p:nvPr/>
        </p:nvSpPr>
        <p:spPr>
          <a:xfrm>
            <a:off x="44072" y="1775082"/>
            <a:ext cx="12059595" cy="4946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6">
            <a:extLst>
              <a:ext uri="{FF2B5EF4-FFF2-40B4-BE49-F238E27FC236}">
                <a16:creationId xmlns:a16="http://schemas.microsoft.com/office/drawing/2014/main" id="{A0709794-BBC5-4C6C-973F-39CE207BA1F7}"/>
              </a:ext>
            </a:extLst>
          </p:cNvPr>
          <p:cNvSpPr txBox="1">
            <a:spLocks/>
          </p:cNvSpPr>
          <p:nvPr/>
        </p:nvSpPr>
        <p:spPr>
          <a:xfrm>
            <a:off x="176669" y="1535496"/>
            <a:ext cx="12015332" cy="986923"/>
          </a:xfrm>
          <a:prstGeom prst="rect">
            <a:avLst/>
          </a:prstGeom>
          <a:no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39" lvl="2" indent="-293681">
              <a:spcBef>
                <a:spcPts val="1000"/>
              </a:spcBef>
              <a:buClr>
                <a:schemeClr val="accent1"/>
              </a:buClr>
            </a:pPr>
            <a:r>
              <a:rPr lang="en-US" sz="2800" dirty="0">
                <a:solidFill>
                  <a:srgbClr val="000000"/>
                </a:solidFill>
              </a:rPr>
              <a:t>Companies are able to deliver business results and improvements to operational efficiency, cost expenditure, and workforce productivity.</a:t>
            </a:r>
          </a:p>
        </p:txBody>
      </p:sp>
      <p:sp>
        <p:nvSpPr>
          <p:cNvPr id="11" name="Rectangle 10">
            <a:extLst>
              <a:ext uri="{FF2B5EF4-FFF2-40B4-BE49-F238E27FC236}">
                <a16:creationId xmlns:a16="http://schemas.microsoft.com/office/drawing/2014/main" id="{4A932779-F443-4F5E-8E6B-73E246F0FE73}"/>
              </a:ext>
            </a:extLst>
          </p:cNvPr>
          <p:cNvSpPr/>
          <p:nvPr/>
        </p:nvSpPr>
        <p:spPr>
          <a:xfrm>
            <a:off x="5734501" y="2957690"/>
            <a:ext cx="217475" cy="202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C5D5168D-8972-40F1-955B-CC71BF50FB34}"/>
              </a:ext>
            </a:extLst>
          </p:cNvPr>
          <p:cNvSpPr/>
          <p:nvPr/>
        </p:nvSpPr>
        <p:spPr>
          <a:xfrm>
            <a:off x="309051" y="1677940"/>
            <a:ext cx="5421504" cy="43443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0EEE1DA-82E8-4FA3-A1E8-F90D3324DC60}"/>
              </a:ext>
            </a:extLst>
          </p:cNvPr>
          <p:cNvSpPr/>
          <p:nvPr/>
        </p:nvSpPr>
        <p:spPr>
          <a:xfrm>
            <a:off x="6016627" y="1696628"/>
            <a:ext cx="5628408" cy="4328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0A37D43D-EF1B-4591-AA1A-35AF3CE8C6B0}"/>
              </a:ext>
            </a:extLst>
          </p:cNvPr>
          <p:cNvPicPr>
            <a:picLocks noChangeAspect="1"/>
          </p:cNvPicPr>
          <p:nvPr/>
        </p:nvPicPr>
        <p:blipFill rotWithShape="1">
          <a:blip r:embed="rId2"/>
          <a:srcRect l="3872"/>
          <a:stretch/>
        </p:blipFill>
        <p:spPr>
          <a:xfrm>
            <a:off x="309052" y="161828"/>
            <a:ext cx="11653345" cy="1276529"/>
          </a:xfrm>
          <a:prstGeom prst="rect">
            <a:avLst/>
          </a:prstGeom>
        </p:spPr>
      </p:pic>
      <p:sp>
        <p:nvSpPr>
          <p:cNvPr id="4" name="TextBox 3">
            <a:extLst>
              <a:ext uri="{FF2B5EF4-FFF2-40B4-BE49-F238E27FC236}">
                <a16:creationId xmlns:a16="http://schemas.microsoft.com/office/drawing/2014/main" id="{3317C4A8-6333-456A-BAF7-30A289093116}"/>
              </a:ext>
            </a:extLst>
          </p:cNvPr>
          <p:cNvSpPr txBox="1"/>
          <p:nvPr/>
        </p:nvSpPr>
        <p:spPr>
          <a:xfrm>
            <a:off x="986195" y="468334"/>
            <a:ext cx="10219611" cy="735586"/>
          </a:xfrm>
          <a:prstGeom prst="rect">
            <a:avLst/>
          </a:prstGeom>
          <a:noFill/>
        </p:spPr>
        <p:txBody>
          <a:bodyPr wrap="square" rtlCol="0">
            <a:spAutoFit/>
          </a:bodyPr>
          <a:lstStyle/>
          <a:p>
            <a:pPr marL="0" lvl="1" algn="ctr">
              <a:lnSpc>
                <a:spcPct val="110000"/>
              </a:lnSpc>
              <a:buClr>
                <a:schemeClr val="accent1"/>
              </a:buClr>
            </a:pPr>
            <a:r>
              <a:rPr lang="en-US" sz="4000" b="1" dirty="0">
                <a:solidFill>
                  <a:schemeClr val="bg1"/>
                </a:solidFill>
              </a:rPr>
              <a:t>IoT Monitoring and Analytics </a:t>
            </a:r>
          </a:p>
        </p:txBody>
      </p:sp>
      <p:pic>
        <p:nvPicPr>
          <p:cNvPr id="13" name="Picture 12">
            <a:extLst>
              <a:ext uri="{FF2B5EF4-FFF2-40B4-BE49-F238E27FC236}">
                <a16:creationId xmlns:a16="http://schemas.microsoft.com/office/drawing/2014/main" id="{DBDD651D-8508-4F34-A322-7E88C4765983}"/>
              </a:ext>
            </a:extLst>
          </p:cNvPr>
          <p:cNvPicPr>
            <a:picLocks noChangeAspect="1"/>
          </p:cNvPicPr>
          <p:nvPr/>
        </p:nvPicPr>
        <p:blipFill rotWithShape="1">
          <a:blip r:embed="rId3"/>
          <a:srcRect b="87568"/>
          <a:stretch/>
        </p:blipFill>
        <p:spPr>
          <a:xfrm>
            <a:off x="947295" y="2438959"/>
            <a:ext cx="10376855" cy="518731"/>
          </a:xfrm>
          <a:prstGeom prst="rect">
            <a:avLst/>
          </a:prstGeom>
        </p:spPr>
      </p:pic>
      <p:pic>
        <p:nvPicPr>
          <p:cNvPr id="19" name="Picture 18">
            <a:extLst>
              <a:ext uri="{FF2B5EF4-FFF2-40B4-BE49-F238E27FC236}">
                <a16:creationId xmlns:a16="http://schemas.microsoft.com/office/drawing/2014/main" id="{7557E95B-0517-42BC-842A-4ED865D0851C}"/>
              </a:ext>
            </a:extLst>
          </p:cNvPr>
          <p:cNvPicPr>
            <a:picLocks noChangeAspect="1"/>
          </p:cNvPicPr>
          <p:nvPr/>
        </p:nvPicPr>
        <p:blipFill rotWithShape="1">
          <a:blip r:embed="rId3"/>
          <a:srcRect l="80117" t="14081" r="551" b="1348"/>
          <a:stretch/>
        </p:blipFill>
        <p:spPr>
          <a:xfrm>
            <a:off x="9423013" y="3022054"/>
            <a:ext cx="2088623" cy="3674121"/>
          </a:xfrm>
          <a:prstGeom prst="rect">
            <a:avLst/>
          </a:prstGeom>
        </p:spPr>
      </p:pic>
      <p:pic>
        <p:nvPicPr>
          <p:cNvPr id="21" name="Picture 20">
            <a:extLst>
              <a:ext uri="{FF2B5EF4-FFF2-40B4-BE49-F238E27FC236}">
                <a16:creationId xmlns:a16="http://schemas.microsoft.com/office/drawing/2014/main" id="{559D88F3-5F17-4F54-8EB9-7B5E8E8B424D}"/>
              </a:ext>
            </a:extLst>
          </p:cNvPr>
          <p:cNvPicPr>
            <a:picLocks noChangeAspect="1"/>
          </p:cNvPicPr>
          <p:nvPr/>
        </p:nvPicPr>
        <p:blipFill rotWithShape="1">
          <a:blip r:embed="rId3"/>
          <a:srcRect l="60266" t="14606" r="20402" b="2026"/>
          <a:stretch/>
        </p:blipFill>
        <p:spPr>
          <a:xfrm>
            <a:off x="7200989" y="3012992"/>
            <a:ext cx="2088623" cy="3621803"/>
          </a:xfrm>
          <a:prstGeom prst="rect">
            <a:avLst/>
          </a:prstGeom>
        </p:spPr>
      </p:pic>
      <p:pic>
        <p:nvPicPr>
          <p:cNvPr id="22" name="Picture 21">
            <a:extLst>
              <a:ext uri="{FF2B5EF4-FFF2-40B4-BE49-F238E27FC236}">
                <a16:creationId xmlns:a16="http://schemas.microsoft.com/office/drawing/2014/main" id="{7AA62247-3A98-4BEE-AD62-A541ACC0A377}"/>
              </a:ext>
            </a:extLst>
          </p:cNvPr>
          <p:cNvPicPr>
            <a:picLocks noChangeAspect="1"/>
          </p:cNvPicPr>
          <p:nvPr/>
        </p:nvPicPr>
        <p:blipFill rotWithShape="1">
          <a:blip r:embed="rId3"/>
          <a:srcRect l="39524" t="14605" r="40967" b="1501"/>
          <a:stretch/>
        </p:blipFill>
        <p:spPr>
          <a:xfrm>
            <a:off x="4970792" y="2990173"/>
            <a:ext cx="2107811" cy="3644623"/>
          </a:xfrm>
          <a:prstGeom prst="rect">
            <a:avLst/>
          </a:prstGeom>
        </p:spPr>
      </p:pic>
      <p:pic>
        <p:nvPicPr>
          <p:cNvPr id="24" name="Picture 23">
            <a:extLst>
              <a:ext uri="{FF2B5EF4-FFF2-40B4-BE49-F238E27FC236}">
                <a16:creationId xmlns:a16="http://schemas.microsoft.com/office/drawing/2014/main" id="{CCCEFCF4-ED1F-4027-A64E-4BFEA75FBD52}"/>
              </a:ext>
            </a:extLst>
          </p:cNvPr>
          <p:cNvPicPr>
            <a:picLocks noChangeAspect="1"/>
          </p:cNvPicPr>
          <p:nvPr/>
        </p:nvPicPr>
        <p:blipFill rotWithShape="1">
          <a:blip r:embed="rId3"/>
          <a:srcRect l="19851" t="14606" r="60818" b="2016"/>
          <a:stretch/>
        </p:blipFill>
        <p:spPr>
          <a:xfrm>
            <a:off x="2756214" y="2975289"/>
            <a:ext cx="2088623" cy="3622227"/>
          </a:xfrm>
          <a:prstGeom prst="rect">
            <a:avLst/>
          </a:prstGeom>
        </p:spPr>
      </p:pic>
      <p:pic>
        <p:nvPicPr>
          <p:cNvPr id="25" name="Picture 24">
            <a:extLst>
              <a:ext uri="{FF2B5EF4-FFF2-40B4-BE49-F238E27FC236}">
                <a16:creationId xmlns:a16="http://schemas.microsoft.com/office/drawing/2014/main" id="{74AC2FEB-A063-4D6A-9326-7EFD1BF8AF32}"/>
              </a:ext>
            </a:extLst>
          </p:cNvPr>
          <p:cNvPicPr>
            <a:picLocks noChangeAspect="1"/>
          </p:cNvPicPr>
          <p:nvPr/>
        </p:nvPicPr>
        <p:blipFill rotWithShape="1">
          <a:blip r:embed="rId3"/>
          <a:srcRect t="13848" r="80669" b="1501"/>
          <a:stretch/>
        </p:blipFill>
        <p:spPr>
          <a:xfrm>
            <a:off x="541635" y="2957690"/>
            <a:ext cx="2088623" cy="3677529"/>
          </a:xfrm>
          <a:prstGeom prst="rect">
            <a:avLst/>
          </a:prstGeom>
        </p:spPr>
      </p:pic>
      <p:sp>
        <p:nvSpPr>
          <p:cNvPr id="2" name="Footer Placeholder 1">
            <a:extLst>
              <a:ext uri="{FF2B5EF4-FFF2-40B4-BE49-F238E27FC236}">
                <a16:creationId xmlns:a16="http://schemas.microsoft.com/office/drawing/2014/main" id="{9BC1CB08-CF1E-4691-ADFD-DDF0C824B316}"/>
              </a:ext>
            </a:extLst>
          </p:cNvPr>
          <p:cNvSpPr>
            <a:spLocks noGrp="1"/>
          </p:cNvSpPr>
          <p:nvPr>
            <p:ph type="ftr" sz="quarter" idx="11"/>
          </p:nvPr>
        </p:nvSpPr>
        <p:spPr/>
        <p:txBody>
          <a:bodyPr/>
          <a:lstStyle/>
          <a:p>
            <a:r>
              <a:rPr lang="en-US" dirty="0"/>
              <a:t>For Educational Purposes Only</a:t>
            </a:r>
          </a:p>
        </p:txBody>
      </p:sp>
      <p:sp>
        <p:nvSpPr>
          <p:cNvPr id="16" name="Rectangle 15">
            <a:extLst>
              <a:ext uri="{FF2B5EF4-FFF2-40B4-BE49-F238E27FC236}">
                <a16:creationId xmlns:a16="http://schemas.microsoft.com/office/drawing/2014/main" id="{3E3A297C-4DF0-4C7C-A0D0-9D73D4ACDF03}"/>
              </a:ext>
            </a:extLst>
          </p:cNvPr>
          <p:cNvSpPr/>
          <p:nvPr/>
        </p:nvSpPr>
        <p:spPr>
          <a:xfrm>
            <a:off x="9458218" y="6627642"/>
            <a:ext cx="2186817" cy="246221"/>
          </a:xfrm>
          <a:prstGeom prst="rect">
            <a:avLst/>
          </a:prstGeom>
        </p:spPr>
        <p:txBody>
          <a:bodyPr wrap="none">
            <a:spAutoFit/>
          </a:bodyPr>
          <a:lstStyle/>
          <a:p>
            <a:r>
              <a:rPr lang="en-US" sz="1000" dirty="0">
                <a:latin typeface="Calibri" panose="020F0502020204030204" pitchFamily="34" charset="0"/>
                <a:ea typeface="Calibri" panose="020F0502020204030204" pitchFamily="34" charset="0"/>
                <a:cs typeface="Times New Roman" panose="02020603050405020304" pitchFamily="18" charset="0"/>
              </a:rPr>
              <a:t>Source: Industrial Internet Consortium</a:t>
            </a:r>
            <a:endParaRPr lang="en-US" sz="1000" dirty="0"/>
          </a:p>
        </p:txBody>
      </p:sp>
    </p:spTree>
    <p:extLst>
      <p:ext uri="{BB962C8B-B14F-4D97-AF65-F5344CB8AC3E}">
        <p14:creationId xmlns:p14="http://schemas.microsoft.com/office/powerpoint/2010/main" val="38064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000" fill="hold"/>
                                        <p:tgtEl>
                                          <p:spTgt spid="15"/>
                                        </p:tgtEl>
                                        <p:attrNameLst>
                                          <p:attrName>ppt_x</p:attrName>
                                        </p:attrNameLst>
                                      </p:cBhvr>
                                      <p:tavLst>
                                        <p:tav tm="0">
                                          <p:val>
                                            <p:strVal val="#ppt_x"/>
                                          </p:val>
                                        </p:tav>
                                        <p:tav tm="100000">
                                          <p:val>
                                            <p:strVal val="#ppt_x"/>
                                          </p:val>
                                        </p:tav>
                                      </p:tavLst>
                                    </p:anim>
                                    <p:anim calcmode="lin" valueType="num">
                                      <p:cBhvr additive="base">
                                        <p:cTn id="8" dur="20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randombar(horizontal)">
                                      <p:cBhvr>
                                        <p:cTn id="17" dur="2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20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randombar(horizontal)">
                                      <p:cBhvr>
                                        <p:cTn id="27" dur="20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randombar(horizontal)">
                                      <p:cBhvr>
                                        <p:cTn id="32" dur="20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randombar(horizontal)">
                                      <p:cBhvr>
                                        <p:cTn id="3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88681" y="646561"/>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218364"/>
            <a:ext cx="7104923" cy="61222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chemeClr val="accent1"/>
              </a:buClr>
              <a:buNone/>
            </a:pPr>
            <a:r>
              <a:rPr lang="en-US" sz="2800" b="1" dirty="0"/>
              <a:t>Companies that rely on real-time business analytics must be able to …..</a:t>
            </a:r>
            <a:endParaRPr lang="en-US" sz="2800" dirty="0">
              <a:solidFill>
                <a:srgbClr val="000000"/>
              </a:solidFill>
            </a:endParaRPr>
          </a:p>
          <a:p>
            <a:pPr marL="342891" lvl="1" indent="-342891">
              <a:spcBef>
                <a:spcPts val="1000"/>
              </a:spcBef>
              <a:buClr>
                <a:schemeClr val="accent1"/>
              </a:buClr>
            </a:pPr>
            <a:r>
              <a:rPr lang="en-US" sz="2800" dirty="0">
                <a:solidFill>
                  <a:srgbClr val="000000"/>
                </a:solidFill>
              </a:rPr>
              <a:t>Capture, store, and evaluate  high frequency time series data using analytic functions such as smoothing, approximation, and interpolation. </a:t>
            </a:r>
          </a:p>
          <a:p>
            <a:pPr marL="0" lvl="1" indent="0">
              <a:spcBef>
                <a:spcPts val="1000"/>
              </a:spcBef>
              <a:buClr>
                <a:schemeClr val="accent1"/>
              </a:buClr>
              <a:buNone/>
            </a:pPr>
            <a:endParaRPr lang="en-US" sz="2700" dirty="0">
              <a:solidFill>
                <a:srgbClr val="000000"/>
              </a:solidFill>
            </a:endParaRPr>
          </a:p>
          <a:p>
            <a:pPr marL="0" lvl="1" indent="0">
              <a:spcBef>
                <a:spcPts val="1000"/>
              </a:spcBef>
              <a:buClr>
                <a:schemeClr val="accent1"/>
              </a:buClr>
              <a:buNone/>
            </a:pPr>
            <a:r>
              <a:rPr lang="en-US" sz="2700" b="1" dirty="0">
                <a:solidFill>
                  <a:srgbClr val="000000"/>
                </a:solidFill>
              </a:rPr>
              <a:t>Time series databases: </a:t>
            </a:r>
          </a:p>
          <a:p>
            <a:pPr marL="342891" lvl="1" indent="-342891">
              <a:spcBef>
                <a:spcPts val="1000"/>
              </a:spcBef>
              <a:buClr>
                <a:schemeClr val="accent1"/>
              </a:buClr>
            </a:pPr>
            <a:r>
              <a:rPr lang="en-US" sz="2700" dirty="0">
                <a:solidFill>
                  <a:srgbClr val="000000"/>
                </a:solidFill>
              </a:rPr>
              <a:t>Organizes data by time intervals to help address scalability issues</a:t>
            </a:r>
          </a:p>
          <a:p>
            <a:pPr marL="342891" lvl="1" indent="-342891">
              <a:spcBef>
                <a:spcPts val="1000"/>
              </a:spcBef>
              <a:buClr>
                <a:schemeClr val="accent1"/>
              </a:buClr>
            </a:pPr>
            <a:r>
              <a:rPr lang="en-US" sz="2700" dirty="0">
                <a:solidFill>
                  <a:srgbClr val="000000"/>
                </a:solidFill>
              </a:rPr>
              <a:t>Improves the speed and performance of queries, aggregation, and analysis of structured data.</a:t>
            </a:r>
            <a:endParaRPr lang="en-US" sz="27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3" name="Rectangle 2">
            <a:extLst>
              <a:ext uri="{FF2B5EF4-FFF2-40B4-BE49-F238E27FC236}">
                <a16:creationId xmlns:a16="http://schemas.microsoft.com/office/drawing/2014/main" id="{82A7AAC1-D6BD-4F28-96B3-C017AAACEEB1}"/>
              </a:ext>
            </a:extLst>
          </p:cNvPr>
          <p:cNvSpPr/>
          <p:nvPr/>
        </p:nvSpPr>
        <p:spPr>
          <a:xfrm>
            <a:off x="345743" y="2593079"/>
            <a:ext cx="3838223" cy="1421158"/>
          </a:xfrm>
          <a:prstGeom prst="rect">
            <a:avLst/>
          </a:prstGeom>
        </p:spPr>
        <p:txBody>
          <a:bodyPr wrap="square">
            <a:spAutoFit/>
          </a:bodyPr>
          <a:lstStyle/>
          <a:p>
            <a:pPr marL="0" lvl="1" algn="ctr">
              <a:lnSpc>
                <a:spcPct val="110000"/>
              </a:lnSpc>
              <a:buClr>
                <a:schemeClr val="accent1"/>
              </a:buClr>
            </a:pPr>
            <a:r>
              <a:rPr lang="en-US" sz="3000" b="1" dirty="0">
                <a:solidFill>
                  <a:schemeClr val="accent1"/>
                </a:solidFill>
                <a:latin typeface="+mj-lt"/>
              </a:rPr>
              <a:t>Real-time Analytics</a:t>
            </a:r>
          </a:p>
          <a:p>
            <a:pPr marL="0" lvl="1" algn="ctr">
              <a:lnSpc>
                <a:spcPct val="110000"/>
              </a:lnSpc>
              <a:buClr>
                <a:schemeClr val="accent1"/>
              </a:buClr>
            </a:pPr>
            <a:r>
              <a:rPr lang="en-US" sz="2000" b="1" dirty="0">
                <a:solidFill>
                  <a:schemeClr val="accent1"/>
                </a:solidFill>
                <a:latin typeface="+mj-lt"/>
              </a:rPr>
              <a:t>and</a:t>
            </a:r>
          </a:p>
          <a:p>
            <a:pPr marL="0" lvl="1" algn="ctr">
              <a:lnSpc>
                <a:spcPct val="110000"/>
              </a:lnSpc>
              <a:buClr>
                <a:schemeClr val="accent1"/>
              </a:buClr>
            </a:pPr>
            <a:r>
              <a:rPr lang="en-US" sz="3000" b="1" dirty="0">
                <a:solidFill>
                  <a:schemeClr val="accent1"/>
                </a:solidFill>
                <a:latin typeface="+mj-lt"/>
              </a:rPr>
              <a:t> Business Intelligence</a:t>
            </a:r>
          </a:p>
        </p:txBody>
      </p:sp>
      <p:pic>
        <p:nvPicPr>
          <p:cNvPr id="4" name="Picture 3">
            <a:extLst>
              <a:ext uri="{FF2B5EF4-FFF2-40B4-BE49-F238E27FC236}">
                <a16:creationId xmlns:a16="http://schemas.microsoft.com/office/drawing/2014/main" id="{B86F37C0-A367-43FA-94DF-AEB51D7BAE93}"/>
              </a:ext>
            </a:extLst>
          </p:cNvPr>
          <p:cNvPicPr>
            <a:picLocks noChangeAspect="1"/>
          </p:cNvPicPr>
          <p:nvPr/>
        </p:nvPicPr>
        <p:blipFill>
          <a:blip r:embed="rId3"/>
          <a:stretch>
            <a:fillRect/>
          </a:stretch>
        </p:blipFill>
        <p:spPr>
          <a:xfrm>
            <a:off x="-27535" y="4490113"/>
            <a:ext cx="4706027" cy="2367887"/>
          </a:xfrm>
          <a:prstGeom prst="rect">
            <a:avLst/>
          </a:prstGeom>
          <a:ln>
            <a:noFill/>
          </a:ln>
          <a:effectLst>
            <a:softEdge rad="112500"/>
          </a:effectLst>
        </p:spPr>
      </p:pic>
      <p:sp>
        <p:nvSpPr>
          <p:cNvPr id="5" name="Footer Placeholder 4">
            <a:extLst>
              <a:ext uri="{FF2B5EF4-FFF2-40B4-BE49-F238E27FC236}">
                <a16:creationId xmlns:a16="http://schemas.microsoft.com/office/drawing/2014/main" id="{110F70FD-1241-4DE6-BA38-4BA1A724F87D}"/>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193724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6" presetClass="entr" presetSubtype="16"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 calcmode="lin" valueType="num">
                                      <p:cBhvr additive="base">
                                        <p:cTn id="17"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6" presetClass="entr" presetSubtype="16" fill="hold" nodeType="after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circle(in)">
                                      <p:cBhvr>
                                        <p:cTn id="22" dur="2000"/>
                                        <p:tgtEl>
                                          <p:spTgt spid="6">
                                            <p:txEl>
                                              <p:pRg st="4" end="4"/>
                                            </p:txEl>
                                          </p:spTgt>
                                        </p:tgtEl>
                                      </p:cBhvr>
                                    </p:animEffect>
                                  </p:childTnLst>
                                </p:cTn>
                              </p:par>
                            </p:childTnLst>
                          </p:cTn>
                        </p:par>
                        <p:par>
                          <p:cTn id="23" fill="hold">
                            <p:stCondLst>
                              <p:cond delay="3000"/>
                            </p:stCondLst>
                            <p:childTnLst>
                              <p:par>
                                <p:cTn id="24" presetID="6" presetClass="entr" presetSubtype="16" fill="hold" nodeType="afterEffect">
                                  <p:stCondLst>
                                    <p:cond delay="100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circle(in)">
                                      <p:cBhvr>
                                        <p:cTn id="26" dur="20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88681" y="646561"/>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chemeClr val="accent1"/>
              </a:buClr>
              <a:buNone/>
            </a:pPr>
            <a:r>
              <a:rPr lang="en-US" sz="2800" b="1" dirty="0">
                <a:solidFill>
                  <a:srgbClr val="000000"/>
                </a:solidFill>
              </a:rPr>
              <a:t>This enables businesses to:</a:t>
            </a:r>
          </a:p>
          <a:p>
            <a:pPr marL="228594" lvl="1">
              <a:spcBef>
                <a:spcPts val="1000"/>
              </a:spcBef>
              <a:buClr>
                <a:schemeClr val="accent1"/>
              </a:buClr>
            </a:pPr>
            <a:r>
              <a:rPr lang="en-US" sz="2800" dirty="0">
                <a:solidFill>
                  <a:srgbClr val="000000"/>
                </a:solidFill>
              </a:rPr>
              <a:t>Integrate real time data with advanced analytics to obtain actionable insights that can be used for……..</a:t>
            </a:r>
          </a:p>
          <a:p>
            <a:pPr marL="742932" lvl="2">
              <a:spcBef>
                <a:spcPts val="1000"/>
              </a:spcBef>
              <a:buClr>
                <a:schemeClr val="accent1"/>
              </a:buClr>
            </a:pPr>
            <a:r>
              <a:rPr lang="en-US" sz="2800" dirty="0">
                <a:solidFill>
                  <a:srgbClr val="000000"/>
                </a:solidFill>
              </a:rPr>
              <a:t>Improved decision making</a:t>
            </a:r>
          </a:p>
          <a:p>
            <a:pPr marL="742932" lvl="2">
              <a:spcBef>
                <a:spcPts val="1000"/>
              </a:spcBef>
              <a:buClr>
                <a:schemeClr val="accent1"/>
              </a:buClr>
            </a:pPr>
            <a:r>
              <a:rPr lang="en-US" sz="2800" dirty="0">
                <a:solidFill>
                  <a:srgbClr val="000000"/>
                </a:solidFill>
              </a:rPr>
              <a:t>Driving greater customer engagement</a:t>
            </a:r>
          </a:p>
          <a:p>
            <a:pPr marL="742932" lvl="2">
              <a:spcBef>
                <a:spcPts val="1000"/>
              </a:spcBef>
              <a:buClr>
                <a:schemeClr val="accent1"/>
              </a:buClr>
            </a:pPr>
            <a:r>
              <a:rPr lang="en-US" sz="2800" dirty="0">
                <a:solidFill>
                  <a:srgbClr val="000000"/>
                </a:solidFill>
              </a:rPr>
              <a:t>Improving products and services</a:t>
            </a:r>
          </a:p>
          <a:p>
            <a:pPr marL="514338" lvl="2" indent="0">
              <a:spcBef>
                <a:spcPts val="1000"/>
              </a:spcBef>
              <a:buClr>
                <a:schemeClr val="accent1"/>
              </a:buClr>
              <a:buNone/>
            </a:pPr>
            <a:endParaRPr lang="en-US" sz="2800" dirty="0">
              <a:solidFill>
                <a:srgbClr val="000000"/>
              </a:solidFill>
            </a:endParaRPr>
          </a:p>
          <a:p>
            <a:pPr marL="0" indent="0">
              <a:buNone/>
            </a:pPr>
            <a:endParaRPr lang="en-US" sz="24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3" name="Rectangle 2">
            <a:extLst>
              <a:ext uri="{FF2B5EF4-FFF2-40B4-BE49-F238E27FC236}">
                <a16:creationId xmlns:a16="http://schemas.microsoft.com/office/drawing/2014/main" id="{82A7AAC1-D6BD-4F28-96B3-C017AAACEEB1}"/>
              </a:ext>
            </a:extLst>
          </p:cNvPr>
          <p:cNvSpPr/>
          <p:nvPr/>
        </p:nvSpPr>
        <p:spPr>
          <a:xfrm>
            <a:off x="67069" y="2381646"/>
            <a:ext cx="4520161" cy="1421158"/>
          </a:xfrm>
          <a:prstGeom prst="rect">
            <a:avLst/>
          </a:prstGeom>
        </p:spPr>
        <p:txBody>
          <a:bodyPr wrap="square">
            <a:spAutoFit/>
          </a:bodyPr>
          <a:lstStyle/>
          <a:p>
            <a:pPr marL="0" lvl="1" algn="ctr">
              <a:lnSpc>
                <a:spcPct val="110000"/>
              </a:lnSpc>
              <a:buClr>
                <a:schemeClr val="accent1"/>
              </a:buClr>
            </a:pPr>
            <a:r>
              <a:rPr lang="en-US" sz="3000" b="1" dirty="0">
                <a:solidFill>
                  <a:schemeClr val="accent1"/>
                </a:solidFill>
                <a:latin typeface="+mj-lt"/>
              </a:rPr>
              <a:t>Real-time Analytics</a:t>
            </a:r>
          </a:p>
          <a:p>
            <a:pPr marL="0" lvl="1" algn="ctr">
              <a:lnSpc>
                <a:spcPct val="110000"/>
              </a:lnSpc>
              <a:buClr>
                <a:schemeClr val="accent1"/>
              </a:buClr>
            </a:pPr>
            <a:r>
              <a:rPr lang="en-US" sz="2000" b="1" dirty="0">
                <a:solidFill>
                  <a:schemeClr val="accent1"/>
                </a:solidFill>
                <a:latin typeface="+mj-lt"/>
              </a:rPr>
              <a:t>and</a:t>
            </a:r>
          </a:p>
          <a:p>
            <a:pPr marL="0" lvl="1" algn="ctr">
              <a:lnSpc>
                <a:spcPct val="110000"/>
              </a:lnSpc>
              <a:buClr>
                <a:schemeClr val="accent1"/>
              </a:buClr>
            </a:pPr>
            <a:r>
              <a:rPr lang="en-US" sz="3000" b="1" dirty="0">
                <a:solidFill>
                  <a:schemeClr val="accent1"/>
                </a:solidFill>
                <a:latin typeface="+mj-lt"/>
              </a:rPr>
              <a:t> Business Intelligence</a:t>
            </a:r>
          </a:p>
        </p:txBody>
      </p:sp>
      <p:pic>
        <p:nvPicPr>
          <p:cNvPr id="4" name="Picture 3">
            <a:extLst>
              <a:ext uri="{FF2B5EF4-FFF2-40B4-BE49-F238E27FC236}">
                <a16:creationId xmlns:a16="http://schemas.microsoft.com/office/drawing/2014/main" id="{B86F37C0-A367-43FA-94DF-AEB51D7BAE93}"/>
              </a:ext>
            </a:extLst>
          </p:cNvPr>
          <p:cNvPicPr>
            <a:picLocks noChangeAspect="1"/>
          </p:cNvPicPr>
          <p:nvPr/>
        </p:nvPicPr>
        <p:blipFill>
          <a:blip r:embed="rId3"/>
          <a:stretch>
            <a:fillRect/>
          </a:stretch>
        </p:blipFill>
        <p:spPr>
          <a:xfrm>
            <a:off x="-4043" y="4516142"/>
            <a:ext cx="4654296" cy="2341858"/>
          </a:xfrm>
          <a:prstGeom prst="rect">
            <a:avLst/>
          </a:prstGeom>
        </p:spPr>
      </p:pic>
      <p:sp>
        <p:nvSpPr>
          <p:cNvPr id="5" name="Footer Placeholder 4">
            <a:extLst>
              <a:ext uri="{FF2B5EF4-FFF2-40B4-BE49-F238E27FC236}">
                <a16:creationId xmlns:a16="http://schemas.microsoft.com/office/drawing/2014/main" id="{B803097B-E5B0-4CA4-9942-7E8958D71DF5}"/>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45997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2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6" presetClass="entr" presetSubtype="16" fill="hold" nodeType="afterEffect">
                                  <p:stCondLst>
                                    <p:cond delay="50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circle(in)">
                                      <p:cBhvr>
                                        <p:cTn id="18" dur="2000"/>
                                        <p:tgtEl>
                                          <p:spTgt spid="6">
                                            <p:txEl>
                                              <p:pRg st="2" end="2"/>
                                            </p:txEl>
                                          </p:spTgt>
                                        </p:tgtEl>
                                      </p:cBhvr>
                                    </p:animEffect>
                                  </p:childTnLst>
                                </p:cTn>
                              </p:par>
                            </p:childTnLst>
                          </p:cTn>
                        </p:par>
                        <p:par>
                          <p:cTn id="19" fill="hold">
                            <p:stCondLst>
                              <p:cond delay="3500"/>
                            </p:stCondLst>
                            <p:childTnLst>
                              <p:par>
                                <p:cTn id="20" presetID="6" presetClass="entr" presetSubtype="16"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circle(in)">
                                      <p:cBhvr>
                                        <p:cTn id="22" dur="2000"/>
                                        <p:tgtEl>
                                          <p:spTgt spid="6">
                                            <p:txEl>
                                              <p:pRg st="3" end="3"/>
                                            </p:txEl>
                                          </p:spTgt>
                                        </p:tgtEl>
                                      </p:cBhvr>
                                    </p:animEffect>
                                  </p:childTnLst>
                                </p:cTn>
                              </p:par>
                            </p:childTnLst>
                          </p:cTn>
                        </p:par>
                        <p:par>
                          <p:cTn id="23" fill="hold">
                            <p:stCondLst>
                              <p:cond delay="5500"/>
                            </p:stCondLst>
                            <p:childTnLst>
                              <p:par>
                                <p:cTn id="24" presetID="6" presetClass="entr" presetSubtype="16" fill="hold" nodeType="afterEffect">
                                  <p:stCondLst>
                                    <p:cond delay="0"/>
                                  </p:stCondLst>
                                  <p:childTnLst>
                                    <p:set>
                                      <p:cBhvr>
                                        <p:cTn id="25" dur="1" fill="hold">
                                          <p:stCondLst>
                                            <p:cond delay="0"/>
                                          </p:stCondLst>
                                        </p:cTn>
                                        <p:tgtEl>
                                          <p:spTgt spid="6">
                                            <p:txEl>
                                              <p:pRg st="4" end="4"/>
                                            </p:txEl>
                                          </p:spTgt>
                                        </p:tgtEl>
                                        <p:attrNameLst>
                                          <p:attrName>style.visibility</p:attrName>
                                        </p:attrNameLst>
                                      </p:cBhvr>
                                      <p:to>
                                        <p:strVal val="visible"/>
                                      </p:to>
                                    </p:set>
                                    <p:animEffect transition="in" filter="circle(in)">
                                      <p:cBhvr>
                                        <p:cTn id="26"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3467" y="2051162"/>
            <a:ext cx="3363974" cy="1597315"/>
          </a:xfrm>
          <a:noFill/>
          <a:ln w="19050">
            <a:noFill/>
          </a:ln>
        </p:spPr>
        <p:txBody>
          <a:bodyPr wrap="square">
            <a:normAutofit/>
          </a:bodyPr>
          <a:lstStyle/>
          <a:p>
            <a:pPr algn="ctr"/>
            <a:r>
              <a:rPr lang="en-US" sz="4000" b="1" dirty="0">
                <a:solidFill>
                  <a:schemeClr val="bg1"/>
                </a:solidFill>
              </a:rPr>
              <a:t>Components of Time Series</a:t>
            </a:r>
          </a:p>
        </p:txBody>
      </p:sp>
      <p:sp>
        <p:nvSpPr>
          <p:cNvPr id="7" name="Content Placeholder 6">
            <a:extLst>
              <a:ext uri="{FF2B5EF4-FFF2-40B4-BE49-F238E27FC236}">
                <a16:creationId xmlns:a16="http://schemas.microsoft.com/office/drawing/2014/main" id="{4BE05A04-F233-43CA-B2DF-5E62315AACDE}"/>
              </a:ext>
            </a:extLst>
          </p:cNvPr>
          <p:cNvSpPr>
            <a:spLocks noGrp="1"/>
          </p:cNvSpPr>
          <p:nvPr>
            <p:ph idx="1"/>
          </p:nvPr>
        </p:nvSpPr>
        <p:spPr>
          <a:xfrm>
            <a:off x="7206915" y="2027099"/>
            <a:ext cx="4341617" cy="3464713"/>
          </a:xfrm>
        </p:spPr>
        <p:txBody>
          <a:bodyPr>
            <a:normAutofit fontScale="92500" lnSpcReduction="10000"/>
          </a:bodyPr>
          <a:lstStyle/>
          <a:p>
            <a:pPr marL="285750" indent="-285750">
              <a:buClr>
                <a:schemeClr val="accent1"/>
              </a:buClr>
            </a:pPr>
            <a:r>
              <a:rPr lang="en-US" sz="1900" dirty="0">
                <a:solidFill>
                  <a:schemeClr val="tx1">
                    <a:lumMod val="65000"/>
                    <a:lumOff val="35000"/>
                  </a:schemeClr>
                </a:solidFill>
              </a:rPr>
              <a:t>The increase or decrease in the movements of a time series is called trend. </a:t>
            </a:r>
          </a:p>
          <a:p>
            <a:pPr marL="285750" indent="-285750">
              <a:buClr>
                <a:schemeClr val="accent1"/>
              </a:buClr>
            </a:pPr>
            <a:r>
              <a:rPr lang="en-US" sz="1900" dirty="0">
                <a:solidFill>
                  <a:schemeClr val="tx1">
                    <a:lumMod val="65000"/>
                    <a:lumOff val="35000"/>
                  </a:schemeClr>
                </a:solidFill>
              </a:rPr>
              <a:t>Long-term trends are generally considered over a year or more period. </a:t>
            </a:r>
          </a:p>
          <a:p>
            <a:pPr marL="285750" indent="-285750">
              <a:buClr>
                <a:schemeClr val="accent1"/>
              </a:buClr>
            </a:pPr>
            <a:r>
              <a:rPr lang="en-US" sz="1900" dirty="0">
                <a:solidFill>
                  <a:schemeClr val="tx1">
                    <a:lumMod val="65000"/>
                    <a:lumOff val="35000"/>
                  </a:schemeClr>
                </a:solidFill>
              </a:rPr>
              <a:t>Ex. The sales increase/decrease over a period of time</a:t>
            </a:r>
          </a:p>
          <a:p>
            <a:pPr marL="285750" indent="-285750">
              <a:buClr>
                <a:schemeClr val="accent1"/>
              </a:buClr>
            </a:pPr>
            <a:r>
              <a:rPr lang="en-US" sz="1900" dirty="0">
                <a:solidFill>
                  <a:schemeClr val="tx1">
                    <a:lumMod val="65000"/>
                    <a:lumOff val="35000"/>
                  </a:schemeClr>
                </a:solidFill>
              </a:rPr>
              <a:t>Seasonal variations which occurs periodically and fluctuates over shore span in a time series. </a:t>
            </a:r>
          </a:p>
          <a:p>
            <a:pPr marL="285750" indent="-285750">
              <a:buClr>
                <a:schemeClr val="accent1"/>
              </a:buClr>
            </a:pPr>
            <a:r>
              <a:rPr lang="en-US" sz="1900" dirty="0">
                <a:solidFill>
                  <a:schemeClr val="tx1">
                    <a:lumMod val="65000"/>
                    <a:lumOff val="35000"/>
                  </a:schemeClr>
                </a:solidFill>
              </a:rPr>
              <a:t>Ex. Temperature rise during summer and drop in winter</a:t>
            </a:r>
          </a:p>
          <a:p>
            <a:pPr marL="285750" indent="-285750">
              <a:buClr>
                <a:schemeClr val="accent1"/>
              </a:buClr>
            </a:pPr>
            <a:endParaRPr lang="en-US" sz="1900" dirty="0">
              <a:solidFill>
                <a:schemeClr val="tx1">
                  <a:lumMod val="65000"/>
                  <a:lumOff val="35000"/>
                </a:schemeClr>
              </a:solidFill>
            </a:endParaRPr>
          </a:p>
        </p:txBody>
      </p:sp>
      <p:sp>
        <p:nvSpPr>
          <p:cNvPr id="5" name="Content Placeholder 6">
            <a:extLst>
              <a:ext uri="{FF2B5EF4-FFF2-40B4-BE49-F238E27FC236}">
                <a16:creationId xmlns:a16="http://schemas.microsoft.com/office/drawing/2014/main" id="{D8B2CA0D-F464-4E1E-9658-0B742370FB39}"/>
              </a:ext>
            </a:extLst>
          </p:cNvPr>
          <p:cNvSpPr txBox="1">
            <a:spLocks/>
          </p:cNvSpPr>
          <p:nvPr/>
        </p:nvSpPr>
        <p:spPr>
          <a:xfrm>
            <a:off x="5308154" y="549825"/>
            <a:ext cx="6240379" cy="1278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accent1"/>
              </a:buClr>
              <a:buNone/>
            </a:pPr>
            <a:r>
              <a:rPr lang="en-US" sz="1900" dirty="0">
                <a:solidFill>
                  <a:schemeClr val="tx1">
                    <a:lumMod val="65000"/>
                    <a:lumOff val="35000"/>
                  </a:schemeClr>
                </a:solidFill>
              </a:rPr>
              <a:t>Trends</a:t>
            </a:r>
          </a:p>
          <a:p>
            <a:pPr marL="285750" indent="-285750">
              <a:buClr>
                <a:schemeClr val="accent1"/>
              </a:buClr>
            </a:pPr>
            <a:r>
              <a:rPr lang="en-US" sz="1900" dirty="0">
                <a:solidFill>
                  <a:schemeClr val="tx1">
                    <a:lumMod val="65000"/>
                    <a:lumOff val="35000"/>
                  </a:schemeClr>
                </a:solidFill>
              </a:rPr>
              <a:t>Long-term Trends</a:t>
            </a:r>
          </a:p>
          <a:p>
            <a:pPr marL="285750" indent="-285750">
              <a:buClr>
                <a:schemeClr val="accent1"/>
              </a:buClr>
            </a:pPr>
            <a:r>
              <a:rPr lang="en-US" sz="1900" dirty="0">
                <a:solidFill>
                  <a:schemeClr val="tx1">
                    <a:lumMod val="65000"/>
                    <a:lumOff val="35000"/>
                  </a:schemeClr>
                </a:solidFill>
              </a:rPr>
              <a:t>Short-term Trends</a:t>
            </a:r>
          </a:p>
        </p:txBody>
      </p:sp>
      <p:pic>
        <p:nvPicPr>
          <p:cNvPr id="6" name="Content Placeholder 11">
            <a:extLst>
              <a:ext uri="{FF2B5EF4-FFF2-40B4-BE49-F238E27FC236}">
                <a16:creationId xmlns:a16="http://schemas.microsoft.com/office/drawing/2014/main" id="{A07A62BA-087E-4195-9DDC-FDC0985FB85D}"/>
              </a:ext>
            </a:extLst>
          </p:cNvPr>
          <p:cNvPicPr>
            <a:picLocks noChangeAspect="1"/>
          </p:cNvPicPr>
          <p:nvPr/>
        </p:nvPicPr>
        <p:blipFill>
          <a:blip r:embed="rId3">
            <a:duotone>
              <a:schemeClr val="accent4">
                <a:shade val="45000"/>
                <a:satMod val="135000"/>
              </a:schemeClr>
              <a:prstClr val="white"/>
            </a:duotone>
          </a:blip>
          <a:stretch>
            <a:fillRect/>
          </a:stretch>
        </p:blipFill>
        <p:spPr>
          <a:xfrm>
            <a:off x="4985086" y="1893505"/>
            <a:ext cx="1639564" cy="3509943"/>
          </a:xfrm>
          <a:prstGeom prst="rect">
            <a:avLst/>
          </a:prstGeom>
        </p:spPr>
      </p:pic>
      <p:pic>
        <p:nvPicPr>
          <p:cNvPr id="3" name="Picture 2">
            <a:extLst>
              <a:ext uri="{FF2B5EF4-FFF2-40B4-BE49-F238E27FC236}">
                <a16:creationId xmlns:a16="http://schemas.microsoft.com/office/drawing/2014/main" id="{1F4C7BC1-33DC-46A2-9370-7D19D7E229CB}"/>
              </a:ext>
            </a:extLst>
          </p:cNvPr>
          <p:cNvPicPr>
            <a:picLocks noChangeAspect="1"/>
          </p:cNvPicPr>
          <p:nvPr/>
        </p:nvPicPr>
        <p:blipFill>
          <a:blip r:embed="rId4"/>
          <a:stretch>
            <a:fillRect/>
          </a:stretch>
        </p:blipFill>
        <p:spPr>
          <a:xfrm>
            <a:off x="145448" y="162706"/>
            <a:ext cx="11550683" cy="6450662"/>
          </a:xfrm>
          <a:prstGeom prst="rect">
            <a:avLst/>
          </a:prstGeom>
        </p:spPr>
      </p:pic>
    </p:spTree>
    <p:extLst>
      <p:ext uri="{BB962C8B-B14F-4D97-AF65-F5344CB8AC3E}">
        <p14:creationId xmlns:p14="http://schemas.microsoft.com/office/powerpoint/2010/main" val="2701349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5162" y="1629305"/>
            <a:ext cx="3363975" cy="1597315"/>
          </a:xfrm>
          <a:noFill/>
          <a:ln w="19050">
            <a:noFill/>
          </a:ln>
        </p:spPr>
        <p:txBody>
          <a:bodyPr wrap="square">
            <a:normAutofit/>
          </a:bodyPr>
          <a:lstStyle/>
          <a:p>
            <a:pPr algn="ctr"/>
            <a:r>
              <a:rPr lang="en-US" sz="4000" dirty="0">
                <a:solidFill>
                  <a:srgbClr val="FFFFFF"/>
                </a:solidFill>
              </a:rPr>
              <a:t>TSDB</a:t>
            </a:r>
            <a:br>
              <a:rPr lang="en-US" sz="4000" dirty="0">
                <a:solidFill>
                  <a:srgbClr val="FFFFFF"/>
                </a:solidFill>
              </a:rPr>
            </a:br>
            <a:r>
              <a:rPr lang="en-US" sz="4000" dirty="0">
                <a:solidFill>
                  <a:srgbClr val="FFFFFF"/>
                </a:solidFill>
              </a:rPr>
              <a:t>Use Case</a:t>
            </a:r>
            <a:r>
              <a:rPr lang="en-US" sz="4000" b="1" dirty="0">
                <a:solidFill>
                  <a:schemeClr val="bg1"/>
                </a:solidFill>
              </a:rPr>
              <a:t> </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Clr>
                <a:schemeClr val="accent1"/>
              </a:buClr>
              <a:buNone/>
            </a:pPr>
            <a:r>
              <a:rPr lang="en-US" b="1" dirty="0">
                <a:solidFill>
                  <a:srgbClr val="000000"/>
                </a:solidFill>
              </a:rPr>
              <a:t>Popular Business Analytics Applications include:</a:t>
            </a:r>
          </a:p>
          <a:p>
            <a:pPr marL="742932" lvl="2">
              <a:spcBef>
                <a:spcPts val="1000"/>
              </a:spcBef>
              <a:buClr>
                <a:schemeClr val="accent1"/>
              </a:buClr>
            </a:pPr>
            <a:r>
              <a:rPr lang="en-US" sz="2400" dirty="0">
                <a:solidFill>
                  <a:srgbClr val="000000"/>
                </a:solidFill>
              </a:rPr>
              <a:t>Machine Learning</a:t>
            </a:r>
          </a:p>
          <a:p>
            <a:pPr marL="742932" lvl="2">
              <a:spcBef>
                <a:spcPts val="1000"/>
              </a:spcBef>
              <a:buClr>
                <a:schemeClr val="accent1"/>
              </a:buClr>
            </a:pPr>
            <a:r>
              <a:rPr lang="en-US" sz="2400" dirty="0">
                <a:solidFill>
                  <a:srgbClr val="000000"/>
                </a:solidFill>
              </a:rPr>
              <a:t>Predictive Forecasting</a:t>
            </a:r>
          </a:p>
          <a:p>
            <a:pPr marL="742932" lvl="2">
              <a:spcBef>
                <a:spcPts val="1000"/>
              </a:spcBef>
              <a:buClr>
                <a:schemeClr val="accent1"/>
              </a:buClr>
            </a:pPr>
            <a:r>
              <a:rPr lang="en-US" sz="2400" dirty="0">
                <a:solidFill>
                  <a:srgbClr val="000000"/>
                </a:solidFill>
              </a:rPr>
              <a:t>Network and Application Optimization </a:t>
            </a:r>
          </a:p>
          <a:p>
            <a:pPr marL="742932" lvl="2">
              <a:spcBef>
                <a:spcPts val="1000"/>
              </a:spcBef>
              <a:buClr>
                <a:schemeClr val="accent1"/>
              </a:buClr>
            </a:pPr>
            <a:r>
              <a:rPr lang="en-US" sz="2400" dirty="0">
                <a:solidFill>
                  <a:srgbClr val="000000"/>
                </a:solidFill>
              </a:rPr>
              <a:t>Financial Market Analysis</a:t>
            </a:r>
          </a:p>
          <a:p>
            <a:endParaRPr lang="en-US" sz="40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3" name="Rectangle 2">
            <a:extLst>
              <a:ext uri="{FF2B5EF4-FFF2-40B4-BE49-F238E27FC236}">
                <a16:creationId xmlns:a16="http://schemas.microsoft.com/office/drawing/2014/main" id="{82A7AAC1-D6BD-4F28-96B3-C017AAACEEB1}"/>
              </a:ext>
            </a:extLst>
          </p:cNvPr>
          <p:cNvSpPr/>
          <p:nvPr/>
        </p:nvSpPr>
        <p:spPr>
          <a:xfrm>
            <a:off x="451557" y="3441031"/>
            <a:ext cx="3838223" cy="1421158"/>
          </a:xfrm>
          <a:prstGeom prst="rect">
            <a:avLst/>
          </a:prstGeom>
        </p:spPr>
        <p:txBody>
          <a:bodyPr wrap="square">
            <a:spAutoFit/>
          </a:bodyPr>
          <a:lstStyle/>
          <a:p>
            <a:pPr marL="0" lvl="1" algn="ctr">
              <a:lnSpc>
                <a:spcPct val="110000"/>
              </a:lnSpc>
              <a:buClr>
                <a:schemeClr val="accent1"/>
              </a:buClr>
            </a:pPr>
            <a:r>
              <a:rPr lang="en-US" sz="3000" b="1" dirty="0">
                <a:solidFill>
                  <a:schemeClr val="accent1"/>
                </a:solidFill>
                <a:latin typeface="+mj-lt"/>
              </a:rPr>
              <a:t>Real-time Analytics</a:t>
            </a:r>
          </a:p>
          <a:p>
            <a:pPr marL="0" lvl="1" algn="ctr">
              <a:lnSpc>
                <a:spcPct val="110000"/>
              </a:lnSpc>
              <a:buClr>
                <a:schemeClr val="accent1"/>
              </a:buClr>
            </a:pPr>
            <a:r>
              <a:rPr lang="en-US" sz="2000" b="1" dirty="0">
                <a:solidFill>
                  <a:schemeClr val="accent1"/>
                </a:solidFill>
                <a:latin typeface="+mj-lt"/>
              </a:rPr>
              <a:t>and</a:t>
            </a:r>
          </a:p>
          <a:p>
            <a:pPr marL="0" lvl="1" algn="ctr">
              <a:lnSpc>
                <a:spcPct val="110000"/>
              </a:lnSpc>
              <a:buClr>
                <a:schemeClr val="accent1"/>
              </a:buClr>
            </a:pPr>
            <a:r>
              <a:rPr lang="en-US" sz="3000" b="1" dirty="0">
                <a:solidFill>
                  <a:schemeClr val="accent1"/>
                </a:solidFill>
                <a:latin typeface="+mj-lt"/>
              </a:rPr>
              <a:t> Business Intelligence</a:t>
            </a:r>
          </a:p>
        </p:txBody>
      </p:sp>
      <p:pic>
        <p:nvPicPr>
          <p:cNvPr id="8" name="Picture 7">
            <a:extLst>
              <a:ext uri="{FF2B5EF4-FFF2-40B4-BE49-F238E27FC236}">
                <a16:creationId xmlns:a16="http://schemas.microsoft.com/office/drawing/2014/main" id="{DF848237-F374-4DED-806B-F94590353777}"/>
              </a:ext>
            </a:extLst>
          </p:cNvPr>
          <p:cNvPicPr/>
          <p:nvPr/>
        </p:nvPicPr>
        <p:blipFill>
          <a:blip r:embed="rId3"/>
          <a:stretch>
            <a:fillRect/>
          </a:stretch>
        </p:blipFill>
        <p:spPr>
          <a:xfrm>
            <a:off x="5964073" y="3234338"/>
            <a:ext cx="3889611" cy="3255701"/>
          </a:xfrm>
          <a:prstGeom prst="rect">
            <a:avLst/>
          </a:prstGeom>
        </p:spPr>
      </p:pic>
      <p:sp>
        <p:nvSpPr>
          <p:cNvPr id="4" name="Footer Placeholder 3">
            <a:extLst>
              <a:ext uri="{FF2B5EF4-FFF2-40B4-BE49-F238E27FC236}">
                <a16:creationId xmlns:a16="http://schemas.microsoft.com/office/drawing/2014/main" id="{A3CA98ED-9815-47BB-9FC9-59F62986FEA8}"/>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65234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300"/>
                            </p:stCondLst>
                            <p:childTnLst>
                              <p:par>
                                <p:cTn id="10" presetID="6" presetClass="entr" presetSubtype="16" fill="hold"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circle(in)">
                                      <p:cBhvr>
                                        <p:cTn id="12" dur="2000"/>
                                        <p:tgtEl>
                                          <p:spTgt spid="6">
                                            <p:txEl>
                                              <p:pRg st="1" end="1"/>
                                            </p:txEl>
                                          </p:spTgt>
                                        </p:tgtEl>
                                      </p:cBhvr>
                                    </p:animEffect>
                                  </p:childTnLst>
                                </p:cTn>
                              </p:par>
                            </p:childTnLst>
                          </p:cTn>
                        </p:par>
                        <p:par>
                          <p:cTn id="13" fill="hold">
                            <p:stCondLst>
                              <p:cond delay="7300"/>
                            </p:stCondLst>
                            <p:childTnLst>
                              <p:par>
                                <p:cTn id="14" presetID="6" presetClass="entr" presetSubtype="16" fill="hold" nodeType="afterEffect">
                                  <p:stCondLst>
                                    <p:cond delay="0"/>
                                  </p:stCondLst>
                                  <p:childTnLst>
                                    <p:set>
                                      <p:cBhvr>
                                        <p:cTn id="15" dur="1" fill="hold">
                                          <p:stCondLst>
                                            <p:cond delay="0"/>
                                          </p:stCondLst>
                                        </p:cTn>
                                        <p:tgtEl>
                                          <p:spTgt spid="6">
                                            <p:txEl>
                                              <p:pRg st="2" end="2"/>
                                            </p:txEl>
                                          </p:spTgt>
                                        </p:tgtEl>
                                        <p:attrNameLst>
                                          <p:attrName>style.visibility</p:attrName>
                                        </p:attrNameLst>
                                      </p:cBhvr>
                                      <p:to>
                                        <p:strVal val="visible"/>
                                      </p:to>
                                    </p:set>
                                    <p:animEffect transition="in" filter="circle(in)">
                                      <p:cBhvr>
                                        <p:cTn id="16" dur="2000"/>
                                        <p:tgtEl>
                                          <p:spTgt spid="6">
                                            <p:txEl>
                                              <p:pRg st="2" end="2"/>
                                            </p:txEl>
                                          </p:spTgt>
                                        </p:tgtEl>
                                      </p:cBhvr>
                                    </p:animEffect>
                                  </p:childTnLst>
                                </p:cTn>
                              </p:par>
                            </p:childTnLst>
                          </p:cTn>
                        </p:par>
                        <p:par>
                          <p:cTn id="17" fill="hold">
                            <p:stCondLst>
                              <p:cond delay="9300"/>
                            </p:stCondLst>
                            <p:childTnLst>
                              <p:par>
                                <p:cTn id="18" presetID="6" presetClass="entr" presetSubtype="16" fill="hold" nodeType="after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circle(in)">
                                      <p:cBhvr>
                                        <p:cTn id="20" dur="2000"/>
                                        <p:tgtEl>
                                          <p:spTgt spid="6">
                                            <p:txEl>
                                              <p:pRg st="3" end="3"/>
                                            </p:txEl>
                                          </p:spTgt>
                                        </p:tgtEl>
                                      </p:cBhvr>
                                    </p:animEffect>
                                  </p:childTnLst>
                                </p:cTn>
                              </p:par>
                            </p:childTnLst>
                          </p:cTn>
                        </p:par>
                        <p:par>
                          <p:cTn id="21" fill="hold">
                            <p:stCondLst>
                              <p:cond delay="11300"/>
                            </p:stCondLst>
                            <p:childTnLst>
                              <p:par>
                                <p:cTn id="22" presetID="6" presetClass="entr" presetSubtype="16" fill="hold" nodeType="after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circle(in)">
                                      <p:cBhvr>
                                        <p:cTn id="24"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F4BFCE-1CCE-4CF9-A652-80FAC6085F68}"/>
              </a:ext>
            </a:extLst>
          </p:cNvPr>
          <p:cNvPicPr>
            <a:picLocks noChangeAspect="1"/>
          </p:cNvPicPr>
          <p:nvPr/>
        </p:nvPicPr>
        <p:blipFill>
          <a:blip r:embed="rId3"/>
          <a:stretch>
            <a:fillRect/>
          </a:stretch>
        </p:blipFill>
        <p:spPr>
          <a:xfrm>
            <a:off x="657226" y="133351"/>
            <a:ext cx="10877551" cy="6591300"/>
          </a:xfrm>
          <a:prstGeom prst="rect">
            <a:avLst/>
          </a:prstGeom>
        </p:spPr>
      </p:pic>
      <p:sp>
        <p:nvSpPr>
          <p:cNvPr id="3" name="Right Bracket 2">
            <a:extLst>
              <a:ext uri="{FF2B5EF4-FFF2-40B4-BE49-F238E27FC236}">
                <a16:creationId xmlns:a16="http://schemas.microsoft.com/office/drawing/2014/main" id="{6077A816-3201-4CD1-9F56-5BCF60D972BD}"/>
              </a:ext>
            </a:extLst>
          </p:cNvPr>
          <p:cNvSpPr/>
          <p:nvPr/>
        </p:nvSpPr>
        <p:spPr>
          <a:xfrm>
            <a:off x="1524002" y="824089"/>
            <a:ext cx="293511" cy="3578579"/>
          </a:xfrm>
          <a:prstGeom prst="rightBracket">
            <a:avLst/>
          </a:prstGeom>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87FC9E65-2393-4458-92E6-F6C95236E28F}"/>
              </a:ext>
            </a:extLst>
          </p:cNvPr>
          <p:cNvCxnSpPr/>
          <p:nvPr/>
        </p:nvCxnSpPr>
        <p:spPr>
          <a:xfrm>
            <a:off x="1851380" y="1247423"/>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8A1ADA-A306-41E7-8F5B-6D49102A0D03}"/>
              </a:ext>
            </a:extLst>
          </p:cNvPr>
          <p:cNvCxnSpPr/>
          <p:nvPr/>
        </p:nvCxnSpPr>
        <p:spPr>
          <a:xfrm>
            <a:off x="1845734" y="179493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648B162-5952-42C8-9D71-6651CF16C0A4}"/>
              </a:ext>
            </a:extLst>
          </p:cNvPr>
          <p:cNvCxnSpPr/>
          <p:nvPr/>
        </p:nvCxnSpPr>
        <p:spPr>
          <a:xfrm>
            <a:off x="1851380" y="2319868"/>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AAF37BF-53E0-435B-BD05-254A75715160}"/>
              </a:ext>
            </a:extLst>
          </p:cNvPr>
          <p:cNvCxnSpPr/>
          <p:nvPr/>
        </p:nvCxnSpPr>
        <p:spPr>
          <a:xfrm>
            <a:off x="1851380" y="29012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3AFCDA0-DA1C-45DA-B756-DD81D08DE20B}"/>
              </a:ext>
            </a:extLst>
          </p:cNvPr>
          <p:cNvCxnSpPr/>
          <p:nvPr/>
        </p:nvCxnSpPr>
        <p:spPr>
          <a:xfrm>
            <a:off x="1845734" y="3567289"/>
            <a:ext cx="316089" cy="0"/>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BE40817-14EF-475C-9F5E-83130BF94BD2}"/>
              </a:ext>
            </a:extLst>
          </p:cNvPr>
          <p:cNvCxnSpPr/>
          <p:nvPr/>
        </p:nvCxnSpPr>
        <p:spPr>
          <a:xfrm>
            <a:off x="3347157" y="2613379"/>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EBDA025-4A95-4D22-B4F2-EC68597279B8}"/>
              </a:ext>
            </a:extLst>
          </p:cNvPr>
          <p:cNvCxnSpPr/>
          <p:nvPr/>
        </p:nvCxnSpPr>
        <p:spPr>
          <a:xfrm>
            <a:off x="3347157" y="3053645"/>
            <a:ext cx="316089" cy="0"/>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C0749E5-56C6-443A-BEE1-70D443291B25}"/>
              </a:ext>
            </a:extLst>
          </p:cNvPr>
          <p:cNvCxnSpPr>
            <a:cxnSpLocks/>
          </p:cNvCxnSpPr>
          <p:nvPr/>
        </p:nvCxnSpPr>
        <p:spPr>
          <a:xfrm flipV="1">
            <a:off x="6181971" y="1865491"/>
            <a:ext cx="0" cy="304799"/>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AB914E6-61D0-4001-988F-3173AA44ABC3}"/>
              </a:ext>
            </a:extLst>
          </p:cNvPr>
          <p:cNvCxnSpPr>
            <a:cxnSpLocks/>
          </p:cNvCxnSpPr>
          <p:nvPr/>
        </p:nvCxnSpPr>
        <p:spPr>
          <a:xfrm>
            <a:off x="4933244" y="1833034"/>
            <a:ext cx="0" cy="36971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E554A7-C594-4C7F-8621-C7E7C2814434}"/>
              </a:ext>
            </a:extLst>
          </p:cNvPr>
          <p:cNvCxnSpPr>
            <a:cxnSpLocks/>
          </p:cNvCxnSpPr>
          <p:nvPr/>
        </p:nvCxnSpPr>
        <p:spPr>
          <a:xfrm>
            <a:off x="4933244" y="3180645"/>
            <a:ext cx="0" cy="312832"/>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985B19F-B1B9-4922-8546-0F8C0E80F236}"/>
              </a:ext>
            </a:extLst>
          </p:cNvPr>
          <p:cNvCxnSpPr>
            <a:cxnSpLocks/>
          </p:cNvCxnSpPr>
          <p:nvPr/>
        </p:nvCxnSpPr>
        <p:spPr>
          <a:xfrm flipV="1">
            <a:off x="6181971" y="3206047"/>
            <a:ext cx="0" cy="287431"/>
          </a:xfrm>
          <a:prstGeom prst="straightConnector1">
            <a:avLst/>
          </a:prstGeom>
          <a:ln w="28575">
            <a:solidFill>
              <a:schemeClr val="bg1">
                <a:lumMod val="75000"/>
              </a:schemeClr>
            </a:solidFill>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AB3613-F4B3-4644-9FF2-CED988F0F543}"/>
              </a:ext>
            </a:extLst>
          </p:cNvPr>
          <p:cNvCxnSpPr>
            <a:cxnSpLocks/>
          </p:cNvCxnSpPr>
          <p:nvPr/>
        </p:nvCxnSpPr>
        <p:spPr>
          <a:xfrm>
            <a:off x="7490180" y="3868615"/>
            <a:ext cx="817577"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640C5C-1A06-4287-AEE3-3570335729E4}"/>
              </a:ext>
            </a:extLst>
          </p:cNvPr>
          <p:cNvCxnSpPr>
            <a:cxnSpLocks/>
          </p:cNvCxnSpPr>
          <p:nvPr/>
        </p:nvCxnSpPr>
        <p:spPr>
          <a:xfrm>
            <a:off x="8307756" y="1336433"/>
            <a:ext cx="1" cy="2532183"/>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618858C-5A02-4520-AE52-58211C8426D1}"/>
              </a:ext>
            </a:extLst>
          </p:cNvPr>
          <p:cNvCxnSpPr/>
          <p:nvPr/>
        </p:nvCxnSpPr>
        <p:spPr>
          <a:xfrm flipH="1" flipV="1">
            <a:off x="7430696" y="1336433"/>
            <a:ext cx="877059" cy="1"/>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488ABE15-7496-4C26-9A5A-67A66616263F}"/>
              </a:ext>
            </a:extLst>
          </p:cNvPr>
          <p:cNvCxnSpPr>
            <a:cxnSpLocks/>
          </p:cNvCxnSpPr>
          <p:nvPr/>
        </p:nvCxnSpPr>
        <p:spPr>
          <a:xfrm flipH="1">
            <a:off x="7583097" y="3686040"/>
            <a:ext cx="223171" cy="0"/>
          </a:xfrm>
          <a:prstGeom prst="straightConnector1">
            <a:avLst/>
          </a:prstGeom>
          <a:ln w="12700">
            <a:solidFill>
              <a:schemeClr val="bg1">
                <a:lumMod val="75000"/>
              </a:schemeClr>
            </a:solidFill>
            <a:tailEnd type="triangle"/>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F29A1D-53E6-41BB-AA36-D5C88634A124}"/>
              </a:ext>
            </a:extLst>
          </p:cNvPr>
          <p:cNvCxnSpPr>
            <a:cxnSpLocks/>
          </p:cNvCxnSpPr>
          <p:nvPr/>
        </p:nvCxnSpPr>
        <p:spPr>
          <a:xfrm>
            <a:off x="7800947" y="1481015"/>
            <a:ext cx="0" cy="2180468"/>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E958EB4-4C99-466E-AA20-743D3CBBB75D}"/>
              </a:ext>
            </a:extLst>
          </p:cNvPr>
          <p:cNvCxnSpPr>
            <a:cxnSpLocks/>
          </p:cNvCxnSpPr>
          <p:nvPr/>
        </p:nvCxnSpPr>
        <p:spPr>
          <a:xfrm>
            <a:off x="7389014" y="1481015"/>
            <a:ext cx="417255" cy="0"/>
          </a:xfrm>
          <a:prstGeom prst="line">
            <a:avLst/>
          </a:prstGeom>
          <a:ln w="19050">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0D140CF3-70D8-4B0D-BD07-CE5720642E2D}"/>
              </a:ext>
            </a:extLst>
          </p:cNvPr>
          <p:cNvSpPr/>
          <p:nvPr/>
        </p:nvSpPr>
        <p:spPr>
          <a:xfrm>
            <a:off x="2266470" y="3001109"/>
            <a:ext cx="1042479" cy="995801"/>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AAC79009-E1E7-48E8-8CF2-DAA58473A5DB}"/>
              </a:ext>
            </a:extLst>
          </p:cNvPr>
          <p:cNvSpPr/>
          <p:nvPr/>
        </p:nvSpPr>
        <p:spPr>
          <a:xfrm>
            <a:off x="2248224" y="1008190"/>
            <a:ext cx="1037491" cy="1893047"/>
          </a:xfrm>
          <a:prstGeom prst="rect">
            <a:avLst/>
          </a:prstGeom>
          <a:noFill/>
          <a:ln w="19050">
            <a:solidFill>
              <a:schemeClr val="tx1">
                <a:lumMod val="50000"/>
                <a:lumOff val="5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CB0A4F0-7E19-4A7D-B591-CE1320355F7F}"/>
              </a:ext>
            </a:extLst>
          </p:cNvPr>
          <p:cNvSpPr/>
          <p:nvPr/>
        </p:nvSpPr>
        <p:spPr>
          <a:xfrm>
            <a:off x="3726203" y="3555132"/>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506E5AB0-7E2E-4D9D-8128-06DA21C1322D}"/>
              </a:ext>
            </a:extLst>
          </p:cNvPr>
          <p:cNvSpPr/>
          <p:nvPr/>
        </p:nvSpPr>
        <p:spPr>
          <a:xfrm>
            <a:off x="3716429" y="2220221"/>
            <a:ext cx="3606151"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A7E6B653-589D-48FA-80C4-2C757E90DDE4}"/>
              </a:ext>
            </a:extLst>
          </p:cNvPr>
          <p:cNvSpPr/>
          <p:nvPr/>
        </p:nvSpPr>
        <p:spPr>
          <a:xfrm>
            <a:off x="3722683" y="912664"/>
            <a:ext cx="3666328" cy="833424"/>
          </a:xfrm>
          <a:prstGeom prst="rect">
            <a:avLst/>
          </a:prstGeom>
          <a:noFill/>
          <a:ln w="19050">
            <a:solidFill>
              <a:schemeClr val="accent1"/>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F248C10F-F729-410D-833B-5C018D4457E6}"/>
              </a:ext>
            </a:extLst>
          </p:cNvPr>
          <p:cNvSpPr/>
          <p:nvPr/>
        </p:nvSpPr>
        <p:spPr>
          <a:xfrm>
            <a:off x="3691901" y="4782148"/>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156">
            <a:extLst>
              <a:ext uri="{FF2B5EF4-FFF2-40B4-BE49-F238E27FC236}">
                <a16:creationId xmlns:a16="http://schemas.microsoft.com/office/drawing/2014/main" id="{3CBEDD73-9C53-464D-8804-22FBDCFF7DED}"/>
              </a:ext>
            </a:extLst>
          </p:cNvPr>
          <p:cNvSpPr/>
          <p:nvPr/>
        </p:nvSpPr>
        <p:spPr>
          <a:xfrm>
            <a:off x="4087907" y="5570072"/>
            <a:ext cx="651435" cy="245035"/>
          </a:xfrm>
          <a:custGeom>
            <a:avLst/>
            <a:gdLst>
              <a:gd name="connsiteX0" fmla="*/ 0 w 651435"/>
              <a:gd name="connsiteY0" fmla="*/ 0 h 245035"/>
              <a:gd name="connsiteX1" fmla="*/ 179294 w 651435"/>
              <a:gd name="connsiteY1" fmla="*/ 137458 h 245035"/>
              <a:gd name="connsiteX2" fmla="*/ 400423 w 651435"/>
              <a:gd name="connsiteY2" fmla="*/ 65741 h 245035"/>
              <a:gd name="connsiteX3" fmla="*/ 651435 w 651435"/>
              <a:gd name="connsiteY3" fmla="*/ 245035 h 245035"/>
            </a:gdLst>
            <a:ahLst/>
            <a:cxnLst>
              <a:cxn ang="0">
                <a:pos x="connsiteX0" y="connsiteY0"/>
              </a:cxn>
              <a:cxn ang="0">
                <a:pos x="connsiteX1" y="connsiteY1"/>
              </a:cxn>
              <a:cxn ang="0">
                <a:pos x="connsiteX2" y="connsiteY2"/>
              </a:cxn>
              <a:cxn ang="0">
                <a:pos x="connsiteX3" y="connsiteY3"/>
              </a:cxn>
            </a:cxnLst>
            <a:rect l="l" t="t" r="r" b="b"/>
            <a:pathLst>
              <a:path w="651435" h="245035">
                <a:moveTo>
                  <a:pt x="0" y="0"/>
                </a:moveTo>
                <a:cubicBezTo>
                  <a:pt x="56278" y="63250"/>
                  <a:pt x="112557" y="126501"/>
                  <a:pt x="179294" y="137458"/>
                </a:cubicBezTo>
                <a:cubicBezTo>
                  <a:pt x="246031" y="148415"/>
                  <a:pt x="321733" y="47812"/>
                  <a:pt x="400423" y="65741"/>
                </a:cubicBezTo>
                <a:cubicBezTo>
                  <a:pt x="479113" y="83670"/>
                  <a:pt x="565274" y="164352"/>
                  <a:pt x="651435" y="245035"/>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25D855A6-6A81-4C89-9449-BBA05F8177C1}"/>
              </a:ext>
            </a:extLst>
          </p:cNvPr>
          <p:cNvSpPr txBox="1"/>
          <p:nvPr/>
        </p:nvSpPr>
        <p:spPr>
          <a:xfrm>
            <a:off x="9" y="164172"/>
            <a:ext cx="12191993" cy="523220"/>
          </a:xfrm>
          <a:prstGeom prst="rect">
            <a:avLst/>
          </a:prstGeom>
          <a:noFill/>
        </p:spPr>
        <p:txBody>
          <a:bodyPr wrap="square" rtlCol="0">
            <a:spAutoFit/>
          </a:bodyPr>
          <a:lstStyle/>
          <a:p>
            <a:pPr algn="ctr"/>
            <a:r>
              <a:rPr lang="en-US" sz="2800" b="1" dirty="0"/>
              <a:t>Business Data Analytics Database Platform Architecture</a:t>
            </a:r>
          </a:p>
        </p:txBody>
      </p:sp>
      <p:sp>
        <p:nvSpPr>
          <p:cNvPr id="4" name="Rectangle 3">
            <a:extLst>
              <a:ext uri="{FF2B5EF4-FFF2-40B4-BE49-F238E27FC236}">
                <a16:creationId xmlns:a16="http://schemas.microsoft.com/office/drawing/2014/main" id="{9A9319CD-E9B5-45E1-BCFA-1614EAB7B4BA}"/>
              </a:ext>
            </a:extLst>
          </p:cNvPr>
          <p:cNvSpPr/>
          <p:nvPr/>
        </p:nvSpPr>
        <p:spPr>
          <a:xfrm>
            <a:off x="7509285" y="3914502"/>
            <a:ext cx="2262039" cy="731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3003EC87-AE60-49E3-80D1-C406A25F8B9F}"/>
              </a:ext>
            </a:extLst>
          </p:cNvPr>
          <p:cNvSpPr/>
          <p:nvPr/>
        </p:nvSpPr>
        <p:spPr>
          <a:xfrm>
            <a:off x="9323834" y="3334978"/>
            <a:ext cx="2262039" cy="207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2CE1AB99-9423-490D-A7E0-1F8BDFF5ACDE}"/>
              </a:ext>
            </a:extLst>
          </p:cNvPr>
          <p:cNvSpPr/>
          <p:nvPr/>
        </p:nvSpPr>
        <p:spPr>
          <a:xfrm>
            <a:off x="9562857" y="4100217"/>
            <a:ext cx="2348415" cy="20760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E928477-C33B-4F68-AC4D-F5786D568095}"/>
              </a:ext>
            </a:extLst>
          </p:cNvPr>
          <p:cNvSpPr/>
          <p:nvPr/>
        </p:nvSpPr>
        <p:spPr>
          <a:xfrm>
            <a:off x="630896" y="2340913"/>
            <a:ext cx="96863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Graphic 16" descr="Internet">
            <a:extLst>
              <a:ext uri="{FF2B5EF4-FFF2-40B4-BE49-F238E27FC236}">
                <a16:creationId xmlns:a16="http://schemas.microsoft.com/office/drawing/2014/main" id="{9509006F-9355-4A33-8F5E-58CA12E262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1190" y="2202745"/>
            <a:ext cx="654668" cy="654668"/>
          </a:xfrm>
          <a:prstGeom prst="rect">
            <a:avLst/>
          </a:prstGeom>
        </p:spPr>
      </p:pic>
      <p:sp>
        <p:nvSpPr>
          <p:cNvPr id="67" name="Rectangle 66">
            <a:extLst>
              <a:ext uri="{FF2B5EF4-FFF2-40B4-BE49-F238E27FC236}">
                <a16:creationId xmlns:a16="http://schemas.microsoft.com/office/drawing/2014/main" id="{3B1E7D73-EFBC-45B8-BCF2-51128AED49E1}"/>
              </a:ext>
            </a:extLst>
          </p:cNvPr>
          <p:cNvSpPr/>
          <p:nvPr/>
        </p:nvSpPr>
        <p:spPr>
          <a:xfrm>
            <a:off x="674077" y="3281959"/>
            <a:ext cx="968632"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7B5E551C-B34A-425F-ABF6-D6924B084027}"/>
              </a:ext>
            </a:extLst>
          </p:cNvPr>
          <p:cNvSpPr/>
          <p:nvPr/>
        </p:nvSpPr>
        <p:spPr>
          <a:xfrm>
            <a:off x="657225" y="3794998"/>
            <a:ext cx="968632" cy="851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B10C965-6D60-46D7-B401-39BC13897CC4}"/>
              </a:ext>
            </a:extLst>
          </p:cNvPr>
          <p:cNvSpPr txBox="1"/>
          <p:nvPr/>
        </p:nvSpPr>
        <p:spPr>
          <a:xfrm>
            <a:off x="766472" y="2674007"/>
            <a:ext cx="1008251" cy="230832"/>
          </a:xfrm>
          <a:prstGeom prst="rect">
            <a:avLst/>
          </a:prstGeom>
          <a:noFill/>
        </p:spPr>
        <p:txBody>
          <a:bodyPr wrap="square" rtlCol="0">
            <a:spAutoFit/>
          </a:bodyPr>
          <a:lstStyle/>
          <a:p>
            <a:r>
              <a:rPr lang="en-US" sz="900" dirty="0">
                <a:solidFill>
                  <a:schemeClr val="tx1">
                    <a:lumMod val="50000"/>
                    <a:lumOff val="50000"/>
                  </a:schemeClr>
                </a:solidFill>
              </a:rPr>
              <a:t>Network devices</a:t>
            </a:r>
          </a:p>
        </p:txBody>
      </p:sp>
      <p:sp>
        <p:nvSpPr>
          <p:cNvPr id="70" name="TextBox 69">
            <a:extLst>
              <a:ext uri="{FF2B5EF4-FFF2-40B4-BE49-F238E27FC236}">
                <a16:creationId xmlns:a16="http://schemas.microsoft.com/office/drawing/2014/main" id="{B82FFEA6-2FBF-4C8C-95E0-EFF3E75DC994}"/>
              </a:ext>
            </a:extLst>
          </p:cNvPr>
          <p:cNvSpPr txBox="1"/>
          <p:nvPr/>
        </p:nvSpPr>
        <p:spPr>
          <a:xfrm>
            <a:off x="939429" y="3805179"/>
            <a:ext cx="791076" cy="230832"/>
          </a:xfrm>
          <a:prstGeom prst="rect">
            <a:avLst/>
          </a:prstGeom>
          <a:noFill/>
        </p:spPr>
        <p:txBody>
          <a:bodyPr wrap="square" rtlCol="0">
            <a:spAutoFit/>
          </a:bodyPr>
          <a:lstStyle/>
          <a:p>
            <a:r>
              <a:rPr lang="en-US" sz="900" dirty="0">
                <a:solidFill>
                  <a:schemeClr val="tx1">
                    <a:lumMod val="50000"/>
                    <a:lumOff val="50000"/>
                  </a:schemeClr>
                </a:solidFill>
              </a:rPr>
              <a:t>Containers</a:t>
            </a:r>
          </a:p>
        </p:txBody>
      </p:sp>
      <p:pic>
        <p:nvPicPr>
          <p:cNvPr id="23" name="Graphic 22" descr="Database">
            <a:extLst>
              <a:ext uri="{FF2B5EF4-FFF2-40B4-BE49-F238E27FC236}">
                <a16:creationId xmlns:a16="http://schemas.microsoft.com/office/drawing/2014/main" id="{772986C6-E162-4C09-8249-B1658E4F04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481" y="3279776"/>
            <a:ext cx="555977" cy="555977"/>
          </a:xfrm>
          <a:prstGeom prst="rect">
            <a:avLst/>
          </a:prstGeom>
        </p:spPr>
      </p:pic>
      <p:sp>
        <p:nvSpPr>
          <p:cNvPr id="24" name="Rectangle 23">
            <a:extLst>
              <a:ext uri="{FF2B5EF4-FFF2-40B4-BE49-F238E27FC236}">
                <a16:creationId xmlns:a16="http://schemas.microsoft.com/office/drawing/2014/main" id="{1E5CA366-0016-403A-9C09-DB39C512EDCA}"/>
              </a:ext>
            </a:extLst>
          </p:cNvPr>
          <p:cNvSpPr/>
          <p:nvPr/>
        </p:nvSpPr>
        <p:spPr>
          <a:xfrm>
            <a:off x="7896356" y="3239161"/>
            <a:ext cx="820189" cy="1455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Alert</a:t>
            </a:r>
          </a:p>
        </p:txBody>
      </p:sp>
      <p:sp>
        <p:nvSpPr>
          <p:cNvPr id="91" name="Rectangle 90">
            <a:extLst>
              <a:ext uri="{FF2B5EF4-FFF2-40B4-BE49-F238E27FC236}">
                <a16:creationId xmlns:a16="http://schemas.microsoft.com/office/drawing/2014/main" id="{BF658882-FD24-487A-BD18-81EDCDB6AA46}"/>
              </a:ext>
            </a:extLst>
          </p:cNvPr>
          <p:cNvSpPr/>
          <p:nvPr/>
        </p:nvSpPr>
        <p:spPr>
          <a:xfrm>
            <a:off x="7409960" y="1924176"/>
            <a:ext cx="820189" cy="161601"/>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solidFill>
                  <a:schemeClr val="tx1">
                    <a:lumMod val="75000"/>
                    <a:lumOff val="25000"/>
                  </a:schemeClr>
                </a:solidFill>
              </a:rPr>
              <a:t>Define</a:t>
            </a:r>
          </a:p>
        </p:txBody>
      </p:sp>
      <p:sp>
        <p:nvSpPr>
          <p:cNvPr id="92" name="Rectangle 91">
            <a:extLst>
              <a:ext uri="{FF2B5EF4-FFF2-40B4-BE49-F238E27FC236}">
                <a16:creationId xmlns:a16="http://schemas.microsoft.com/office/drawing/2014/main" id="{4F0E8F41-B7CE-46FD-B815-713EE861FF7D}"/>
              </a:ext>
            </a:extLst>
          </p:cNvPr>
          <p:cNvSpPr/>
          <p:nvPr/>
        </p:nvSpPr>
        <p:spPr>
          <a:xfrm>
            <a:off x="5722286" y="1936588"/>
            <a:ext cx="918055" cy="1491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Results</a:t>
            </a:r>
          </a:p>
        </p:txBody>
      </p:sp>
      <p:sp>
        <p:nvSpPr>
          <p:cNvPr id="93" name="Rectangle 92">
            <a:extLst>
              <a:ext uri="{FF2B5EF4-FFF2-40B4-BE49-F238E27FC236}">
                <a16:creationId xmlns:a16="http://schemas.microsoft.com/office/drawing/2014/main" id="{DC3A5CB3-3C3B-4126-B70D-86F06EA33D04}"/>
              </a:ext>
            </a:extLst>
          </p:cNvPr>
          <p:cNvSpPr/>
          <p:nvPr/>
        </p:nvSpPr>
        <p:spPr>
          <a:xfrm>
            <a:off x="4455454" y="1930377"/>
            <a:ext cx="918055" cy="1491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solidFill>
                  <a:schemeClr val="tx1">
                    <a:lumMod val="75000"/>
                    <a:lumOff val="25000"/>
                  </a:schemeClr>
                </a:solidFill>
              </a:rPr>
              <a:t>Query</a:t>
            </a:r>
          </a:p>
        </p:txBody>
      </p:sp>
      <p:cxnSp>
        <p:nvCxnSpPr>
          <p:cNvPr id="26" name="Straight Connector 25">
            <a:extLst>
              <a:ext uri="{FF2B5EF4-FFF2-40B4-BE49-F238E27FC236}">
                <a16:creationId xmlns:a16="http://schemas.microsoft.com/office/drawing/2014/main" id="{B7433AD0-0789-483E-8E9E-B0658FE951AC}"/>
              </a:ext>
            </a:extLst>
          </p:cNvPr>
          <p:cNvCxnSpPr>
            <a:cxnSpLocks/>
            <a:endCxn id="79" idx="0"/>
          </p:cNvCxnSpPr>
          <p:nvPr/>
        </p:nvCxnSpPr>
        <p:spPr>
          <a:xfrm flipH="1">
            <a:off x="4102210" y="4441201"/>
            <a:ext cx="23425" cy="340947"/>
          </a:xfrm>
          <a:prstGeom prst="line">
            <a:avLst/>
          </a:prstGeom>
          <a:ln>
            <a:solidFill>
              <a:schemeClr val="bg1">
                <a:lumMod val="75000"/>
              </a:schemeClr>
            </a:solidFill>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83900AD-E7E6-4B0D-A885-4C42DCC32B41}"/>
              </a:ext>
            </a:extLst>
          </p:cNvPr>
          <p:cNvSpPr/>
          <p:nvPr/>
        </p:nvSpPr>
        <p:spPr>
          <a:xfrm>
            <a:off x="3691902" y="4535862"/>
            <a:ext cx="836687" cy="180095"/>
          </a:xfrm>
          <a:prstGeom prst="rect">
            <a:avLst/>
          </a:prstGeom>
          <a:solidFill>
            <a:srgbClr val="00B0F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solidFill>
                  <a:schemeClr val="bg2">
                    <a:lumMod val="50000"/>
                  </a:schemeClr>
                </a:solidFill>
              </a:rPr>
              <a:t>Pull Based</a:t>
            </a:r>
          </a:p>
        </p:txBody>
      </p:sp>
      <p:sp>
        <p:nvSpPr>
          <p:cNvPr id="29" name="Rectangle 28">
            <a:extLst>
              <a:ext uri="{FF2B5EF4-FFF2-40B4-BE49-F238E27FC236}">
                <a16:creationId xmlns:a16="http://schemas.microsoft.com/office/drawing/2014/main" id="{4EB371B6-8344-4E8C-A694-FA458DD48D81}"/>
              </a:ext>
            </a:extLst>
          </p:cNvPr>
          <p:cNvSpPr/>
          <p:nvPr/>
        </p:nvSpPr>
        <p:spPr>
          <a:xfrm>
            <a:off x="9511323" y="5435683"/>
            <a:ext cx="239023" cy="298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4D3E07EB-119A-4FC4-A884-7D0A489BF364}"/>
              </a:ext>
            </a:extLst>
          </p:cNvPr>
          <p:cNvSpPr/>
          <p:nvPr/>
        </p:nvSpPr>
        <p:spPr>
          <a:xfrm>
            <a:off x="5241726" y="5634795"/>
            <a:ext cx="388073" cy="277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1DFF5A8A-697A-4BF1-9DB3-FA5BFF4E6B7C}"/>
              </a:ext>
            </a:extLst>
          </p:cNvPr>
          <p:cNvSpPr/>
          <p:nvPr/>
        </p:nvSpPr>
        <p:spPr>
          <a:xfrm>
            <a:off x="4141287" y="5852560"/>
            <a:ext cx="1454528" cy="833424"/>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5B9D325-0FCE-43D1-A593-7ACA2F0C46CF}"/>
              </a:ext>
            </a:extLst>
          </p:cNvPr>
          <p:cNvSpPr/>
          <p:nvPr/>
        </p:nvSpPr>
        <p:spPr>
          <a:xfrm>
            <a:off x="4646429" y="4493847"/>
            <a:ext cx="949387" cy="917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C3CFD22-9E50-4749-9465-83FE505CCE61}"/>
              </a:ext>
            </a:extLst>
          </p:cNvPr>
          <p:cNvSpPr/>
          <p:nvPr/>
        </p:nvSpPr>
        <p:spPr>
          <a:xfrm>
            <a:off x="6640339" y="4493843"/>
            <a:ext cx="1333232" cy="917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9EEC283D-E47E-4409-A905-54C4E5483B23}"/>
              </a:ext>
            </a:extLst>
          </p:cNvPr>
          <p:cNvSpPr/>
          <p:nvPr/>
        </p:nvSpPr>
        <p:spPr>
          <a:xfrm>
            <a:off x="7247628" y="4775374"/>
            <a:ext cx="1333232" cy="917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58D8F091-3339-4FDE-B9B9-355ACDAF58AF}"/>
              </a:ext>
            </a:extLst>
          </p:cNvPr>
          <p:cNvSpPr/>
          <p:nvPr/>
        </p:nvSpPr>
        <p:spPr>
          <a:xfrm>
            <a:off x="7597640" y="5494730"/>
            <a:ext cx="1931232" cy="917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 name="Straight Arrow Connector 68">
            <a:extLst>
              <a:ext uri="{FF2B5EF4-FFF2-40B4-BE49-F238E27FC236}">
                <a16:creationId xmlns:a16="http://schemas.microsoft.com/office/drawing/2014/main" id="{3F394992-D5CE-4D4D-A41B-9048ED3133EC}"/>
              </a:ext>
            </a:extLst>
          </p:cNvPr>
          <p:cNvCxnSpPr>
            <a:cxnSpLocks/>
          </p:cNvCxnSpPr>
          <p:nvPr/>
        </p:nvCxnSpPr>
        <p:spPr>
          <a:xfrm>
            <a:off x="6096000" y="4493847"/>
            <a:ext cx="0" cy="255949"/>
          </a:xfrm>
          <a:prstGeom prst="straightConnector1">
            <a:avLst/>
          </a:prstGeom>
          <a:ln w="28575">
            <a:solidFill>
              <a:schemeClr val="bg1">
                <a:lumMod val="75000"/>
              </a:schemeClr>
            </a:solidFill>
            <a:headEnd type="triangle"/>
            <a:tailEnd type="triangle"/>
          </a:ln>
          <a:effectLst>
            <a:glow rad="101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8C4315FA-84DE-4ACE-AAFC-7FEA54F5F4BB}"/>
              </a:ext>
            </a:extLst>
          </p:cNvPr>
          <p:cNvSpPr/>
          <p:nvPr/>
        </p:nvSpPr>
        <p:spPr>
          <a:xfrm>
            <a:off x="5697951" y="4775374"/>
            <a:ext cx="820616" cy="520373"/>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E70E153F-E2B2-46A7-8D42-68E87924294A}"/>
              </a:ext>
            </a:extLst>
          </p:cNvPr>
          <p:cNvSpPr/>
          <p:nvPr/>
        </p:nvSpPr>
        <p:spPr>
          <a:xfrm>
            <a:off x="6060559" y="5348178"/>
            <a:ext cx="764421" cy="383020"/>
          </a:xfrm>
          <a:custGeom>
            <a:avLst/>
            <a:gdLst>
              <a:gd name="connsiteX0" fmla="*/ 0 w 764421"/>
              <a:gd name="connsiteY0" fmla="*/ 0 h 383020"/>
              <a:gd name="connsiteX1" fmla="*/ 202019 w 764421"/>
              <a:gd name="connsiteY1" fmla="*/ 202018 h 383020"/>
              <a:gd name="connsiteX2" fmla="*/ 499730 w 764421"/>
              <a:gd name="connsiteY2" fmla="*/ 116958 h 383020"/>
              <a:gd name="connsiteX3" fmla="*/ 733647 w 764421"/>
              <a:gd name="connsiteY3" fmla="*/ 340242 h 383020"/>
              <a:gd name="connsiteX4" fmla="*/ 754912 w 764421"/>
              <a:gd name="connsiteY4" fmla="*/ 382772 h 383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421" h="383020">
                <a:moveTo>
                  <a:pt x="0" y="0"/>
                </a:moveTo>
                <a:cubicBezTo>
                  <a:pt x="59365" y="91262"/>
                  <a:pt x="118731" y="182525"/>
                  <a:pt x="202019" y="202018"/>
                </a:cubicBezTo>
                <a:cubicBezTo>
                  <a:pt x="285307" y="221511"/>
                  <a:pt x="411125" y="93921"/>
                  <a:pt x="499730" y="116958"/>
                </a:cubicBezTo>
                <a:cubicBezTo>
                  <a:pt x="588335" y="139995"/>
                  <a:pt x="691117" y="295940"/>
                  <a:pt x="733647" y="340242"/>
                </a:cubicBezTo>
                <a:cubicBezTo>
                  <a:pt x="776177" y="384544"/>
                  <a:pt x="765544" y="383658"/>
                  <a:pt x="754912" y="382772"/>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EF952859-6C63-4772-BAD8-DB84E9EAB344}"/>
              </a:ext>
            </a:extLst>
          </p:cNvPr>
          <p:cNvSpPr/>
          <p:nvPr/>
        </p:nvSpPr>
        <p:spPr>
          <a:xfrm>
            <a:off x="5029383" y="5348178"/>
            <a:ext cx="967381" cy="505757"/>
          </a:xfrm>
          <a:custGeom>
            <a:avLst/>
            <a:gdLst>
              <a:gd name="connsiteX0" fmla="*/ 967381 w 967381"/>
              <a:gd name="connsiteY0" fmla="*/ 0 h 505757"/>
              <a:gd name="connsiteX1" fmla="*/ 775995 w 967381"/>
              <a:gd name="connsiteY1" fmla="*/ 350874 h 505757"/>
              <a:gd name="connsiteX2" fmla="*/ 361325 w 967381"/>
              <a:gd name="connsiteY2" fmla="*/ 212651 h 505757"/>
              <a:gd name="connsiteX3" fmla="*/ 31716 w 967381"/>
              <a:gd name="connsiteY3" fmla="*/ 467832 h 505757"/>
              <a:gd name="connsiteX4" fmla="*/ 31716 w 967381"/>
              <a:gd name="connsiteY4" fmla="*/ 499730 h 505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381" h="505757">
                <a:moveTo>
                  <a:pt x="967381" y="0"/>
                </a:moveTo>
                <a:cubicBezTo>
                  <a:pt x="922192" y="157716"/>
                  <a:pt x="877004" y="315432"/>
                  <a:pt x="775995" y="350874"/>
                </a:cubicBezTo>
                <a:cubicBezTo>
                  <a:pt x="674986" y="386316"/>
                  <a:pt x="485371" y="193158"/>
                  <a:pt x="361325" y="212651"/>
                </a:cubicBezTo>
                <a:cubicBezTo>
                  <a:pt x="237279" y="232144"/>
                  <a:pt x="86651" y="419986"/>
                  <a:pt x="31716" y="467832"/>
                </a:cubicBezTo>
                <a:cubicBezTo>
                  <a:pt x="-23219" y="515678"/>
                  <a:pt x="4248" y="507704"/>
                  <a:pt x="31716" y="499730"/>
                </a:cubicBezTo>
              </a:path>
            </a:pathLst>
          </a:custGeom>
          <a:noFill/>
          <a:ln>
            <a:solidFill>
              <a:schemeClr val="accent1">
                <a:lumMod val="40000"/>
                <a:lumOff val="60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3BA40595-DA66-4D50-B7A8-670026C3C31A}"/>
              </a:ext>
            </a:extLst>
          </p:cNvPr>
          <p:cNvSpPr/>
          <p:nvPr/>
        </p:nvSpPr>
        <p:spPr>
          <a:xfrm>
            <a:off x="6151265" y="5745021"/>
            <a:ext cx="1454528" cy="975567"/>
          </a:xfrm>
          <a:prstGeom prst="rect">
            <a:avLst/>
          </a:prstGeom>
          <a:noFill/>
          <a:ln w="19050">
            <a:solidFill>
              <a:schemeClr val="bg2">
                <a:lumMod val="90000"/>
              </a:schemeClr>
            </a:solidFill>
          </a:ln>
          <a:effectLst>
            <a:glow rad="101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oter Placeholder 4">
            <a:extLst>
              <a:ext uri="{FF2B5EF4-FFF2-40B4-BE49-F238E27FC236}">
                <a16:creationId xmlns:a16="http://schemas.microsoft.com/office/drawing/2014/main" id="{C6687C32-D87D-4C9A-AAF8-C3275FE87707}"/>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138666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par>
                          <p:cTn id="11" fill="hold">
                            <p:stCondLst>
                              <p:cond delay="2000"/>
                            </p:stCondLst>
                            <p:childTnLst>
                              <p:par>
                                <p:cTn id="12" presetID="6"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par>
                          <p:cTn id="15" fill="hold">
                            <p:stCondLst>
                              <p:cond delay="4000"/>
                            </p:stCondLst>
                            <p:childTnLst>
                              <p:par>
                                <p:cTn id="16" presetID="6"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ircle(in)">
                                      <p:cBhvr>
                                        <p:cTn id="18" dur="2000"/>
                                        <p:tgtEl>
                                          <p:spTgt spid="9"/>
                                        </p:tgtEl>
                                      </p:cBhvr>
                                    </p:animEffect>
                                  </p:childTnLst>
                                </p:cTn>
                              </p:par>
                            </p:childTnLst>
                          </p:cTn>
                        </p:par>
                        <p:par>
                          <p:cTn id="19" fill="hold">
                            <p:stCondLst>
                              <p:cond delay="6000"/>
                            </p:stCondLst>
                            <p:childTnLst>
                              <p:par>
                                <p:cTn id="20" presetID="6" presetClass="entr" presetSubtype="16"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2000"/>
                                        <p:tgtEl>
                                          <p:spTgt spid="10"/>
                                        </p:tgtEl>
                                      </p:cBhvr>
                                    </p:animEffect>
                                  </p:childTnLst>
                                </p:cTn>
                              </p:par>
                            </p:childTnLst>
                          </p:cTn>
                        </p:par>
                        <p:par>
                          <p:cTn id="23" fill="hold">
                            <p:stCondLst>
                              <p:cond delay="8000"/>
                            </p:stCondLst>
                            <p:childTnLst>
                              <p:par>
                                <p:cTn id="24" presetID="21" presetClass="entr" presetSubtype="1" fill="hold" grpId="0" nodeType="after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wheel(1)">
                                      <p:cBhvr>
                                        <p:cTn id="26" dur="2000"/>
                                        <p:tgtEl>
                                          <p:spTgt spid="72"/>
                                        </p:tgtEl>
                                      </p:cBhvr>
                                    </p:animEffect>
                                  </p:childTnLst>
                                </p:cTn>
                              </p:par>
                            </p:childTnLst>
                          </p:cTn>
                        </p:par>
                        <p:par>
                          <p:cTn id="27" fill="hold">
                            <p:stCondLst>
                              <p:cond delay="10000"/>
                            </p:stCondLst>
                            <p:childTnLst>
                              <p:par>
                                <p:cTn id="28" presetID="21" presetClass="entr" presetSubtype="1"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wheel(1)">
                                      <p:cBhvr>
                                        <p:cTn id="30" dur="2000"/>
                                        <p:tgtEl>
                                          <p:spTgt spid="71"/>
                                        </p:tgtEl>
                                      </p:cBhvr>
                                    </p:animEffect>
                                  </p:childTnLst>
                                </p:cTn>
                              </p:par>
                              <p:par>
                                <p:cTn id="31" presetID="6" presetClass="entr" presetSubtype="16"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circle(in)">
                                      <p:cBhvr>
                                        <p:cTn id="33" dur="2000"/>
                                        <p:tgtEl>
                                          <p:spTgt spid="12"/>
                                        </p:tgtEl>
                                      </p:cBhvr>
                                    </p:animEffect>
                                  </p:childTnLst>
                                </p:cTn>
                              </p:par>
                            </p:childTnLst>
                          </p:cTn>
                        </p:par>
                        <p:par>
                          <p:cTn id="34" fill="hold">
                            <p:stCondLst>
                              <p:cond delay="12000"/>
                            </p:stCondLst>
                            <p:childTnLst>
                              <p:par>
                                <p:cTn id="35" presetID="6" presetClass="entr" presetSubtype="16"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2000"/>
                                        <p:tgtEl>
                                          <p:spTgt spid="13"/>
                                        </p:tgtEl>
                                      </p:cBhvr>
                                    </p:animEffect>
                                  </p:childTnLst>
                                </p:cTn>
                              </p:par>
                              <p:par>
                                <p:cTn id="38" presetID="6" presetClass="entr" presetSubtype="16"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circle(in)">
                                      <p:cBhvr>
                                        <p:cTn id="40" dur="2000"/>
                                        <p:tgtEl>
                                          <p:spTgt spid="14"/>
                                        </p:tgtEl>
                                      </p:cBhvr>
                                    </p:animEffect>
                                  </p:childTnLst>
                                </p:cTn>
                              </p:par>
                            </p:childTnLst>
                          </p:cTn>
                        </p:par>
                        <p:par>
                          <p:cTn id="41" fill="hold">
                            <p:stCondLst>
                              <p:cond delay="14000"/>
                            </p:stCondLst>
                            <p:childTnLst>
                              <p:par>
                                <p:cTn id="42" presetID="21" presetClass="entr" presetSubtype="1"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heel(1)">
                                      <p:cBhvr>
                                        <p:cTn id="44" dur="2000"/>
                                        <p:tgtEl>
                                          <p:spTgt spid="74"/>
                                        </p:tgtEl>
                                      </p:cBhvr>
                                    </p:animEffect>
                                  </p:childTnLst>
                                </p:cTn>
                              </p:par>
                            </p:childTnLst>
                          </p:cTn>
                        </p:par>
                        <p:par>
                          <p:cTn id="45" fill="hold">
                            <p:stCondLst>
                              <p:cond delay="16000"/>
                            </p:stCondLst>
                            <p:childTnLst>
                              <p:par>
                                <p:cTn id="46" presetID="6" presetClass="entr" presetSubtype="16" fill="hold"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circle(in)">
                                      <p:cBhvr>
                                        <p:cTn id="48" dur="2000"/>
                                        <p:tgtEl>
                                          <p:spTgt spid="21"/>
                                        </p:tgtEl>
                                      </p:cBhvr>
                                    </p:animEffect>
                                  </p:childTnLst>
                                </p:cTn>
                              </p:par>
                              <p:par>
                                <p:cTn id="49" presetID="6" presetClass="entr" presetSubtype="16"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circle(in)">
                                      <p:cBhvr>
                                        <p:cTn id="51" dur="2000"/>
                                        <p:tgtEl>
                                          <p:spTgt spid="15"/>
                                        </p:tgtEl>
                                      </p:cBhvr>
                                    </p:animEffect>
                                  </p:childTnLst>
                                </p:cTn>
                              </p:par>
                            </p:childTnLst>
                          </p:cTn>
                        </p:par>
                        <p:par>
                          <p:cTn id="52" fill="hold">
                            <p:stCondLst>
                              <p:cond delay="18000"/>
                            </p:stCondLst>
                            <p:childTnLst>
                              <p:par>
                                <p:cTn id="53" presetID="21" presetClass="entr" presetSubtype="1"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heel(1)">
                                      <p:cBhvr>
                                        <p:cTn id="55" dur="2000"/>
                                        <p:tgtEl>
                                          <p:spTgt spid="73"/>
                                        </p:tgtEl>
                                      </p:cBhvr>
                                    </p:animEffect>
                                  </p:childTnLst>
                                </p:cTn>
                              </p:par>
                            </p:childTnLst>
                          </p:cTn>
                        </p:par>
                        <p:par>
                          <p:cTn id="56" fill="hold">
                            <p:stCondLst>
                              <p:cond delay="20000"/>
                            </p:stCondLst>
                            <p:childTnLst>
                              <p:par>
                                <p:cTn id="57" presetID="6" presetClass="entr" presetSubtype="16"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circle(in)">
                                      <p:cBhvr>
                                        <p:cTn id="59" dur="2000"/>
                                        <p:tgtEl>
                                          <p:spTgt spid="28"/>
                                        </p:tgtEl>
                                      </p:cBhvr>
                                    </p:animEffect>
                                  </p:childTnLst>
                                </p:cTn>
                              </p:par>
                              <p:par>
                                <p:cTn id="60" presetID="6" presetClass="entr" presetSubtype="16" fill="hold"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circle(in)">
                                      <p:cBhvr>
                                        <p:cTn id="62" dur="2000"/>
                                        <p:tgtEl>
                                          <p:spTgt spid="52"/>
                                        </p:tgtEl>
                                      </p:cBhvr>
                                    </p:animEffect>
                                  </p:childTnLst>
                                </p:cTn>
                              </p:par>
                              <p:par>
                                <p:cTn id="63" presetID="6" presetClass="entr" presetSubtype="16"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circle(in)">
                                      <p:cBhvr>
                                        <p:cTn id="65" dur="2000"/>
                                        <p:tgtEl>
                                          <p:spTgt spid="54"/>
                                        </p:tgtEl>
                                      </p:cBhvr>
                                    </p:animEffect>
                                  </p:childTnLst>
                                </p:cTn>
                              </p:par>
                              <p:par>
                                <p:cTn id="66" presetID="6" presetClass="entr" presetSubtype="16" fill="hold"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ircle(in)">
                                      <p:cBhvr>
                                        <p:cTn id="68" dur="2000"/>
                                        <p:tgtEl>
                                          <p:spTgt spid="59"/>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heel(1)">
                                      <p:cBhvr>
                                        <p:cTn id="71" dur="2000"/>
                                        <p:tgtEl>
                                          <p:spTgt spid="75"/>
                                        </p:tgtEl>
                                      </p:cBhvr>
                                    </p:animEffect>
                                  </p:childTnLst>
                                </p:cTn>
                              </p:par>
                            </p:childTnLst>
                          </p:cTn>
                        </p:par>
                        <p:par>
                          <p:cTn id="72" fill="hold">
                            <p:stCondLst>
                              <p:cond delay="22000"/>
                            </p:stCondLst>
                            <p:childTnLst>
                              <p:par>
                                <p:cTn id="73" presetID="6" presetClass="entr" presetSubtype="16" fill="hold"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circle(in)">
                                      <p:cBhvr>
                                        <p:cTn id="75" dur="2000"/>
                                        <p:tgtEl>
                                          <p:spTgt spid="18"/>
                                        </p:tgtEl>
                                      </p:cBhvr>
                                    </p:animEffect>
                                  </p:childTnLst>
                                </p:cTn>
                              </p:par>
                              <p:par>
                                <p:cTn id="76" presetID="6" presetClass="entr" presetSubtype="16" fill="hold"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circle(in)">
                                      <p:cBhvr>
                                        <p:cTn id="78" dur="2000"/>
                                        <p:tgtEl>
                                          <p:spTgt spid="65"/>
                                        </p:tgtEl>
                                      </p:cBhvr>
                                    </p:animEffect>
                                  </p:childTnLst>
                                </p:cTn>
                              </p:par>
                              <p:par>
                                <p:cTn id="79" presetID="6" presetClass="entr" presetSubtype="16"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circle(in)">
                                      <p:cBhvr>
                                        <p:cTn id="81" dur="2000"/>
                                        <p:tgtEl>
                                          <p:spTgt spid="63"/>
                                        </p:tgtEl>
                                      </p:cBhvr>
                                    </p:animEffect>
                                  </p:childTnLst>
                                </p:cTn>
                              </p:par>
                              <p:par>
                                <p:cTn id="82" presetID="6" presetClass="entr" presetSubtype="16" fill="hold"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circle(in)">
                                      <p:cBhvr>
                                        <p:cTn id="84" dur="2000"/>
                                        <p:tgtEl>
                                          <p:spTgt spid="60"/>
                                        </p:tgtEl>
                                      </p:cBhvr>
                                    </p:animEffect>
                                  </p:childTnLst>
                                </p:cTn>
                              </p:par>
                            </p:childTnLst>
                          </p:cTn>
                        </p:par>
                      </p:childTnLst>
                    </p:cTn>
                  </p:par>
                  <p:par>
                    <p:cTn id="85" fill="hold">
                      <p:stCondLst>
                        <p:cond delay="indefinite"/>
                      </p:stCondLst>
                      <p:childTnLst>
                        <p:par>
                          <p:cTn id="86" fill="hold">
                            <p:stCondLst>
                              <p:cond delay="0"/>
                            </p:stCondLst>
                            <p:childTnLst>
                              <p:par>
                                <p:cTn id="87" presetID="6" presetClass="entr" presetSubtype="16" fill="hold" nodeType="click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circle(in)">
                                      <p:cBhvr>
                                        <p:cTn id="89" dur="2000"/>
                                        <p:tgtEl>
                                          <p:spTgt spid="69"/>
                                        </p:tgtEl>
                                      </p:cBhvr>
                                    </p:animEffect>
                                  </p:childTnLst>
                                </p:cTn>
                              </p:par>
                            </p:childTnLst>
                          </p:cTn>
                        </p:par>
                        <p:par>
                          <p:cTn id="90" fill="hold">
                            <p:stCondLst>
                              <p:cond delay="2000"/>
                            </p:stCondLst>
                            <p:childTnLst>
                              <p:par>
                                <p:cTn id="91" presetID="21" presetClass="entr" presetSubtype="1" fill="hold" grpId="0" nodeType="after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wheel(1)">
                                      <p:cBhvr>
                                        <p:cTn id="93" dur="2000"/>
                                        <p:tgtEl>
                                          <p:spTgt spid="77"/>
                                        </p:tgtEl>
                                      </p:cBhvr>
                                    </p:animEffect>
                                  </p:childTnLst>
                                </p:cTn>
                              </p:par>
                            </p:childTnLst>
                          </p:cTn>
                        </p:par>
                        <p:par>
                          <p:cTn id="94" fill="hold">
                            <p:stCondLst>
                              <p:cond delay="4000"/>
                            </p:stCondLst>
                            <p:childTnLst>
                              <p:par>
                                <p:cTn id="95" presetID="6" presetClass="entr" presetSubtype="16"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Effect transition="in" filter="circle(in)">
                                      <p:cBhvr>
                                        <p:cTn id="97" dur="2000"/>
                                        <p:tgtEl>
                                          <p:spTgt spid="27"/>
                                        </p:tgtEl>
                                      </p:cBhvr>
                                    </p:animEffect>
                                  </p:childTnLst>
                                </p:cTn>
                              </p:par>
                              <p:par>
                                <p:cTn id="98" presetID="6" presetClass="entr" presetSubtype="16"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circle(in)">
                                      <p:cBhvr>
                                        <p:cTn id="100" dur="2000"/>
                                        <p:tgtEl>
                                          <p:spTgt spid="22"/>
                                        </p:tgtEl>
                                      </p:cBhvr>
                                    </p:animEffect>
                                  </p:childTnLst>
                                </p:cTn>
                              </p:par>
                            </p:childTnLst>
                          </p:cTn>
                        </p:par>
                        <p:par>
                          <p:cTn id="101" fill="hold">
                            <p:stCondLst>
                              <p:cond delay="6000"/>
                            </p:stCondLst>
                            <p:childTnLst>
                              <p:par>
                                <p:cTn id="102" presetID="21" presetClass="entr" presetSubtype="1" fill="hold" grpId="0" nodeType="afterEffect">
                                  <p:stCondLst>
                                    <p:cond delay="0"/>
                                  </p:stCondLst>
                                  <p:childTnLst>
                                    <p:set>
                                      <p:cBhvr>
                                        <p:cTn id="103" dur="1" fill="hold">
                                          <p:stCondLst>
                                            <p:cond delay="0"/>
                                          </p:stCondLst>
                                        </p:cTn>
                                        <p:tgtEl>
                                          <p:spTgt spid="80"/>
                                        </p:tgtEl>
                                        <p:attrNameLst>
                                          <p:attrName>style.visibility</p:attrName>
                                        </p:attrNameLst>
                                      </p:cBhvr>
                                      <p:to>
                                        <p:strVal val="visible"/>
                                      </p:to>
                                    </p:set>
                                    <p:animEffect transition="in" filter="wheel(1)">
                                      <p:cBhvr>
                                        <p:cTn id="104" dur="2000"/>
                                        <p:tgtEl>
                                          <p:spTgt spid="80"/>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wheel(1)">
                                      <p:cBhvr>
                                        <p:cTn id="107" dur="2000"/>
                                        <p:tgtEl>
                                          <p:spTgt spid="83"/>
                                        </p:tgtEl>
                                      </p:cBhvr>
                                    </p:animEffect>
                                  </p:childTnLst>
                                </p:cTn>
                              </p:par>
                            </p:childTnLst>
                          </p:cTn>
                        </p:par>
                      </p:childTnLst>
                    </p:cTn>
                  </p:par>
                  <p:par>
                    <p:cTn id="108" fill="hold">
                      <p:stCondLst>
                        <p:cond delay="indefinite"/>
                      </p:stCondLst>
                      <p:childTnLst>
                        <p:par>
                          <p:cTn id="109" fill="hold">
                            <p:stCondLst>
                              <p:cond delay="0"/>
                            </p:stCondLst>
                            <p:childTnLst>
                              <p:par>
                                <p:cTn id="110" presetID="6" presetClass="entr" presetSubtype="16" fill="hold" nodeType="clickEffect">
                                  <p:stCondLst>
                                    <p:cond delay="0"/>
                                  </p:stCondLst>
                                  <p:childTnLst>
                                    <p:set>
                                      <p:cBhvr>
                                        <p:cTn id="111" dur="1" fill="hold">
                                          <p:stCondLst>
                                            <p:cond delay="0"/>
                                          </p:stCondLst>
                                        </p:cTn>
                                        <p:tgtEl>
                                          <p:spTgt spid="26"/>
                                        </p:tgtEl>
                                        <p:attrNameLst>
                                          <p:attrName>style.visibility</p:attrName>
                                        </p:attrNameLst>
                                      </p:cBhvr>
                                      <p:to>
                                        <p:strVal val="visible"/>
                                      </p:to>
                                    </p:set>
                                    <p:animEffect transition="in" filter="circle(in)">
                                      <p:cBhvr>
                                        <p:cTn id="112" dur="2000"/>
                                        <p:tgtEl>
                                          <p:spTgt spid="26"/>
                                        </p:tgtEl>
                                      </p:cBhvr>
                                    </p:animEffect>
                                  </p:childTnLst>
                                </p:cTn>
                              </p:par>
                            </p:childTnLst>
                          </p:cTn>
                        </p:par>
                        <p:par>
                          <p:cTn id="113" fill="hold">
                            <p:stCondLst>
                              <p:cond delay="2000"/>
                            </p:stCondLst>
                            <p:childTnLst>
                              <p:par>
                                <p:cTn id="114" presetID="21" presetClass="entr" presetSubtype="1" fill="hold" grpId="0" nodeType="after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wheel(1)">
                                      <p:cBhvr>
                                        <p:cTn id="116" dur="2000"/>
                                        <p:tgtEl>
                                          <p:spTgt spid="79"/>
                                        </p:tgtEl>
                                      </p:cBhvr>
                                    </p:animEffect>
                                  </p:childTnLst>
                                </p:cTn>
                              </p:par>
                            </p:childTnLst>
                          </p:cTn>
                        </p:par>
                        <p:par>
                          <p:cTn id="117" fill="hold">
                            <p:stCondLst>
                              <p:cond delay="4000"/>
                            </p:stCondLst>
                            <p:childTnLst>
                              <p:par>
                                <p:cTn id="118" presetID="6" presetClass="entr" presetSubtype="16" fill="hold" grpId="0" nodeType="afterEffect">
                                  <p:stCondLst>
                                    <p:cond delay="0"/>
                                  </p:stCondLst>
                                  <p:childTnLst>
                                    <p:set>
                                      <p:cBhvr>
                                        <p:cTn id="119" dur="1" fill="hold">
                                          <p:stCondLst>
                                            <p:cond delay="0"/>
                                          </p:stCondLst>
                                        </p:cTn>
                                        <p:tgtEl>
                                          <p:spTgt spid="157"/>
                                        </p:tgtEl>
                                        <p:attrNameLst>
                                          <p:attrName>style.visibility</p:attrName>
                                        </p:attrNameLst>
                                      </p:cBhvr>
                                      <p:to>
                                        <p:strVal val="visible"/>
                                      </p:to>
                                    </p:set>
                                    <p:animEffect transition="in" filter="circle(in)">
                                      <p:cBhvr>
                                        <p:cTn id="120" dur="2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1" grpId="0" animBg="1"/>
      <p:bldP spid="72" grpId="0" animBg="1"/>
      <p:bldP spid="73" grpId="0" animBg="1"/>
      <p:bldP spid="74" grpId="0" animBg="1"/>
      <p:bldP spid="75" grpId="0" animBg="1"/>
      <p:bldP spid="79" grpId="0" animBg="1"/>
      <p:bldP spid="157" grpId="0" animBg="1"/>
      <p:bldP spid="83" grpId="0" animBg="1"/>
      <p:bldP spid="77" grpId="0" animBg="1"/>
      <p:bldP spid="22" grpId="0" animBg="1"/>
      <p:bldP spid="27" grpId="0" animBg="1"/>
      <p:bldP spid="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2"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817785-2AC4-6748-A664-6AA3B6FB1D78}"/>
              </a:ext>
            </a:extLst>
          </p:cNvPr>
          <p:cNvSpPr>
            <a:spLocks noGrp="1"/>
          </p:cNvSpPr>
          <p:nvPr>
            <p:ph type="ctrTitle"/>
          </p:nvPr>
        </p:nvSpPr>
        <p:spPr>
          <a:xfrm>
            <a:off x="1524000" y="2776539"/>
            <a:ext cx="9144000" cy="1381188"/>
          </a:xfrm>
        </p:spPr>
        <p:txBody>
          <a:bodyPr anchor="ctr">
            <a:normAutofit/>
          </a:bodyPr>
          <a:lstStyle/>
          <a:p>
            <a:r>
              <a:rPr lang="en-US" sz="4000" dirty="0">
                <a:solidFill>
                  <a:schemeClr val="bg2"/>
                </a:solidFill>
              </a:rPr>
              <a:t>Real World Use Case Example</a:t>
            </a:r>
          </a:p>
        </p:txBody>
      </p:sp>
      <p:sp>
        <p:nvSpPr>
          <p:cNvPr id="3" name="Footer Placeholder 2">
            <a:extLst>
              <a:ext uri="{FF2B5EF4-FFF2-40B4-BE49-F238E27FC236}">
                <a16:creationId xmlns:a16="http://schemas.microsoft.com/office/drawing/2014/main" id="{9AAC04D0-DE3F-49CD-A55D-4DE5A56F6A6C}"/>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73594154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05C16CB-98AE-4671-9154-B5D4F25B6593}"/>
              </a:ext>
            </a:extLst>
          </p:cNvPr>
          <p:cNvSpPr/>
          <p:nvPr/>
        </p:nvSpPr>
        <p:spPr>
          <a:xfrm>
            <a:off x="2" y="12031"/>
            <a:ext cx="421536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139043" y="991573"/>
            <a:ext cx="3714211" cy="1597315"/>
          </a:xfrm>
          <a:noFill/>
          <a:ln w="19050">
            <a:noFill/>
          </a:ln>
        </p:spPr>
        <p:txBody>
          <a:bodyPr wrap="square">
            <a:normAutofit fontScale="90000"/>
          </a:bodyPr>
          <a:lstStyle/>
          <a:p>
            <a:pPr algn="ctr"/>
            <a:r>
              <a:rPr lang="en-US" sz="4000" dirty="0">
                <a:solidFill>
                  <a:srgbClr val="FFFFFF"/>
                </a:solidFill>
              </a:rPr>
              <a:t>Real World</a:t>
            </a:r>
            <a:br>
              <a:rPr lang="en-US" sz="4000" dirty="0">
                <a:solidFill>
                  <a:srgbClr val="FFFFFF"/>
                </a:solidFill>
              </a:rPr>
            </a:br>
            <a:r>
              <a:rPr lang="en-US" sz="4000" dirty="0">
                <a:solidFill>
                  <a:srgbClr val="FFFFFF"/>
                </a:solidFill>
              </a:rPr>
              <a:t>Use Case</a:t>
            </a:r>
            <a:r>
              <a:rPr lang="en-US" sz="4000" b="1" dirty="0">
                <a:solidFill>
                  <a:schemeClr val="bg1"/>
                </a:solidFill>
              </a:rPr>
              <a:t> Examples</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4" name="Rectangle 3">
            <a:extLst>
              <a:ext uri="{FF2B5EF4-FFF2-40B4-BE49-F238E27FC236}">
                <a16:creationId xmlns:a16="http://schemas.microsoft.com/office/drawing/2014/main" id="{EBC48E57-7FA7-4ECA-96D0-7C118163B7C1}"/>
              </a:ext>
            </a:extLst>
          </p:cNvPr>
          <p:cNvSpPr/>
          <p:nvPr/>
        </p:nvSpPr>
        <p:spPr>
          <a:xfrm>
            <a:off x="1" y="4340538"/>
            <a:ext cx="5173579" cy="461665"/>
          </a:xfrm>
          <a:prstGeom prst="rect">
            <a:avLst/>
          </a:prstGeom>
        </p:spPr>
        <p:txBody>
          <a:bodyPr wrap="square">
            <a:spAutoFit/>
          </a:bodyPr>
          <a:lstStyle/>
          <a:p>
            <a:pPr algn="ctr"/>
            <a:endParaRPr lang="en-US" sz="2400" dirty="0">
              <a:solidFill>
                <a:srgbClr val="00B0F0"/>
              </a:solidFill>
              <a:latin typeface="Source Sans Pro" panose="020B0503030403020204" pitchFamily="34" charset="0"/>
            </a:endParaRPr>
          </a:p>
        </p:txBody>
      </p:sp>
      <p:sp>
        <p:nvSpPr>
          <p:cNvPr id="19" name="Content Placeholder 6">
            <a:extLst>
              <a:ext uri="{FF2B5EF4-FFF2-40B4-BE49-F238E27FC236}">
                <a16:creationId xmlns:a16="http://schemas.microsoft.com/office/drawing/2014/main" id="{EBC856F7-A04D-4488-91EE-0E05CED154DF}"/>
              </a:ext>
            </a:extLst>
          </p:cNvPr>
          <p:cNvSpPr txBox="1">
            <a:spLocks/>
          </p:cNvSpPr>
          <p:nvPr/>
        </p:nvSpPr>
        <p:spPr>
          <a:xfrm>
            <a:off x="4307306" y="260685"/>
            <a:ext cx="7884695" cy="659731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600"/>
              </a:spcBef>
              <a:buClr>
                <a:schemeClr val="accent1"/>
              </a:buClr>
              <a:buNone/>
            </a:pPr>
            <a:r>
              <a:rPr lang="en-US" sz="2600" dirty="0">
                <a:solidFill>
                  <a:schemeClr val="accent1"/>
                </a:solidFill>
              </a:rPr>
              <a:t>Company Description:</a:t>
            </a:r>
            <a:r>
              <a:rPr lang="en-US" sz="2600" dirty="0">
                <a:solidFill>
                  <a:schemeClr val="accent1"/>
                </a:solidFill>
                <a:latin typeface="Arial" panose="020B0604020202020204" pitchFamily="34" charset="0"/>
              </a:rPr>
              <a:t> </a:t>
            </a:r>
          </a:p>
          <a:p>
            <a:pPr marL="0" lvl="1" indent="0">
              <a:lnSpc>
                <a:spcPct val="110000"/>
              </a:lnSpc>
              <a:spcBef>
                <a:spcPts val="0"/>
              </a:spcBef>
              <a:buClr>
                <a:schemeClr val="accent1"/>
              </a:buClr>
              <a:buNone/>
            </a:pPr>
            <a:r>
              <a:rPr lang="en-US" dirty="0"/>
              <a:t>Comcast is the second-largest broadcasting and cable television company in the world by revenue and the largest home Internet service provider in the United States.</a:t>
            </a:r>
          </a:p>
          <a:p>
            <a:pPr marL="0" lvl="1" indent="0">
              <a:lnSpc>
                <a:spcPct val="110000"/>
              </a:lnSpc>
              <a:spcBef>
                <a:spcPts val="1000"/>
              </a:spcBef>
              <a:buClr>
                <a:schemeClr val="accent1"/>
              </a:buClr>
              <a:buNone/>
            </a:pPr>
            <a:endParaRPr lang="en-US" sz="1100" dirty="0"/>
          </a:p>
          <a:p>
            <a:pPr marL="0" lvl="1" indent="0">
              <a:lnSpc>
                <a:spcPct val="110000"/>
              </a:lnSpc>
              <a:spcBef>
                <a:spcPts val="1000"/>
              </a:spcBef>
              <a:buClr>
                <a:schemeClr val="accent1"/>
              </a:buClr>
              <a:buNone/>
            </a:pPr>
            <a:r>
              <a:rPr lang="en-US" sz="2600" dirty="0">
                <a:solidFill>
                  <a:schemeClr val="accent1"/>
                </a:solidFill>
              </a:rPr>
              <a:t>Use Case Summary</a:t>
            </a:r>
          </a:p>
          <a:p>
            <a:pPr marL="0" lvl="1" indent="0">
              <a:lnSpc>
                <a:spcPct val="110000"/>
              </a:lnSpc>
              <a:spcBef>
                <a:spcPts val="0"/>
              </a:spcBef>
              <a:buClr>
                <a:schemeClr val="accent1"/>
              </a:buClr>
              <a:buNone/>
            </a:pPr>
            <a:r>
              <a:rPr lang="en-US" dirty="0"/>
              <a:t>Leveraged the capabilities unique to TSDB to developed a new strategy for monitoring cloud and container-based environments</a:t>
            </a:r>
          </a:p>
          <a:p>
            <a:pPr marL="0" lvl="1" indent="0">
              <a:lnSpc>
                <a:spcPct val="110000"/>
              </a:lnSpc>
              <a:spcBef>
                <a:spcPts val="1000"/>
              </a:spcBef>
              <a:buClr>
                <a:schemeClr val="accent1"/>
              </a:buClr>
              <a:buNone/>
            </a:pPr>
            <a:endParaRPr lang="en-US" sz="1100" dirty="0"/>
          </a:p>
          <a:p>
            <a:pPr marL="0" lvl="1" indent="0">
              <a:lnSpc>
                <a:spcPct val="110000"/>
              </a:lnSpc>
              <a:spcBef>
                <a:spcPts val="1000"/>
              </a:spcBef>
              <a:buClr>
                <a:schemeClr val="accent1"/>
              </a:buClr>
              <a:buNone/>
            </a:pPr>
            <a:r>
              <a:rPr lang="en-US" sz="2600" dirty="0">
                <a:solidFill>
                  <a:schemeClr val="accent1"/>
                </a:solidFill>
              </a:rPr>
              <a:t>Primary Goals:</a:t>
            </a:r>
          </a:p>
          <a:p>
            <a:pPr marL="457189" lvl="1" indent="-457189">
              <a:lnSpc>
                <a:spcPct val="110000"/>
              </a:lnSpc>
              <a:spcBef>
                <a:spcPts val="0"/>
              </a:spcBef>
              <a:buClr>
                <a:schemeClr val="accent1"/>
              </a:buClr>
            </a:pPr>
            <a:r>
              <a:rPr lang="en-US" dirty="0"/>
              <a:t>Remove infrastructure heavy lifting</a:t>
            </a:r>
          </a:p>
          <a:p>
            <a:pPr marL="457189" lvl="1" indent="-457189">
              <a:lnSpc>
                <a:spcPct val="110000"/>
              </a:lnSpc>
              <a:spcBef>
                <a:spcPts val="1000"/>
              </a:spcBef>
              <a:buClr>
                <a:schemeClr val="accent1"/>
              </a:buClr>
            </a:pPr>
            <a:r>
              <a:rPr lang="en-US" dirty="0"/>
              <a:t>Consolidate tooling</a:t>
            </a:r>
          </a:p>
          <a:p>
            <a:pPr marL="457189" lvl="1" indent="-457189">
              <a:lnSpc>
                <a:spcPct val="110000"/>
              </a:lnSpc>
              <a:spcBef>
                <a:spcPts val="1000"/>
              </a:spcBef>
              <a:buClr>
                <a:schemeClr val="accent1"/>
              </a:buClr>
            </a:pPr>
            <a:r>
              <a:rPr lang="en-US" dirty="0">
                <a:solidFill>
                  <a:srgbClr val="000000"/>
                </a:solidFill>
              </a:rPr>
              <a:t>Provide transparency</a:t>
            </a:r>
          </a:p>
          <a:p>
            <a:pPr marL="457189" lvl="1" indent="-457189">
              <a:lnSpc>
                <a:spcPct val="110000"/>
              </a:lnSpc>
              <a:spcBef>
                <a:spcPts val="1000"/>
              </a:spcBef>
              <a:buClr>
                <a:schemeClr val="accent1"/>
              </a:buClr>
            </a:pPr>
            <a:r>
              <a:rPr lang="en-US" dirty="0">
                <a:solidFill>
                  <a:srgbClr val="000000"/>
                </a:solidFill>
              </a:rPr>
              <a:t>Drive efficiencies and identify opportunities</a:t>
            </a:r>
          </a:p>
          <a:p>
            <a:pPr marL="457189" lvl="1" indent="-457189">
              <a:lnSpc>
                <a:spcPct val="110000"/>
              </a:lnSpc>
              <a:spcBef>
                <a:spcPts val="1000"/>
              </a:spcBef>
              <a:buClr>
                <a:schemeClr val="accent1"/>
              </a:buClr>
            </a:pPr>
            <a:r>
              <a:rPr lang="en-US" dirty="0">
                <a:solidFill>
                  <a:srgbClr val="000000"/>
                </a:solidFill>
              </a:rPr>
              <a:t>Provide application metrics for developers</a:t>
            </a:r>
          </a:p>
        </p:txBody>
      </p:sp>
      <p:pic>
        <p:nvPicPr>
          <p:cNvPr id="5" name="Picture 4">
            <a:extLst>
              <a:ext uri="{FF2B5EF4-FFF2-40B4-BE49-F238E27FC236}">
                <a16:creationId xmlns:a16="http://schemas.microsoft.com/office/drawing/2014/main" id="{7D1E8E46-01A2-4CDF-82D6-4B0FADE653F5}"/>
              </a:ext>
            </a:extLst>
          </p:cNvPr>
          <p:cNvPicPr>
            <a:picLocks noChangeAspect="1"/>
          </p:cNvPicPr>
          <p:nvPr/>
        </p:nvPicPr>
        <p:blipFill rotWithShape="1">
          <a:blip r:embed="rId3"/>
          <a:srcRect l="7375" t="8053" r="3673"/>
          <a:stretch/>
        </p:blipFill>
        <p:spPr>
          <a:xfrm>
            <a:off x="807146" y="3689789"/>
            <a:ext cx="2601076" cy="16640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Footer Placeholder 2">
            <a:extLst>
              <a:ext uri="{FF2B5EF4-FFF2-40B4-BE49-F238E27FC236}">
                <a16:creationId xmlns:a16="http://schemas.microsoft.com/office/drawing/2014/main" id="{301F484C-36EC-4C58-8B4C-2A4524E78B0E}"/>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77061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800"/>
                            </p:stCondLst>
                            <p:childTnLst>
                              <p:par>
                                <p:cTn id="10" presetID="6" presetClass="entr" presetSubtype="16" fill="hold" nodeType="after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circle(in)">
                                      <p:cBhvr>
                                        <p:cTn id="12" dur="20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iterate type="lt">
                                    <p:tmPct val="10000"/>
                                  </p:iterate>
                                  <p:childTnLst>
                                    <p:set>
                                      <p:cBhvr>
                                        <p:cTn id="16" dur="1" fill="hold">
                                          <p:stCondLst>
                                            <p:cond delay="0"/>
                                          </p:stCondLst>
                                        </p:cTn>
                                        <p:tgtEl>
                                          <p:spTgt spid="19">
                                            <p:txEl>
                                              <p:pRg st="3" end="3"/>
                                            </p:txEl>
                                          </p:spTgt>
                                        </p:tgtEl>
                                        <p:attrNameLst>
                                          <p:attrName>style.visibility</p:attrName>
                                        </p:attrNameLst>
                                      </p:cBhvr>
                                      <p:to>
                                        <p:strVal val="visible"/>
                                      </p:to>
                                    </p:set>
                                    <p:anim calcmode="lin" valueType="num">
                                      <p:cBhvr additive="base">
                                        <p:cTn id="17" dur="1000" fill="hold"/>
                                        <p:tgtEl>
                                          <p:spTgt spid="19">
                                            <p:txEl>
                                              <p:pRg st="3" end="3"/>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19">
                                            <p:txEl>
                                              <p:pRg st="3" end="3"/>
                                            </p:txEl>
                                          </p:spTgt>
                                        </p:tgtEl>
                                        <p:attrNameLst>
                                          <p:attrName>ppt_y</p:attrName>
                                        </p:attrNameLst>
                                      </p:cBhvr>
                                      <p:tavLst>
                                        <p:tav tm="0">
                                          <p:val>
                                            <p:strVal val="#ppt_y"/>
                                          </p:val>
                                        </p:tav>
                                        <p:tav tm="100000">
                                          <p:val>
                                            <p:strVal val="#ppt_y"/>
                                          </p:val>
                                        </p:tav>
                                      </p:tavLst>
                                    </p:anim>
                                  </p:childTnLst>
                                </p:cTn>
                              </p:par>
                            </p:childTnLst>
                          </p:cTn>
                        </p:par>
                        <p:par>
                          <p:cTn id="19" fill="hold">
                            <p:stCondLst>
                              <p:cond delay="2300"/>
                            </p:stCondLst>
                            <p:childTnLst>
                              <p:par>
                                <p:cTn id="20" presetID="6" presetClass="entr" presetSubtype="16" fill="hold" nodeType="after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circle(in)">
                                      <p:cBhvr>
                                        <p:cTn id="22" dur="2000"/>
                                        <p:tgtEl>
                                          <p:spTgt spid="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iterate type="lt">
                                    <p:tmPct val="10000"/>
                                  </p:iterate>
                                  <p:childTnLst>
                                    <p:set>
                                      <p:cBhvr>
                                        <p:cTn id="26" dur="1" fill="hold">
                                          <p:stCondLst>
                                            <p:cond delay="0"/>
                                          </p:stCondLst>
                                        </p:cTn>
                                        <p:tgtEl>
                                          <p:spTgt spid="19">
                                            <p:txEl>
                                              <p:pRg st="6" end="6"/>
                                            </p:txEl>
                                          </p:spTgt>
                                        </p:tgtEl>
                                        <p:attrNameLst>
                                          <p:attrName>style.visibility</p:attrName>
                                        </p:attrNameLst>
                                      </p:cBhvr>
                                      <p:to>
                                        <p:strVal val="visible"/>
                                      </p:to>
                                    </p:set>
                                    <p:anim calcmode="lin" valueType="num">
                                      <p:cBhvr additive="base">
                                        <p:cTn id="27" dur="1000" fill="hold"/>
                                        <p:tgtEl>
                                          <p:spTgt spid="19">
                                            <p:txEl>
                                              <p:pRg st="6" end="6"/>
                                            </p:txEl>
                                          </p:spTgt>
                                        </p:tgtEl>
                                        <p:attrNameLst>
                                          <p:attrName>ppt_x</p:attrName>
                                        </p:attrNameLst>
                                      </p:cBhvr>
                                      <p:tavLst>
                                        <p:tav tm="0">
                                          <p:val>
                                            <p:strVal val="1+#ppt_w/2"/>
                                          </p:val>
                                        </p:tav>
                                        <p:tav tm="100000">
                                          <p:val>
                                            <p:strVal val="#ppt_x"/>
                                          </p:val>
                                        </p:tav>
                                      </p:tavLst>
                                    </p:anim>
                                    <p:anim calcmode="lin" valueType="num">
                                      <p:cBhvr additive="base">
                                        <p:cTn id="28" dur="1000" fill="hold"/>
                                        <p:tgtEl>
                                          <p:spTgt spid="19">
                                            <p:txEl>
                                              <p:pRg st="6" end="6"/>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42" presetClass="entr" presetSubtype="0" fill="hold" nodeType="after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1000"/>
                                        <p:tgtEl>
                                          <p:spTgt spid="19">
                                            <p:txEl>
                                              <p:pRg st="7" end="7"/>
                                            </p:txEl>
                                          </p:spTgt>
                                        </p:tgtEl>
                                      </p:cBhvr>
                                    </p:animEffect>
                                    <p:anim calcmode="lin" valueType="num">
                                      <p:cBhvr>
                                        <p:cTn id="33" dur="1000" fill="hold"/>
                                        <p:tgtEl>
                                          <p:spTgt spid="19">
                                            <p:txEl>
                                              <p:pRg st="7" end="7"/>
                                            </p:txEl>
                                          </p:spTgt>
                                        </p:tgtEl>
                                        <p:attrNameLst>
                                          <p:attrName>ppt_x</p:attrName>
                                        </p:attrNameLst>
                                      </p:cBhvr>
                                      <p:tavLst>
                                        <p:tav tm="0">
                                          <p:val>
                                            <p:strVal val="#ppt_x"/>
                                          </p:val>
                                        </p:tav>
                                        <p:tav tm="100000">
                                          <p:val>
                                            <p:strVal val="#ppt_x"/>
                                          </p:val>
                                        </p:tav>
                                      </p:tavLst>
                                    </p:anim>
                                    <p:anim calcmode="lin" valueType="num">
                                      <p:cBhvr>
                                        <p:cTn id="34" dur="1000" fill="hold"/>
                                        <p:tgtEl>
                                          <p:spTgt spid="19">
                                            <p:txEl>
                                              <p:pRg st="7" end="7"/>
                                            </p:txEl>
                                          </p:spTgt>
                                        </p:tgtEl>
                                        <p:attrNameLst>
                                          <p:attrName>ppt_y</p:attrName>
                                        </p:attrNameLst>
                                      </p:cBhvr>
                                      <p:tavLst>
                                        <p:tav tm="0">
                                          <p:val>
                                            <p:strVal val="#ppt_y+.1"/>
                                          </p:val>
                                        </p:tav>
                                        <p:tav tm="100000">
                                          <p:val>
                                            <p:strVal val="#ppt_y"/>
                                          </p:val>
                                        </p:tav>
                                      </p:tavLst>
                                    </p:anim>
                                  </p:childTnLst>
                                </p:cTn>
                              </p:par>
                            </p:childTnLst>
                          </p:cTn>
                        </p:par>
                        <p:par>
                          <p:cTn id="35" fill="hold">
                            <p:stCondLst>
                              <p:cond delay="3200"/>
                            </p:stCondLst>
                            <p:childTnLst>
                              <p:par>
                                <p:cTn id="36" presetID="42" presetClass="entr" presetSubtype="0" fill="hold" nodeType="afterEffect">
                                  <p:stCondLst>
                                    <p:cond delay="2000"/>
                                  </p:stCondLst>
                                  <p:childTnLst>
                                    <p:set>
                                      <p:cBhvr>
                                        <p:cTn id="37" dur="1" fill="hold">
                                          <p:stCondLst>
                                            <p:cond delay="0"/>
                                          </p:stCondLst>
                                        </p:cTn>
                                        <p:tgtEl>
                                          <p:spTgt spid="19">
                                            <p:txEl>
                                              <p:pRg st="8" end="8"/>
                                            </p:txEl>
                                          </p:spTgt>
                                        </p:tgtEl>
                                        <p:attrNameLst>
                                          <p:attrName>style.visibility</p:attrName>
                                        </p:attrNameLst>
                                      </p:cBhvr>
                                      <p:to>
                                        <p:strVal val="visible"/>
                                      </p:to>
                                    </p:set>
                                    <p:animEffect transition="in" filter="fade">
                                      <p:cBhvr>
                                        <p:cTn id="38" dur="1000"/>
                                        <p:tgtEl>
                                          <p:spTgt spid="19">
                                            <p:txEl>
                                              <p:pRg st="8" end="8"/>
                                            </p:txEl>
                                          </p:spTgt>
                                        </p:tgtEl>
                                      </p:cBhvr>
                                    </p:animEffect>
                                    <p:anim calcmode="lin" valueType="num">
                                      <p:cBhvr>
                                        <p:cTn id="39" dur="1000" fill="hold"/>
                                        <p:tgtEl>
                                          <p:spTgt spid="19">
                                            <p:txEl>
                                              <p:pRg st="8" end="8"/>
                                            </p:txEl>
                                          </p:spTgt>
                                        </p:tgtEl>
                                        <p:attrNameLst>
                                          <p:attrName>ppt_x</p:attrName>
                                        </p:attrNameLst>
                                      </p:cBhvr>
                                      <p:tavLst>
                                        <p:tav tm="0">
                                          <p:val>
                                            <p:strVal val="#ppt_x"/>
                                          </p:val>
                                        </p:tav>
                                        <p:tav tm="100000">
                                          <p:val>
                                            <p:strVal val="#ppt_x"/>
                                          </p:val>
                                        </p:tav>
                                      </p:tavLst>
                                    </p:anim>
                                    <p:anim calcmode="lin" valueType="num">
                                      <p:cBhvr>
                                        <p:cTn id="40" dur="1000" fill="hold"/>
                                        <p:tgtEl>
                                          <p:spTgt spid="19">
                                            <p:txEl>
                                              <p:pRg st="8" end="8"/>
                                            </p:txEl>
                                          </p:spTgt>
                                        </p:tgtEl>
                                        <p:attrNameLst>
                                          <p:attrName>ppt_y</p:attrName>
                                        </p:attrNameLst>
                                      </p:cBhvr>
                                      <p:tavLst>
                                        <p:tav tm="0">
                                          <p:val>
                                            <p:strVal val="#ppt_y+.1"/>
                                          </p:val>
                                        </p:tav>
                                        <p:tav tm="100000">
                                          <p:val>
                                            <p:strVal val="#ppt_y"/>
                                          </p:val>
                                        </p:tav>
                                      </p:tavLst>
                                    </p:anim>
                                  </p:childTnLst>
                                </p:cTn>
                              </p:par>
                            </p:childTnLst>
                          </p:cTn>
                        </p:par>
                        <p:par>
                          <p:cTn id="41" fill="hold">
                            <p:stCondLst>
                              <p:cond delay="6200"/>
                            </p:stCondLst>
                            <p:childTnLst>
                              <p:par>
                                <p:cTn id="42" presetID="42" presetClass="entr" presetSubtype="0" fill="hold" nodeType="afterEffect">
                                  <p:stCondLst>
                                    <p:cond delay="2000"/>
                                  </p:stCondLst>
                                  <p:childTnLst>
                                    <p:set>
                                      <p:cBhvr>
                                        <p:cTn id="43" dur="1" fill="hold">
                                          <p:stCondLst>
                                            <p:cond delay="0"/>
                                          </p:stCondLst>
                                        </p:cTn>
                                        <p:tgtEl>
                                          <p:spTgt spid="19">
                                            <p:txEl>
                                              <p:pRg st="9" end="9"/>
                                            </p:txEl>
                                          </p:spTgt>
                                        </p:tgtEl>
                                        <p:attrNameLst>
                                          <p:attrName>style.visibility</p:attrName>
                                        </p:attrNameLst>
                                      </p:cBhvr>
                                      <p:to>
                                        <p:strVal val="visible"/>
                                      </p:to>
                                    </p:set>
                                    <p:animEffect transition="in" filter="fade">
                                      <p:cBhvr>
                                        <p:cTn id="44" dur="1000"/>
                                        <p:tgtEl>
                                          <p:spTgt spid="19">
                                            <p:txEl>
                                              <p:pRg st="9" end="9"/>
                                            </p:txEl>
                                          </p:spTgt>
                                        </p:tgtEl>
                                      </p:cBhvr>
                                    </p:animEffect>
                                    <p:anim calcmode="lin" valueType="num">
                                      <p:cBhvr>
                                        <p:cTn id="45" dur="1000" fill="hold"/>
                                        <p:tgtEl>
                                          <p:spTgt spid="19">
                                            <p:txEl>
                                              <p:pRg st="9" end="9"/>
                                            </p:txEl>
                                          </p:spTgt>
                                        </p:tgtEl>
                                        <p:attrNameLst>
                                          <p:attrName>ppt_x</p:attrName>
                                        </p:attrNameLst>
                                      </p:cBhvr>
                                      <p:tavLst>
                                        <p:tav tm="0">
                                          <p:val>
                                            <p:strVal val="#ppt_x"/>
                                          </p:val>
                                        </p:tav>
                                        <p:tav tm="100000">
                                          <p:val>
                                            <p:strVal val="#ppt_x"/>
                                          </p:val>
                                        </p:tav>
                                      </p:tavLst>
                                    </p:anim>
                                    <p:anim calcmode="lin" valueType="num">
                                      <p:cBhvr>
                                        <p:cTn id="46" dur="1000" fill="hold"/>
                                        <p:tgtEl>
                                          <p:spTgt spid="19">
                                            <p:txEl>
                                              <p:pRg st="9" end="9"/>
                                            </p:txEl>
                                          </p:spTgt>
                                        </p:tgtEl>
                                        <p:attrNameLst>
                                          <p:attrName>ppt_y</p:attrName>
                                        </p:attrNameLst>
                                      </p:cBhvr>
                                      <p:tavLst>
                                        <p:tav tm="0">
                                          <p:val>
                                            <p:strVal val="#ppt_y+.1"/>
                                          </p:val>
                                        </p:tav>
                                        <p:tav tm="100000">
                                          <p:val>
                                            <p:strVal val="#ppt_y"/>
                                          </p:val>
                                        </p:tav>
                                      </p:tavLst>
                                    </p:anim>
                                  </p:childTnLst>
                                </p:cTn>
                              </p:par>
                            </p:childTnLst>
                          </p:cTn>
                        </p:par>
                        <p:par>
                          <p:cTn id="47" fill="hold">
                            <p:stCondLst>
                              <p:cond delay="9200"/>
                            </p:stCondLst>
                            <p:childTnLst>
                              <p:par>
                                <p:cTn id="48" presetID="42" presetClass="entr" presetSubtype="0" fill="hold" nodeType="afterEffect">
                                  <p:stCondLst>
                                    <p:cond delay="2000"/>
                                  </p:stCondLst>
                                  <p:childTnLst>
                                    <p:set>
                                      <p:cBhvr>
                                        <p:cTn id="49" dur="1" fill="hold">
                                          <p:stCondLst>
                                            <p:cond delay="0"/>
                                          </p:stCondLst>
                                        </p:cTn>
                                        <p:tgtEl>
                                          <p:spTgt spid="19">
                                            <p:txEl>
                                              <p:pRg st="10" end="10"/>
                                            </p:txEl>
                                          </p:spTgt>
                                        </p:tgtEl>
                                        <p:attrNameLst>
                                          <p:attrName>style.visibility</p:attrName>
                                        </p:attrNameLst>
                                      </p:cBhvr>
                                      <p:to>
                                        <p:strVal val="visible"/>
                                      </p:to>
                                    </p:set>
                                    <p:animEffect transition="in" filter="fade">
                                      <p:cBhvr>
                                        <p:cTn id="50" dur="1000"/>
                                        <p:tgtEl>
                                          <p:spTgt spid="19">
                                            <p:txEl>
                                              <p:pRg st="10" end="10"/>
                                            </p:txEl>
                                          </p:spTgt>
                                        </p:tgtEl>
                                      </p:cBhvr>
                                    </p:animEffect>
                                    <p:anim calcmode="lin" valueType="num">
                                      <p:cBhvr>
                                        <p:cTn id="51" dur="1000" fill="hold"/>
                                        <p:tgtEl>
                                          <p:spTgt spid="19">
                                            <p:txEl>
                                              <p:pRg st="10" end="10"/>
                                            </p:txEl>
                                          </p:spTgt>
                                        </p:tgtEl>
                                        <p:attrNameLst>
                                          <p:attrName>ppt_x</p:attrName>
                                        </p:attrNameLst>
                                      </p:cBhvr>
                                      <p:tavLst>
                                        <p:tav tm="0">
                                          <p:val>
                                            <p:strVal val="#ppt_x"/>
                                          </p:val>
                                        </p:tav>
                                        <p:tav tm="100000">
                                          <p:val>
                                            <p:strVal val="#ppt_x"/>
                                          </p:val>
                                        </p:tav>
                                      </p:tavLst>
                                    </p:anim>
                                    <p:anim calcmode="lin" valueType="num">
                                      <p:cBhvr>
                                        <p:cTn id="52" dur="1000" fill="hold"/>
                                        <p:tgtEl>
                                          <p:spTgt spid="19">
                                            <p:txEl>
                                              <p:pRg st="10" end="10"/>
                                            </p:txEl>
                                          </p:spTgt>
                                        </p:tgtEl>
                                        <p:attrNameLst>
                                          <p:attrName>ppt_y</p:attrName>
                                        </p:attrNameLst>
                                      </p:cBhvr>
                                      <p:tavLst>
                                        <p:tav tm="0">
                                          <p:val>
                                            <p:strVal val="#ppt_y+.1"/>
                                          </p:val>
                                        </p:tav>
                                        <p:tav tm="100000">
                                          <p:val>
                                            <p:strVal val="#ppt_y"/>
                                          </p:val>
                                        </p:tav>
                                      </p:tavLst>
                                    </p:anim>
                                  </p:childTnLst>
                                </p:cTn>
                              </p:par>
                            </p:childTnLst>
                          </p:cTn>
                        </p:par>
                        <p:par>
                          <p:cTn id="53" fill="hold">
                            <p:stCondLst>
                              <p:cond delay="12200"/>
                            </p:stCondLst>
                            <p:childTnLst>
                              <p:par>
                                <p:cTn id="54" presetID="42" presetClass="entr" presetSubtype="0" fill="hold" nodeType="afterEffect">
                                  <p:stCondLst>
                                    <p:cond delay="2000"/>
                                  </p:stCondLst>
                                  <p:childTnLst>
                                    <p:set>
                                      <p:cBhvr>
                                        <p:cTn id="55" dur="1" fill="hold">
                                          <p:stCondLst>
                                            <p:cond delay="0"/>
                                          </p:stCondLst>
                                        </p:cTn>
                                        <p:tgtEl>
                                          <p:spTgt spid="19">
                                            <p:txEl>
                                              <p:pRg st="11" end="11"/>
                                            </p:txEl>
                                          </p:spTgt>
                                        </p:tgtEl>
                                        <p:attrNameLst>
                                          <p:attrName>style.visibility</p:attrName>
                                        </p:attrNameLst>
                                      </p:cBhvr>
                                      <p:to>
                                        <p:strVal val="visible"/>
                                      </p:to>
                                    </p:set>
                                    <p:animEffect transition="in" filter="fade">
                                      <p:cBhvr>
                                        <p:cTn id="56" dur="1000"/>
                                        <p:tgtEl>
                                          <p:spTgt spid="19">
                                            <p:txEl>
                                              <p:pRg st="11" end="11"/>
                                            </p:txEl>
                                          </p:spTgt>
                                        </p:tgtEl>
                                      </p:cBhvr>
                                    </p:animEffect>
                                    <p:anim calcmode="lin" valueType="num">
                                      <p:cBhvr>
                                        <p:cTn id="57" dur="1000" fill="hold"/>
                                        <p:tgtEl>
                                          <p:spTgt spid="19">
                                            <p:txEl>
                                              <p:pRg st="11" end="11"/>
                                            </p:txEl>
                                          </p:spTgt>
                                        </p:tgtEl>
                                        <p:attrNameLst>
                                          <p:attrName>ppt_x</p:attrName>
                                        </p:attrNameLst>
                                      </p:cBhvr>
                                      <p:tavLst>
                                        <p:tav tm="0">
                                          <p:val>
                                            <p:strVal val="#ppt_x"/>
                                          </p:val>
                                        </p:tav>
                                        <p:tav tm="100000">
                                          <p:val>
                                            <p:strVal val="#ppt_x"/>
                                          </p:val>
                                        </p:tav>
                                      </p:tavLst>
                                    </p:anim>
                                    <p:anim calcmode="lin" valueType="num">
                                      <p:cBhvr>
                                        <p:cTn id="58" dur="1000" fill="hold"/>
                                        <p:tgtEl>
                                          <p:spTgt spid="19">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05C16CB-98AE-4671-9154-B5D4F25B6593}"/>
              </a:ext>
            </a:extLst>
          </p:cNvPr>
          <p:cNvSpPr/>
          <p:nvPr/>
        </p:nvSpPr>
        <p:spPr>
          <a:xfrm>
            <a:off x="2" y="12031"/>
            <a:ext cx="421536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2" y="541421"/>
            <a:ext cx="4215367" cy="1597315"/>
          </a:xfrm>
          <a:noFill/>
          <a:ln w="19050">
            <a:noFill/>
          </a:ln>
        </p:spPr>
        <p:txBody>
          <a:bodyPr wrap="square">
            <a:normAutofit/>
          </a:bodyPr>
          <a:lstStyle/>
          <a:p>
            <a:pPr algn="ctr"/>
            <a:r>
              <a:rPr lang="en-US" sz="4000" dirty="0">
                <a:solidFill>
                  <a:srgbClr val="FFFFFF"/>
                </a:solidFill>
              </a:rPr>
              <a:t>Real World</a:t>
            </a:r>
            <a:br>
              <a:rPr lang="en-US" sz="4000" dirty="0">
                <a:solidFill>
                  <a:srgbClr val="FFFFFF"/>
                </a:solidFill>
              </a:rPr>
            </a:br>
            <a:r>
              <a:rPr lang="en-US" sz="4000" dirty="0">
                <a:solidFill>
                  <a:srgbClr val="FFFFFF"/>
                </a:solidFill>
              </a:rPr>
              <a:t>Use Case</a:t>
            </a:r>
            <a:r>
              <a:rPr lang="en-US" sz="4000" b="1" dirty="0">
                <a:solidFill>
                  <a:schemeClr val="bg1"/>
                </a:solidFill>
              </a:rPr>
              <a:t> Examples</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4" name="Rectangle 3">
            <a:extLst>
              <a:ext uri="{FF2B5EF4-FFF2-40B4-BE49-F238E27FC236}">
                <a16:creationId xmlns:a16="http://schemas.microsoft.com/office/drawing/2014/main" id="{EBC48E57-7FA7-4ECA-96D0-7C118163B7C1}"/>
              </a:ext>
            </a:extLst>
          </p:cNvPr>
          <p:cNvSpPr/>
          <p:nvPr/>
        </p:nvSpPr>
        <p:spPr>
          <a:xfrm>
            <a:off x="1" y="4340538"/>
            <a:ext cx="5173579" cy="461665"/>
          </a:xfrm>
          <a:prstGeom prst="rect">
            <a:avLst/>
          </a:prstGeom>
        </p:spPr>
        <p:txBody>
          <a:bodyPr wrap="square">
            <a:spAutoFit/>
          </a:bodyPr>
          <a:lstStyle/>
          <a:p>
            <a:pPr algn="ctr"/>
            <a:endParaRPr lang="en-US" sz="2400" dirty="0">
              <a:solidFill>
                <a:srgbClr val="00B0F0"/>
              </a:solidFill>
              <a:latin typeface="Source Sans Pro" panose="020B0503030403020204" pitchFamily="34" charset="0"/>
            </a:endParaRPr>
          </a:p>
        </p:txBody>
      </p:sp>
      <p:sp>
        <p:nvSpPr>
          <p:cNvPr id="19" name="Content Placeholder 6">
            <a:extLst>
              <a:ext uri="{FF2B5EF4-FFF2-40B4-BE49-F238E27FC236}">
                <a16:creationId xmlns:a16="http://schemas.microsoft.com/office/drawing/2014/main" id="{EBC856F7-A04D-4488-91EE-0E05CED154DF}"/>
              </a:ext>
            </a:extLst>
          </p:cNvPr>
          <p:cNvSpPr txBox="1">
            <a:spLocks/>
          </p:cNvSpPr>
          <p:nvPr/>
        </p:nvSpPr>
        <p:spPr>
          <a:xfrm>
            <a:off x="4480947" y="394925"/>
            <a:ext cx="3554843" cy="26697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r>
              <a:rPr lang="en-US" dirty="0">
                <a:solidFill>
                  <a:schemeClr val="accent1"/>
                </a:solidFill>
              </a:rPr>
              <a:t>The Problem?</a:t>
            </a:r>
          </a:p>
          <a:p>
            <a:pPr marL="0" lvl="1" indent="0">
              <a:lnSpc>
                <a:spcPct val="110000"/>
              </a:lnSpc>
              <a:spcBef>
                <a:spcPts val="1000"/>
              </a:spcBef>
              <a:buClr>
                <a:schemeClr val="accent1"/>
              </a:buClr>
              <a:buNone/>
            </a:pPr>
            <a:r>
              <a:rPr lang="en-US" dirty="0">
                <a:solidFill>
                  <a:srgbClr val="000000"/>
                </a:solidFill>
              </a:rPr>
              <a:t>Company faced  multiple challenges with monitoring and telemetry across modern platforms.</a:t>
            </a:r>
          </a:p>
        </p:txBody>
      </p:sp>
      <p:pic>
        <p:nvPicPr>
          <p:cNvPr id="5" name="Picture 4">
            <a:extLst>
              <a:ext uri="{FF2B5EF4-FFF2-40B4-BE49-F238E27FC236}">
                <a16:creationId xmlns:a16="http://schemas.microsoft.com/office/drawing/2014/main" id="{7D1E8E46-01A2-4CDF-82D6-4B0FADE653F5}"/>
              </a:ext>
            </a:extLst>
          </p:cNvPr>
          <p:cNvPicPr>
            <a:picLocks noChangeAspect="1"/>
          </p:cNvPicPr>
          <p:nvPr/>
        </p:nvPicPr>
        <p:blipFill rotWithShape="1">
          <a:blip r:embed="rId3"/>
          <a:srcRect l="7375" t="8053" r="3673"/>
          <a:stretch/>
        </p:blipFill>
        <p:spPr>
          <a:xfrm>
            <a:off x="807146" y="3353429"/>
            <a:ext cx="2601076" cy="16640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1F4F77D6-D1EA-456C-A3FB-986B3A31458D}"/>
              </a:ext>
            </a:extLst>
          </p:cNvPr>
          <p:cNvPicPr>
            <a:picLocks noChangeAspect="1"/>
          </p:cNvPicPr>
          <p:nvPr/>
        </p:nvPicPr>
        <p:blipFill rotWithShape="1">
          <a:blip r:embed="rId4"/>
          <a:srcRect l="8796" r="4180"/>
          <a:stretch/>
        </p:blipFill>
        <p:spPr>
          <a:xfrm>
            <a:off x="8377493" y="803861"/>
            <a:ext cx="2744000" cy="2669747"/>
          </a:xfrm>
          <a:prstGeom prst="rect">
            <a:avLst/>
          </a:prstGeom>
        </p:spPr>
      </p:pic>
      <p:sp>
        <p:nvSpPr>
          <p:cNvPr id="10" name="Content Placeholder 6">
            <a:extLst>
              <a:ext uri="{FF2B5EF4-FFF2-40B4-BE49-F238E27FC236}">
                <a16:creationId xmlns:a16="http://schemas.microsoft.com/office/drawing/2014/main" id="{A2C02FC3-E309-4A2B-8CC0-8188111CEFCD}"/>
              </a:ext>
            </a:extLst>
          </p:cNvPr>
          <p:cNvSpPr txBox="1">
            <a:spLocks/>
          </p:cNvSpPr>
          <p:nvPr/>
        </p:nvSpPr>
        <p:spPr>
          <a:xfrm>
            <a:off x="4370054" y="3120661"/>
            <a:ext cx="7661183" cy="3163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r>
              <a:rPr lang="en-US" dirty="0">
                <a:solidFill>
                  <a:schemeClr val="accent1"/>
                </a:solidFill>
              </a:rPr>
              <a:t>Root-Cause?</a:t>
            </a:r>
          </a:p>
          <a:p>
            <a:pPr marL="0" lvl="1" indent="0">
              <a:lnSpc>
                <a:spcPct val="110000"/>
              </a:lnSpc>
              <a:spcBef>
                <a:spcPts val="1000"/>
              </a:spcBef>
              <a:buClr>
                <a:schemeClr val="accent1"/>
              </a:buClr>
              <a:buNone/>
            </a:pPr>
            <a:r>
              <a:rPr lang="en-US" dirty="0">
                <a:solidFill>
                  <a:srgbClr val="000000"/>
                </a:solidFill>
              </a:rPr>
              <a:t>Company no longer able to use traditional pull-based monitoring solutions  </a:t>
            </a:r>
          </a:p>
          <a:p>
            <a:pPr marL="457189" lvl="1" indent="-457189">
              <a:lnSpc>
                <a:spcPct val="110000"/>
              </a:lnSpc>
              <a:spcBef>
                <a:spcPts val="1000"/>
              </a:spcBef>
              <a:buClr>
                <a:schemeClr val="accent1"/>
              </a:buClr>
            </a:pPr>
            <a:r>
              <a:rPr lang="en-US" dirty="0">
                <a:solidFill>
                  <a:srgbClr val="000000"/>
                </a:solidFill>
              </a:rPr>
              <a:t>Platforms maintained ephemeral workloads</a:t>
            </a:r>
          </a:p>
          <a:p>
            <a:pPr marL="457189" lvl="1" indent="-457189">
              <a:lnSpc>
                <a:spcPct val="110000"/>
              </a:lnSpc>
              <a:spcBef>
                <a:spcPts val="1000"/>
              </a:spcBef>
              <a:buClr>
                <a:schemeClr val="accent1"/>
              </a:buClr>
            </a:pPr>
            <a:r>
              <a:rPr lang="en-US" dirty="0">
                <a:solidFill>
                  <a:srgbClr val="000000"/>
                </a:solidFill>
              </a:rPr>
              <a:t>Increased growth in time-series event data</a:t>
            </a:r>
          </a:p>
          <a:p>
            <a:pPr marL="457189" lvl="1" indent="-457189">
              <a:lnSpc>
                <a:spcPct val="110000"/>
              </a:lnSpc>
              <a:spcBef>
                <a:spcPts val="1000"/>
              </a:spcBef>
              <a:buClr>
                <a:schemeClr val="accent1"/>
              </a:buClr>
            </a:pPr>
            <a:r>
              <a:rPr lang="en-US" dirty="0">
                <a:solidFill>
                  <a:srgbClr val="000000"/>
                </a:solidFill>
              </a:rPr>
              <a:t>Data warehouse silos resulting from legacy systems</a:t>
            </a:r>
          </a:p>
        </p:txBody>
      </p:sp>
      <p:sp>
        <p:nvSpPr>
          <p:cNvPr id="3" name="Footer Placeholder 2">
            <a:extLst>
              <a:ext uri="{FF2B5EF4-FFF2-40B4-BE49-F238E27FC236}">
                <a16:creationId xmlns:a16="http://schemas.microsoft.com/office/drawing/2014/main" id="{B35EA8A3-9580-4D9A-AB69-1ED9159E524D}"/>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57775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6" presetClass="entr" presetSubtype="16" fill="hold" nodeType="after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circle(in)">
                                      <p:cBhvr>
                                        <p:cTn id="12" dur="20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iterate type="lt">
                                    <p:tmPct val="10000"/>
                                  </p:iterate>
                                  <p:childTnLst>
                                    <p:set>
                                      <p:cBhvr>
                                        <p:cTn id="16" dur="1" fill="hold">
                                          <p:stCondLst>
                                            <p:cond delay="0"/>
                                          </p:stCondLst>
                                        </p:cTn>
                                        <p:tgtEl>
                                          <p:spTgt spid="10">
                                            <p:txEl>
                                              <p:pRg st="0" end="0"/>
                                            </p:txEl>
                                          </p:spTgt>
                                        </p:tgtEl>
                                        <p:attrNameLst>
                                          <p:attrName>style.visibility</p:attrName>
                                        </p:attrNameLst>
                                      </p:cBhvr>
                                      <p:to>
                                        <p:strVal val="visible"/>
                                      </p:to>
                                    </p:set>
                                    <p:anim calcmode="lin" valueType="num">
                                      <p:cBhvr additive="base">
                                        <p:cTn id="1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18" dur="10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6" presetClass="entr" presetSubtype="16" fill="hold" nodeType="after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circle(in)">
                                      <p:cBhvr>
                                        <p:cTn id="22" dur="2000"/>
                                        <p:tgtEl>
                                          <p:spTgt spid="10">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nodeType="after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fade">
                                      <p:cBhvr>
                                        <p:cTn id="33" dur="1000"/>
                                        <p:tgtEl>
                                          <p:spTgt spid="10">
                                            <p:txEl>
                                              <p:pRg st="3" end="3"/>
                                            </p:txEl>
                                          </p:spTgt>
                                        </p:tgtEl>
                                      </p:cBhvr>
                                    </p:animEffect>
                                    <p:anim calcmode="lin" valueType="num">
                                      <p:cBhvr>
                                        <p:cTn id="3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fade">
                                      <p:cBhvr>
                                        <p:cTn id="39" dur="1000"/>
                                        <p:tgtEl>
                                          <p:spTgt spid="10">
                                            <p:txEl>
                                              <p:pRg st="4" end="4"/>
                                            </p:txEl>
                                          </p:spTgt>
                                        </p:tgtEl>
                                      </p:cBhvr>
                                    </p:animEffect>
                                    <p:anim calcmode="lin" valueType="num">
                                      <p:cBhvr>
                                        <p:cTn id="40"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05C16CB-98AE-4671-9154-B5D4F25B6593}"/>
              </a:ext>
            </a:extLst>
          </p:cNvPr>
          <p:cNvSpPr/>
          <p:nvPr/>
        </p:nvSpPr>
        <p:spPr>
          <a:xfrm>
            <a:off x="2" y="12031"/>
            <a:ext cx="421536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2" y="541421"/>
            <a:ext cx="4215367" cy="1597315"/>
          </a:xfrm>
          <a:noFill/>
          <a:ln w="19050">
            <a:noFill/>
          </a:ln>
        </p:spPr>
        <p:txBody>
          <a:bodyPr wrap="square">
            <a:normAutofit/>
          </a:bodyPr>
          <a:lstStyle/>
          <a:p>
            <a:pPr algn="ctr"/>
            <a:r>
              <a:rPr lang="en-US" sz="4000" dirty="0">
                <a:solidFill>
                  <a:srgbClr val="FFFFFF"/>
                </a:solidFill>
              </a:rPr>
              <a:t>Real World</a:t>
            </a:r>
            <a:br>
              <a:rPr lang="en-US" sz="4000" dirty="0">
                <a:solidFill>
                  <a:srgbClr val="FFFFFF"/>
                </a:solidFill>
              </a:rPr>
            </a:br>
            <a:r>
              <a:rPr lang="en-US" sz="4000" dirty="0">
                <a:solidFill>
                  <a:srgbClr val="FFFFFF"/>
                </a:solidFill>
              </a:rPr>
              <a:t>Use Case</a:t>
            </a:r>
            <a:r>
              <a:rPr lang="en-US" sz="4000" b="1" dirty="0">
                <a:solidFill>
                  <a:schemeClr val="bg1"/>
                </a:solidFill>
              </a:rPr>
              <a:t> Examples</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4" name="Rectangle 3">
            <a:extLst>
              <a:ext uri="{FF2B5EF4-FFF2-40B4-BE49-F238E27FC236}">
                <a16:creationId xmlns:a16="http://schemas.microsoft.com/office/drawing/2014/main" id="{EBC48E57-7FA7-4ECA-96D0-7C118163B7C1}"/>
              </a:ext>
            </a:extLst>
          </p:cNvPr>
          <p:cNvSpPr/>
          <p:nvPr/>
        </p:nvSpPr>
        <p:spPr>
          <a:xfrm>
            <a:off x="1" y="4340538"/>
            <a:ext cx="5173579" cy="461665"/>
          </a:xfrm>
          <a:prstGeom prst="rect">
            <a:avLst/>
          </a:prstGeom>
        </p:spPr>
        <p:txBody>
          <a:bodyPr wrap="square">
            <a:spAutoFit/>
          </a:bodyPr>
          <a:lstStyle/>
          <a:p>
            <a:pPr algn="ctr"/>
            <a:endParaRPr lang="en-US" sz="2400" dirty="0">
              <a:solidFill>
                <a:srgbClr val="00B0F0"/>
              </a:solidFill>
              <a:latin typeface="Source Sans Pro" panose="020B0503030403020204" pitchFamily="34" charset="0"/>
            </a:endParaRPr>
          </a:p>
        </p:txBody>
      </p:sp>
      <p:sp>
        <p:nvSpPr>
          <p:cNvPr id="19" name="Content Placeholder 6">
            <a:extLst>
              <a:ext uri="{FF2B5EF4-FFF2-40B4-BE49-F238E27FC236}">
                <a16:creationId xmlns:a16="http://schemas.microsoft.com/office/drawing/2014/main" id="{EBC856F7-A04D-4488-91EE-0E05CED154DF}"/>
              </a:ext>
            </a:extLst>
          </p:cNvPr>
          <p:cNvSpPr txBox="1">
            <a:spLocks/>
          </p:cNvSpPr>
          <p:nvPr/>
        </p:nvSpPr>
        <p:spPr>
          <a:xfrm>
            <a:off x="4836696" y="260686"/>
            <a:ext cx="7059915" cy="254141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r>
              <a:rPr lang="en-US" sz="3100" dirty="0">
                <a:solidFill>
                  <a:schemeClr val="accent1"/>
                </a:solidFill>
              </a:rPr>
              <a:t>The Solution?</a:t>
            </a:r>
          </a:p>
          <a:p>
            <a:pPr marL="457189" lvl="1" indent="-457189">
              <a:lnSpc>
                <a:spcPct val="120000"/>
              </a:lnSpc>
              <a:spcBef>
                <a:spcPts val="1000"/>
              </a:spcBef>
              <a:buClr>
                <a:schemeClr val="accent1"/>
              </a:buClr>
            </a:pPr>
            <a:r>
              <a:rPr lang="en-US" sz="3100" dirty="0">
                <a:solidFill>
                  <a:srgbClr val="000000"/>
                </a:solidFill>
              </a:rPr>
              <a:t>Shifted away from the traditional pull approach towards a push approach</a:t>
            </a:r>
          </a:p>
          <a:p>
            <a:pPr marL="457189" lvl="1" indent="-457189">
              <a:lnSpc>
                <a:spcPct val="120000"/>
              </a:lnSpc>
              <a:spcBef>
                <a:spcPts val="1000"/>
              </a:spcBef>
              <a:buClr>
                <a:schemeClr val="accent1"/>
              </a:buClr>
            </a:pPr>
            <a:r>
              <a:rPr lang="en-US" sz="3100" dirty="0">
                <a:solidFill>
                  <a:srgbClr val="000000"/>
                </a:solidFill>
              </a:rPr>
              <a:t>Standardized monitoring solutions by consolidating platform infrastructure</a:t>
            </a:r>
          </a:p>
          <a:p>
            <a:pPr marL="457189" lvl="1" indent="-457189">
              <a:lnSpc>
                <a:spcPct val="120000"/>
              </a:lnSpc>
              <a:spcBef>
                <a:spcPts val="1000"/>
              </a:spcBef>
              <a:buClr>
                <a:schemeClr val="accent1"/>
              </a:buClr>
            </a:pPr>
            <a:r>
              <a:rPr lang="en-US" sz="3100" dirty="0">
                <a:solidFill>
                  <a:srgbClr val="000000"/>
                </a:solidFill>
              </a:rPr>
              <a:t>Centralized data storage location</a:t>
            </a:r>
            <a:endParaRPr lang="en-US" b="1" dirty="0">
              <a:solidFill>
                <a:schemeClr val="accent1"/>
              </a:solidFill>
            </a:endParaRPr>
          </a:p>
        </p:txBody>
      </p:sp>
      <p:pic>
        <p:nvPicPr>
          <p:cNvPr id="5" name="Picture 4">
            <a:extLst>
              <a:ext uri="{FF2B5EF4-FFF2-40B4-BE49-F238E27FC236}">
                <a16:creationId xmlns:a16="http://schemas.microsoft.com/office/drawing/2014/main" id="{7D1E8E46-01A2-4CDF-82D6-4B0FADE653F5}"/>
              </a:ext>
            </a:extLst>
          </p:cNvPr>
          <p:cNvPicPr>
            <a:picLocks noChangeAspect="1"/>
          </p:cNvPicPr>
          <p:nvPr/>
        </p:nvPicPr>
        <p:blipFill rotWithShape="1">
          <a:blip r:embed="rId3"/>
          <a:srcRect l="7375" t="8053" r="3673"/>
          <a:stretch/>
        </p:blipFill>
        <p:spPr>
          <a:xfrm>
            <a:off x="633753" y="3391645"/>
            <a:ext cx="2601076" cy="16640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507A747A-5CF9-4FD3-B00D-6A480730C3B7}"/>
              </a:ext>
            </a:extLst>
          </p:cNvPr>
          <p:cNvPicPr>
            <a:picLocks noChangeAspect="1"/>
          </p:cNvPicPr>
          <p:nvPr/>
        </p:nvPicPr>
        <p:blipFill>
          <a:blip r:embed="rId4"/>
          <a:stretch>
            <a:fillRect/>
          </a:stretch>
        </p:blipFill>
        <p:spPr>
          <a:xfrm>
            <a:off x="5153272" y="2970740"/>
            <a:ext cx="6231585" cy="3380875"/>
          </a:xfrm>
          <a:prstGeom prst="rect">
            <a:avLst/>
          </a:prstGeom>
        </p:spPr>
      </p:pic>
      <p:sp>
        <p:nvSpPr>
          <p:cNvPr id="7" name="Footer Placeholder 6">
            <a:extLst>
              <a:ext uri="{FF2B5EF4-FFF2-40B4-BE49-F238E27FC236}">
                <a16:creationId xmlns:a16="http://schemas.microsoft.com/office/drawing/2014/main" id="{0D85179D-3760-4C5B-80D0-3BD41D4A5B42}"/>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07318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100"/>
                            </p:stCondLst>
                            <p:childTnLst>
                              <p:par>
                                <p:cTn id="10" presetID="42" presetClass="entr" presetSubtype="0" fill="hold" nodeType="after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3100"/>
                            </p:stCondLst>
                            <p:childTnLst>
                              <p:par>
                                <p:cTn id="16" presetID="42" presetClass="entr" presetSubtype="0" fill="hold" nodeType="afterEffect">
                                  <p:stCondLst>
                                    <p:cond delay="200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1000"/>
                                        <p:tgtEl>
                                          <p:spTgt spid="19">
                                            <p:txEl>
                                              <p:pRg st="2" end="2"/>
                                            </p:txEl>
                                          </p:spTgt>
                                        </p:tgtEl>
                                      </p:cBhvr>
                                    </p:animEffect>
                                    <p:anim calcmode="lin" valueType="num">
                                      <p:cBhvr>
                                        <p:cTn id="19"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6100"/>
                            </p:stCondLst>
                            <p:childTnLst>
                              <p:par>
                                <p:cTn id="22" presetID="42" presetClass="entr" presetSubtype="0" fill="hold" nodeType="afterEffect">
                                  <p:stCondLst>
                                    <p:cond delay="2000"/>
                                  </p:stCondLst>
                                  <p:childTnLst>
                                    <p:set>
                                      <p:cBhvr>
                                        <p:cTn id="23" dur="1" fill="hold">
                                          <p:stCondLst>
                                            <p:cond delay="0"/>
                                          </p:stCondLst>
                                        </p:cTn>
                                        <p:tgtEl>
                                          <p:spTgt spid="19">
                                            <p:txEl>
                                              <p:pRg st="3" end="3"/>
                                            </p:txEl>
                                          </p:spTgt>
                                        </p:tgtEl>
                                        <p:attrNameLst>
                                          <p:attrName>style.visibility</p:attrName>
                                        </p:attrNameLst>
                                      </p:cBhvr>
                                      <p:to>
                                        <p:strVal val="visible"/>
                                      </p:to>
                                    </p:set>
                                    <p:animEffect transition="in" filter="fade">
                                      <p:cBhvr>
                                        <p:cTn id="24" dur="1000"/>
                                        <p:tgtEl>
                                          <p:spTgt spid="19">
                                            <p:txEl>
                                              <p:pRg st="3" end="3"/>
                                            </p:txEl>
                                          </p:spTgt>
                                        </p:tgtEl>
                                      </p:cBhvr>
                                    </p:animEffect>
                                    <p:anim calcmode="lin" valueType="num">
                                      <p:cBhvr>
                                        <p:cTn id="25"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05C16CB-98AE-4671-9154-B5D4F25B6593}"/>
              </a:ext>
            </a:extLst>
          </p:cNvPr>
          <p:cNvSpPr/>
          <p:nvPr/>
        </p:nvSpPr>
        <p:spPr>
          <a:xfrm>
            <a:off x="2" y="12031"/>
            <a:ext cx="421536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2" y="541421"/>
            <a:ext cx="4215367" cy="1597315"/>
          </a:xfrm>
          <a:noFill/>
          <a:ln w="19050">
            <a:noFill/>
          </a:ln>
        </p:spPr>
        <p:txBody>
          <a:bodyPr wrap="square">
            <a:normAutofit/>
          </a:bodyPr>
          <a:lstStyle/>
          <a:p>
            <a:pPr algn="ctr"/>
            <a:r>
              <a:rPr lang="en-US" sz="4000" dirty="0">
                <a:solidFill>
                  <a:srgbClr val="FFFFFF"/>
                </a:solidFill>
              </a:rPr>
              <a:t>Real World</a:t>
            </a:r>
            <a:br>
              <a:rPr lang="en-US" sz="4000" dirty="0">
                <a:solidFill>
                  <a:srgbClr val="FFFFFF"/>
                </a:solidFill>
              </a:rPr>
            </a:br>
            <a:r>
              <a:rPr lang="en-US" sz="4000" dirty="0">
                <a:solidFill>
                  <a:srgbClr val="FFFFFF"/>
                </a:solidFill>
              </a:rPr>
              <a:t>Use Case</a:t>
            </a:r>
            <a:r>
              <a:rPr lang="en-US" sz="4000" b="1" dirty="0">
                <a:solidFill>
                  <a:schemeClr val="bg1"/>
                </a:solidFill>
              </a:rPr>
              <a:t> Examples</a:t>
            </a: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741335" y="541420"/>
            <a:ext cx="6918621"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dirty="0"/>
          </a:p>
          <a:p>
            <a:pPr marL="0" lvl="1" indent="0">
              <a:lnSpc>
                <a:spcPct val="110000"/>
              </a:lnSpc>
              <a:spcBef>
                <a:spcPts val="1000"/>
              </a:spcBef>
              <a:buClr>
                <a:schemeClr val="accent1"/>
              </a:buClr>
              <a:buNone/>
            </a:pPr>
            <a:endParaRPr lang="en-US" sz="1900" dirty="0">
              <a:solidFill>
                <a:schemeClr val="accent1"/>
              </a:solidFill>
            </a:endParaRPr>
          </a:p>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4" name="Rectangle 3">
            <a:extLst>
              <a:ext uri="{FF2B5EF4-FFF2-40B4-BE49-F238E27FC236}">
                <a16:creationId xmlns:a16="http://schemas.microsoft.com/office/drawing/2014/main" id="{EBC48E57-7FA7-4ECA-96D0-7C118163B7C1}"/>
              </a:ext>
            </a:extLst>
          </p:cNvPr>
          <p:cNvSpPr/>
          <p:nvPr/>
        </p:nvSpPr>
        <p:spPr>
          <a:xfrm>
            <a:off x="1" y="4340538"/>
            <a:ext cx="5173579" cy="461665"/>
          </a:xfrm>
          <a:prstGeom prst="rect">
            <a:avLst/>
          </a:prstGeom>
        </p:spPr>
        <p:txBody>
          <a:bodyPr wrap="square">
            <a:spAutoFit/>
          </a:bodyPr>
          <a:lstStyle/>
          <a:p>
            <a:pPr algn="ctr"/>
            <a:endParaRPr lang="en-US" sz="2400" dirty="0">
              <a:solidFill>
                <a:srgbClr val="00B0F0"/>
              </a:solidFill>
              <a:latin typeface="Source Sans Pro" panose="020B0503030403020204" pitchFamily="34" charset="0"/>
            </a:endParaRPr>
          </a:p>
        </p:txBody>
      </p:sp>
      <p:sp>
        <p:nvSpPr>
          <p:cNvPr id="19" name="Content Placeholder 6">
            <a:extLst>
              <a:ext uri="{FF2B5EF4-FFF2-40B4-BE49-F238E27FC236}">
                <a16:creationId xmlns:a16="http://schemas.microsoft.com/office/drawing/2014/main" id="{EBC856F7-A04D-4488-91EE-0E05CED154DF}"/>
              </a:ext>
            </a:extLst>
          </p:cNvPr>
          <p:cNvSpPr txBox="1">
            <a:spLocks/>
          </p:cNvSpPr>
          <p:nvPr/>
        </p:nvSpPr>
        <p:spPr>
          <a:xfrm>
            <a:off x="4288019" y="260686"/>
            <a:ext cx="7719960" cy="36736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r>
              <a:rPr lang="en-US" sz="2500" dirty="0">
                <a:solidFill>
                  <a:schemeClr val="accent1"/>
                </a:solidFill>
              </a:rPr>
              <a:t>Results:</a:t>
            </a:r>
          </a:p>
          <a:p>
            <a:pPr marL="457189" lvl="1" indent="-457189">
              <a:lnSpc>
                <a:spcPct val="120000"/>
              </a:lnSpc>
              <a:spcBef>
                <a:spcPts val="600"/>
              </a:spcBef>
              <a:buClr>
                <a:schemeClr val="accent1"/>
              </a:buClr>
            </a:pPr>
            <a:r>
              <a:rPr lang="en-US" sz="2200" dirty="0">
                <a:solidFill>
                  <a:srgbClr val="000000"/>
                </a:solidFill>
              </a:rPr>
              <a:t>Major transformation on how they manage infrastructure, and how they deliver products</a:t>
            </a:r>
          </a:p>
          <a:p>
            <a:pPr marL="457189" lvl="1" indent="-457189">
              <a:lnSpc>
                <a:spcPct val="120000"/>
              </a:lnSpc>
              <a:spcBef>
                <a:spcPts val="600"/>
              </a:spcBef>
              <a:buClr>
                <a:schemeClr val="accent1"/>
              </a:buClr>
            </a:pPr>
            <a:r>
              <a:rPr lang="en-US" sz="2200" dirty="0">
                <a:solidFill>
                  <a:srgbClr val="000000"/>
                </a:solidFill>
              </a:rPr>
              <a:t>Removed infrastructure heavy lifting</a:t>
            </a:r>
          </a:p>
          <a:p>
            <a:pPr marL="457189" lvl="1" indent="-457189">
              <a:lnSpc>
                <a:spcPct val="120000"/>
              </a:lnSpc>
              <a:spcBef>
                <a:spcPts val="600"/>
              </a:spcBef>
              <a:buClr>
                <a:schemeClr val="accent1"/>
              </a:buClr>
            </a:pPr>
            <a:r>
              <a:rPr lang="en-US" sz="2200" dirty="0">
                <a:solidFill>
                  <a:srgbClr val="000000"/>
                </a:solidFill>
              </a:rPr>
              <a:t>Consolidated tooling</a:t>
            </a:r>
          </a:p>
          <a:p>
            <a:pPr marL="457189" lvl="1" indent="-457189">
              <a:lnSpc>
                <a:spcPct val="120000"/>
              </a:lnSpc>
              <a:spcBef>
                <a:spcPts val="600"/>
              </a:spcBef>
              <a:buClr>
                <a:schemeClr val="accent1"/>
              </a:buClr>
            </a:pPr>
            <a:r>
              <a:rPr lang="en-US" sz="2200" dirty="0">
                <a:solidFill>
                  <a:srgbClr val="000000"/>
                </a:solidFill>
              </a:rPr>
              <a:t>Full transparency throughout the environment </a:t>
            </a:r>
          </a:p>
          <a:p>
            <a:pPr marL="457189" lvl="1" indent="-457189">
              <a:lnSpc>
                <a:spcPct val="120000"/>
              </a:lnSpc>
              <a:spcBef>
                <a:spcPts val="600"/>
              </a:spcBef>
              <a:buClr>
                <a:schemeClr val="accent1"/>
              </a:buClr>
            </a:pPr>
            <a:r>
              <a:rPr lang="en-US" sz="2200" dirty="0">
                <a:solidFill>
                  <a:srgbClr val="000000"/>
                </a:solidFill>
              </a:rPr>
              <a:t>Increased operational efficiency</a:t>
            </a:r>
          </a:p>
          <a:p>
            <a:pPr marL="457189" lvl="1" indent="-457189">
              <a:lnSpc>
                <a:spcPct val="120000"/>
              </a:lnSpc>
              <a:spcBef>
                <a:spcPts val="600"/>
              </a:spcBef>
              <a:buClr>
                <a:schemeClr val="accent1"/>
              </a:buClr>
            </a:pPr>
            <a:r>
              <a:rPr lang="en-US" sz="2200" dirty="0">
                <a:solidFill>
                  <a:srgbClr val="000000"/>
                </a:solidFill>
              </a:rPr>
              <a:t>App metrics are born with new products as they launch</a:t>
            </a:r>
          </a:p>
        </p:txBody>
      </p:sp>
      <p:pic>
        <p:nvPicPr>
          <p:cNvPr id="5" name="Picture 4">
            <a:extLst>
              <a:ext uri="{FF2B5EF4-FFF2-40B4-BE49-F238E27FC236}">
                <a16:creationId xmlns:a16="http://schemas.microsoft.com/office/drawing/2014/main" id="{7D1E8E46-01A2-4CDF-82D6-4B0FADE653F5}"/>
              </a:ext>
            </a:extLst>
          </p:cNvPr>
          <p:cNvPicPr>
            <a:picLocks noChangeAspect="1"/>
          </p:cNvPicPr>
          <p:nvPr/>
        </p:nvPicPr>
        <p:blipFill rotWithShape="1">
          <a:blip r:embed="rId3"/>
          <a:srcRect l="7375" t="8053" r="3673"/>
          <a:stretch/>
        </p:blipFill>
        <p:spPr>
          <a:xfrm>
            <a:off x="763109" y="3055256"/>
            <a:ext cx="2601076" cy="16640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3AB96BD1-93D1-43F5-BEC9-1518BFCEFF11}"/>
              </a:ext>
            </a:extLst>
          </p:cNvPr>
          <p:cNvPicPr>
            <a:picLocks noChangeAspect="1"/>
          </p:cNvPicPr>
          <p:nvPr/>
        </p:nvPicPr>
        <p:blipFill>
          <a:blip r:embed="rId4"/>
          <a:stretch>
            <a:fillRect/>
          </a:stretch>
        </p:blipFill>
        <p:spPr>
          <a:xfrm>
            <a:off x="5173579" y="3934327"/>
            <a:ext cx="5587667" cy="2599560"/>
          </a:xfrm>
          <a:prstGeom prst="rect">
            <a:avLst/>
          </a:prstGeom>
        </p:spPr>
      </p:pic>
      <p:sp>
        <p:nvSpPr>
          <p:cNvPr id="3" name="Footer Placeholder 2">
            <a:extLst>
              <a:ext uri="{FF2B5EF4-FFF2-40B4-BE49-F238E27FC236}">
                <a16:creationId xmlns:a16="http://schemas.microsoft.com/office/drawing/2014/main" id="{CCA906A6-0B65-4451-9041-839D3443223A}"/>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83149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iterate type="lt">
                                    <p:tmPct val="10000"/>
                                  </p:iterate>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1700"/>
                            </p:stCondLst>
                            <p:childTnLst>
                              <p:par>
                                <p:cTn id="10" presetID="42" presetClass="entr" presetSubtype="0" fill="hold" nodeType="after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1000"/>
                                        <p:tgtEl>
                                          <p:spTgt spid="19">
                                            <p:txEl>
                                              <p:pRg st="1" end="1"/>
                                            </p:txEl>
                                          </p:spTgt>
                                        </p:tgtEl>
                                      </p:cBhvr>
                                    </p:animEffect>
                                    <p:anim calcmode="lin" valueType="num">
                                      <p:cBhvr>
                                        <p:cTn id="13"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2700"/>
                            </p:stCondLst>
                            <p:childTnLst>
                              <p:par>
                                <p:cTn id="16" presetID="42" presetClass="entr" presetSubtype="0" fill="hold" nodeType="afterEffect">
                                  <p:stCondLst>
                                    <p:cond delay="2000"/>
                                  </p:stCondLst>
                                  <p:childTnLst>
                                    <p:set>
                                      <p:cBhvr>
                                        <p:cTn id="17" dur="1" fill="hold">
                                          <p:stCondLst>
                                            <p:cond delay="0"/>
                                          </p:stCondLst>
                                        </p:cTn>
                                        <p:tgtEl>
                                          <p:spTgt spid="19">
                                            <p:txEl>
                                              <p:pRg st="2" end="2"/>
                                            </p:txEl>
                                          </p:spTgt>
                                        </p:tgtEl>
                                        <p:attrNameLst>
                                          <p:attrName>style.visibility</p:attrName>
                                        </p:attrNameLst>
                                      </p:cBhvr>
                                      <p:to>
                                        <p:strVal val="visible"/>
                                      </p:to>
                                    </p:set>
                                    <p:animEffect transition="in" filter="fade">
                                      <p:cBhvr>
                                        <p:cTn id="18" dur="1000"/>
                                        <p:tgtEl>
                                          <p:spTgt spid="19">
                                            <p:txEl>
                                              <p:pRg st="2" end="2"/>
                                            </p:txEl>
                                          </p:spTgt>
                                        </p:tgtEl>
                                      </p:cBhvr>
                                    </p:animEffect>
                                    <p:anim calcmode="lin" valueType="num">
                                      <p:cBhvr>
                                        <p:cTn id="19"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700"/>
                            </p:stCondLst>
                            <p:childTnLst>
                              <p:par>
                                <p:cTn id="22" presetID="42" presetClass="entr" presetSubtype="0" fill="hold" nodeType="afterEffect">
                                  <p:stCondLst>
                                    <p:cond delay="2000"/>
                                  </p:stCondLst>
                                  <p:childTnLst>
                                    <p:set>
                                      <p:cBhvr>
                                        <p:cTn id="23" dur="1" fill="hold">
                                          <p:stCondLst>
                                            <p:cond delay="0"/>
                                          </p:stCondLst>
                                        </p:cTn>
                                        <p:tgtEl>
                                          <p:spTgt spid="19">
                                            <p:txEl>
                                              <p:pRg st="3" end="3"/>
                                            </p:txEl>
                                          </p:spTgt>
                                        </p:tgtEl>
                                        <p:attrNameLst>
                                          <p:attrName>style.visibility</p:attrName>
                                        </p:attrNameLst>
                                      </p:cBhvr>
                                      <p:to>
                                        <p:strVal val="visible"/>
                                      </p:to>
                                    </p:set>
                                    <p:animEffect transition="in" filter="fade">
                                      <p:cBhvr>
                                        <p:cTn id="24" dur="1000"/>
                                        <p:tgtEl>
                                          <p:spTgt spid="19">
                                            <p:txEl>
                                              <p:pRg st="3" end="3"/>
                                            </p:txEl>
                                          </p:spTgt>
                                        </p:tgtEl>
                                      </p:cBhvr>
                                    </p:animEffect>
                                    <p:anim calcmode="lin" valueType="num">
                                      <p:cBhvr>
                                        <p:cTn id="25"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par>
                          <p:cTn id="27" fill="hold">
                            <p:stCondLst>
                              <p:cond delay="8700"/>
                            </p:stCondLst>
                            <p:childTnLst>
                              <p:par>
                                <p:cTn id="28" presetID="42" presetClass="entr" presetSubtype="0" fill="hold" nodeType="afterEffect">
                                  <p:stCondLst>
                                    <p:cond delay="200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fade">
                                      <p:cBhvr>
                                        <p:cTn id="30" dur="1000"/>
                                        <p:tgtEl>
                                          <p:spTgt spid="19">
                                            <p:txEl>
                                              <p:pRg st="4" end="4"/>
                                            </p:txEl>
                                          </p:spTgt>
                                        </p:tgtEl>
                                      </p:cBhvr>
                                    </p:animEffect>
                                    <p:anim calcmode="lin" valueType="num">
                                      <p:cBhvr>
                                        <p:cTn id="31"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9">
                                            <p:txEl>
                                              <p:pRg st="4" end="4"/>
                                            </p:txEl>
                                          </p:spTgt>
                                        </p:tgtEl>
                                        <p:attrNameLst>
                                          <p:attrName>ppt_y</p:attrName>
                                        </p:attrNameLst>
                                      </p:cBhvr>
                                      <p:tavLst>
                                        <p:tav tm="0">
                                          <p:val>
                                            <p:strVal val="#ppt_y+.1"/>
                                          </p:val>
                                        </p:tav>
                                        <p:tav tm="100000">
                                          <p:val>
                                            <p:strVal val="#ppt_y"/>
                                          </p:val>
                                        </p:tav>
                                      </p:tavLst>
                                    </p:anim>
                                  </p:childTnLst>
                                </p:cTn>
                              </p:par>
                            </p:childTnLst>
                          </p:cTn>
                        </p:par>
                        <p:par>
                          <p:cTn id="33" fill="hold">
                            <p:stCondLst>
                              <p:cond delay="11700"/>
                            </p:stCondLst>
                            <p:childTnLst>
                              <p:par>
                                <p:cTn id="34" presetID="42" presetClass="entr" presetSubtype="0" fill="hold" nodeType="afterEffect">
                                  <p:stCondLst>
                                    <p:cond delay="2000"/>
                                  </p:stCondLst>
                                  <p:childTnLst>
                                    <p:set>
                                      <p:cBhvr>
                                        <p:cTn id="35" dur="1" fill="hold">
                                          <p:stCondLst>
                                            <p:cond delay="0"/>
                                          </p:stCondLst>
                                        </p:cTn>
                                        <p:tgtEl>
                                          <p:spTgt spid="19">
                                            <p:txEl>
                                              <p:pRg st="5" end="5"/>
                                            </p:txEl>
                                          </p:spTgt>
                                        </p:tgtEl>
                                        <p:attrNameLst>
                                          <p:attrName>style.visibility</p:attrName>
                                        </p:attrNameLst>
                                      </p:cBhvr>
                                      <p:to>
                                        <p:strVal val="visible"/>
                                      </p:to>
                                    </p:set>
                                    <p:animEffect transition="in" filter="fade">
                                      <p:cBhvr>
                                        <p:cTn id="36" dur="1000"/>
                                        <p:tgtEl>
                                          <p:spTgt spid="19">
                                            <p:txEl>
                                              <p:pRg st="5" end="5"/>
                                            </p:txEl>
                                          </p:spTgt>
                                        </p:tgtEl>
                                      </p:cBhvr>
                                    </p:animEffect>
                                    <p:anim calcmode="lin" valueType="num">
                                      <p:cBhvr>
                                        <p:cTn id="37" dur="1000" fill="hold"/>
                                        <p:tgtEl>
                                          <p:spTgt spid="19">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19">
                                            <p:txEl>
                                              <p:pRg st="5" end="5"/>
                                            </p:txEl>
                                          </p:spTgt>
                                        </p:tgtEl>
                                        <p:attrNameLst>
                                          <p:attrName>ppt_y</p:attrName>
                                        </p:attrNameLst>
                                      </p:cBhvr>
                                      <p:tavLst>
                                        <p:tav tm="0">
                                          <p:val>
                                            <p:strVal val="#ppt_y+.1"/>
                                          </p:val>
                                        </p:tav>
                                        <p:tav tm="100000">
                                          <p:val>
                                            <p:strVal val="#ppt_y"/>
                                          </p:val>
                                        </p:tav>
                                      </p:tavLst>
                                    </p:anim>
                                  </p:childTnLst>
                                </p:cTn>
                              </p:par>
                            </p:childTnLst>
                          </p:cTn>
                        </p:par>
                        <p:par>
                          <p:cTn id="39" fill="hold">
                            <p:stCondLst>
                              <p:cond delay="14700"/>
                            </p:stCondLst>
                            <p:childTnLst>
                              <p:par>
                                <p:cTn id="40" presetID="42" presetClass="entr" presetSubtype="0" fill="hold" nodeType="afterEffect">
                                  <p:stCondLst>
                                    <p:cond delay="2000"/>
                                  </p:stCondLst>
                                  <p:childTnLst>
                                    <p:set>
                                      <p:cBhvr>
                                        <p:cTn id="41" dur="1" fill="hold">
                                          <p:stCondLst>
                                            <p:cond delay="0"/>
                                          </p:stCondLst>
                                        </p:cTn>
                                        <p:tgtEl>
                                          <p:spTgt spid="19">
                                            <p:txEl>
                                              <p:pRg st="6" end="6"/>
                                            </p:txEl>
                                          </p:spTgt>
                                        </p:tgtEl>
                                        <p:attrNameLst>
                                          <p:attrName>style.visibility</p:attrName>
                                        </p:attrNameLst>
                                      </p:cBhvr>
                                      <p:to>
                                        <p:strVal val="visible"/>
                                      </p:to>
                                    </p:set>
                                    <p:animEffect transition="in" filter="fade">
                                      <p:cBhvr>
                                        <p:cTn id="42" dur="1000"/>
                                        <p:tgtEl>
                                          <p:spTgt spid="19">
                                            <p:txEl>
                                              <p:pRg st="6" end="6"/>
                                            </p:txEl>
                                          </p:spTgt>
                                        </p:tgtEl>
                                      </p:cBhvr>
                                    </p:animEffect>
                                    <p:anim calcmode="lin" valueType="num">
                                      <p:cBhvr>
                                        <p:cTn id="43" dur="1000" fill="hold"/>
                                        <p:tgtEl>
                                          <p:spTgt spid="19">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2"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2817785-2AC4-6748-A664-6AA3B6FB1D78}"/>
              </a:ext>
            </a:extLst>
          </p:cNvPr>
          <p:cNvSpPr>
            <a:spLocks noGrp="1"/>
          </p:cNvSpPr>
          <p:nvPr>
            <p:ph type="ctrTitle"/>
          </p:nvPr>
        </p:nvSpPr>
        <p:spPr>
          <a:xfrm>
            <a:off x="1524000" y="2776539"/>
            <a:ext cx="9144000" cy="1381188"/>
          </a:xfrm>
        </p:spPr>
        <p:txBody>
          <a:bodyPr anchor="ctr">
            <a:normAutofit/>
          </a:bodyPr>
          <a:lstStyle/>
          <a:p>
            <a:r>
              <a:rPr lang="en-US" sz="4000" dirty="0">
                <a:solidFill>
                  <a:schemeClr val="bg2"/>
                </a:solidFill>
              </a:rPr>
              <a:t>Popular Time Series Databases</a:t>
            </a:r>
          </a:p>
        </p:txBody>
      </p:sp>
      <p:sp>
        <p:nvSpPr>
          <p:cNvPr id="3" name="Footer Placeholder 2">
            <a:extLst>
              <a:ext uri="{FF2B5EF4-FFF2-40B4-BE49-F238E27FC236}">
                <a16:creationId xmlns:a16="http://schemas.microsoft.com/office/drawing/2014/main" id="{CD7954BF-44D8-455E-BB3C-FB2E275C905E}"/>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290448966"/>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2" y="1629305"/>
            <a:ext cx="4246111" cy="1597315"/>
          </a:xfrm>
          <a:noFill/>
          <a:ln w="19050">
            <a:noFill/>
          </a:ln>
        </p:spPr>
        <p:txBody>
          <a:bodyPr wrap="square">
            <a:normAutofit/>
          </a:bodyPr>
          <a:lstStyle/>
          <a:p>
            <a:pPr algn="ctr"/>
            <a:r>
              <a:rPr lang="en-US" sz="4000" dirty="0">
                <a:solidFill>
                  <a:schemeClr val="bg1"/>
                </a:solidFill>
              </a:rPr>
              <a:t>Database Industry Trends</a:t>
            </a:r>
          </a:p>
        </p:txBody>
      </p:sp>
      <p:sp>
        <p:nvSpPr>
          <p:cNvPr id="3" name="Rectangle 2">
            <a:extLst>
              <a:ext uri="{FF2B5EF4-FFF2-40B4-BE49-F238E27FC236}">
                <a16:creationId xmlns:a16="http://schemas.microsoft.com/office/drawing/2014/main" id="{82A7AAC1-D6BD-4F28-96B3-C017AAACEEB1}"/>
              </a:ext>
            </a:extLst>
          </p:cNvPr>
          <p:cNvSpPr/>
          <p:nvPr/>
        </p:nvSpPr>
        <p:spPr>
          <a:xfrm>
            <a:off x="2" y="3779906"/>
            <a:ext cx="4246111" cy="1412694"/>
          </a:xfrm>
          <a:prstGeom prst="rect">
            <a:avLst/>
          </a:prstGeom>
        </p:spPr>
        <p:txBody>
          <a:bodyPr wrap="square">
            <a:spAutoFit/>
          </a:bodyPr>
          <a:lstStyle/>
          <a:p>
            <a:pPr marL="0" lvl="1" algn="ctr">
              <a:lnSpc>
                <a:spcPct val="110000"/>
              </a:lnSpc>
              <a:buClr>
                <a:schemeClr val="accent1"/>
              </a:buClr>
            </a:pPr>
            <a:r>
              <a:rPr lang="en-US" sz="4000" b="1" dirty="0">
                <a:solidFill>
                  <a:schemeClr val="accent1"/>
                </a:solidFill>
                <a:latin typeface="+mj-lt"/>
              </a:rPr>
              <a:t>Current Industry Demand</a:t>
            </a:r>
          </a:p>
        </p:txBody>
      </p:sp>
      <p:sp>
        <p:nvSpPr>
          <p:cNvPr id="5" name="TextBox 4">
            <a:extLst>
              <a:ext uri="{FF2B5EF4-FFF2-40B4-BE49-F238E27FC236}">
                <a16:creationId xmlns:a16="http://schemas.microsoft.com/office/drawing/2014/main" id="{8CF113E9-974E-46F9-9786-0940428A5C92}"/>
              </a:ext>
            </a:extLst>
          </p:cNvPr>
          <p:cNvSpPr txBox="1"/>
          <p:nvPr/>
        </p:nvSpPr>
        <p:spPr>
          <a:xfrm>
            <a:off x="9649325" y="2596763"/>
            <a:ext cx="240631" cy="369332"/>
          </a:xfrm>
          <a:prstGeom prst="rect">
            <a:avLst/>
          </a:prstGeom>
          <a:noFill/>
        </p:spPr>
        <p:txBody>
          <a:bodyPr wrap="square" rtlCol="0">
            <a:spAutoFit/>
          </a:bodyPr>
          <a:lstStyle/>
          <a:p>
            <a:r>
              <a:rPr lang="en-US" dirty="0"/>
              <a:t>*</a:t>
            </a:r>
          </a:p>
        </p:txBody>
      </p:sp>
      <p:sp>
        <p:nvSpPr>
          <p:cNvPr id="7" name="Rectangle 6">
            <a:extLst>
              <a:ext uri="{FF2B5EF4-FFF2-40B4-BE49-F238E27FC236}">
                <a16:creationId xmlns:a16="http://schemas.microsoft.com/office/drawing/2014/main" id="{62D6C4D0-27A9-4891-A80D-396C47A2A392}"/>
              </a:ext>
            </a:extLst>
          </p:cNvPr>
          <p:cNvSpPr/>
          <p:nvPr/>
        </p:nvSpPr>
        <p:spPr>
          <a:xfrm>
            <a:off x="4246111" y="0"/>
            <a:ext cx="1053347" cy="6842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D74BE6D5-F512-4483-9D03-887F976BC0AB}"/>
              </a:ext>
            </a:extLst>
          </p:cNvPr>
          <p:cNvPicPr/>
          <p:nvPr/>
        </p:nvPicPr>
        <p:blipFill rotWithShape="1">
          <a:blip r:embed="rId3"/>
          <a:srcRect l="23537"/>
          <a:stretch/>
        </p:blipFill>
        <p:spPr>
          <a:xfrm>
            <a:off x="5065352" y="73327"/>
            <a:ext cx="6484331" cy="4243263"/>
          </a:xfrm>
          <a:prstGeom prst="rect">
            <a:avLst/>
          </a:prstGeom>
        </p:spPr>
      </p:pic>
      <p:sp>
        <p:nvSpPr>
          <p:cNvPr id="4" name="Rectangle 3">
            <a:extLst>
              <a:ext uri="{FF2B5EF4-FFF2-40B4-BE49-F238E27FC236}">
                <a16:creationId xmlns:a16="http://schemas.microsoft.com/office/drawing/2014/main" id="{A7DF2DA9-5AA7-44ED-99E7-84D31E0189CB}"/>
              </a:ext>
            </a:extLst>
          </p:cNvPr>
          <p:cNvSpPr/>
          <p:nvPr/>
        </p:nvSpPr>
        <p:spPr>
          <a:xfrm>
            <a:off x="4246111" y="4795286"/>
            <a:ext cx="7881572" cy="1825308"/>
          </a:xfrm>
          <a:prstGeom prst="rect">
            <a:avLst/>
          </a:prstGeom>
        </p:spPr>
        <p:txBody>
          <a:bodyPr wrap="square">
            <a:spAutoFit/>
          </a:bodyPr>
          <a:lstStyle/>
          <a:p>
            <a:pPr lvl="1" indent="-457189">
              <a:lnSpc>
                <a:spcPct val="110000"/>
              </a:lnSpc>
              <a:spcBef>
                <a:spcPts val="1000"/>
              </a:spcBef>
              <a:buClr>
                <a:schemeClr val="accent1"/>
              </a:buClr>
              <a:buFont typeface="Arial" panose="020B0604020202020204" pitchFamily="34" charset="0"/>
              <a:buChar char="•"/>
            </a:pPr>
            <a:r>
              <a:rPr lang="en-US" sz="2400" dirty="0">
                <a:solidFill>
                  <a:schemeClr val="tx1">
                    <a:lumMod val="65000"/>
                    <a:lumOff val="35000"/>
                  </a:schemeClr>
                </a:solidFill>
              </a:rPr>
              <a:t>8% of today’s publicly available database management systems specialize in time series data analysis.  </a:t>
            </a:r>
          </a:p>
          <a:p>
            <a:pPr lvl="1" indent="-457189">
              <a:lnSpc>
                <a:spcPct val="110000"/>
              </a:lnSpc>
              <a:spcBef>
                <a:spcPts val="1000"/>
              </a:spcBef>
              <a:buClr>
                <a:schemeClr val="accent1"/>
              </a:buClr>
              <a:buFont typeface="Arial" panose="020B0604020202020204" pitchFamily="34" charset="0"/>
              <a:buChar char="•"/>
            </a:pPr>
            <a:r>
              <a:rPr lang="en-US" sz="2400" dirty="0">
                <a:solidFill>
                  <a:schemeClr val="tx1">
                    <a:lumMod val="65000"/>
                    <a:lumOff val="35000"/>
                  </a:schemeClr>
                </a:solidFill>
              </a:rPr>
              <a:t>82% of these systems operate under an open source license.   </a:t>
            </a:r>
          </a:p>
        </p:txBody>
      </p:sp>
      <p:sp>
        <p:nvSpPr>
          <p:cNvPr id="13" name="Rectangle 12">
            <a:extLst>
              <a:ext uri="{FF2B5EF4-FFF2-40B4-BE49-F238E27FC236}">
                <a16:creationId xmlns:a16="http://schemas.microsoft.com/office/drawing/2014/main" id="{FE90B50A-0355-4C94-A358-01A0BA807CE4}"/>
              </a:ext>
            </a:extLst>
          </p:cNvPr>
          <p:cNvSpPr/>
          <p:nvPr/>
        </p:nvSpPr>
        <p:spPr>
          <a:xfrm>
            <a:off x="7635057" y="6580759"/>
            <a:ext cx="4196983" cy="261610"/>
          </a:xfrm>
          <a:prstGeom prst="rect">
            <a:avLst/>
          </a:prstGeom>
        </p:spPr>
        <p:txBody>
          <a:bodyPr wrap="none">
            <a:spAutoFit/>
          </a:bodyPr>
          <a:lstStyle/>
          <a:p>
            <a:r>
              <a:rPr lang="en-US" sz="900" baseline="30000" dirty="0">
                <a:hlinkClick r:id="rId4"/>
              </a:rPr>
              <a:t>*</a:t>
            </a:r>
            <a:r>
              <a:rPr lang="en-US" sz="1100" dirty="0">
                <a:hlinkClick r:id="rId4"/>
              </a:rPr>
              <a:t>source: https://db-engines.com/en/ranking_trend/time+series+dbms</a:t>
            </a:r>
            <a:endParaRPr lang="en-US" sz="1100" dirty="0"/>
          </a:p>
        </p:txBody>
      </p:sp>
      <p:pic>
        <p:nvPicPr>
          <p:cNvPr id="20" name="Picture 19">
            <a:extLst>
              <a:ext uri="{FF2B5EF4-FFF2-40B4-BE49-F238E27FC236}">
                <a16:creationId xmlns:a16="http://schemas.microsoft.com/office/drawing/2014/main" id="{5C565A7C-8202-4F03-8843-C327440D8FBC}"/>
              </a:ext>
            </a:extLst>
          </p:cNvPr>
          <p:cNvPicPr>
            <a:picLocks noChangeAspect="1"/>
          </p:cNvPicPr>
          <p:nvPr/>
        </p:nvPicPr>
        <p:blipFill rotWithShape="1">
          <a:blip r:embed="rId5"/>
          <a:srcRect r="11630"/>
          <a:stretch/>
        </p:blipFill>
        <p:spPr>
          <a:xfrm>
            <a:off x="4700875" y="3873558"/>
            <a:ext cx="7213284" cy="822583"/>
          </a:xfrm>
          <a:prstGeom prst="rect">
            <a:avLst/>
          </a:prstGeom>
        </p:spPr>
      </p:pic>
      <p:sp>
        <p:nvSpPr>
          <p:cNvPr id="6" name="Footer Placeholder 5">
            <a:extLst>
              <a:ext uri="{FF2B5EF4-FFF2-40B4-BE49-F238E27FC236}">
                <a16:creationId xmlns:a16="http://schemas.microsoft.com/office/drawing/2014/main" id="{C08DC544-BFF2-498E-9F84-718CDF23B190}"/>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9657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20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20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20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5162" y="1629305"/>
            <a:ext cx="3363975" cy="1597315"/>
          </a:xfrm>
          <a:noFill/>
          <a:ln w="19050">
            <a:noFill/>
          </a:ln>
        </p:spPr>
        <p:txBody>
          <a:bodyPr wrap="square">
            <a:normAutofit/>
          </a:bodyPr>
          <a:lstStyle/>
          <a:p>
            <a:pPr algn="ctr"/>
            <a:r>
              <a:rPr lang="en-US" sz="4000" dirty="0">
                <a:solidFill>
                  <a:schemeClr val="bg1"/>
                </a:solidFill>
              </a:rPr>
              <a:t>Database Industry Trends</a:t>
            </a:r>
          </a:p>
        </p:txBody>
      </p:sp>
      <p:sp>
        <p:nvSpPr>
          <p:cNvPr id="3" name="Rectangle 2">
            <a:extLst>
              <a:ext uri="{FF2B5EF4-FFF2-40B4-BE49-F238E27FC236}">
                <a16:creationId xmlns:a16="http://schemas.microsoft.com/office/drawing/2014/main" id="{82A7AAC1-D6BD-4F28-96B3-C017AAACEEB1}"/>
              </a:ext>
            </a:extLst>
          </p:cNvPr>
          <p:cNvSpPr/>
          <p:nvPr/>
        </p:nvSpPr>
        <p:spPr>
          <a:xfrm>
            <a:off x="407890" y="3779906"/>
            <a:ext cx="3838223" cy="1412694"/>
          </a:xfrm>
          <a:prstGeom prst="rect">
            <a:avLst/>
          </a:prstGeom>
        </p:spPr>
        <p:txBody>
          <a:bodyPr wrap="square">
            <a:spAutoFit/>
          </a:bodyPr>
          <a:lstStyle/>
          <a:p>
            <a:pPr marL="0" lvl="1" algn="ctr">
              <a:lnSpc>
                <a:spcPct val="110000"/>
              </a:lnSpc>
              <a:buClr>
                <a:schemeClr val="accent1"/>
              </a:buClr>
            </a:pPr>
            <a:r>
              <a:rPr lang="en-US" sz="4000" b="1" dirty="0">
                <a:solidFill>
                  <a:schemeClr val="accent1"/>
                </a:solidFill>
                <a:latin typeface="+mj-lt"/>
              </a:rPr>
              <a:t>Current Industry Demand</a:t>
            </a:r>
          </a:p>
        </p:txBody>
      </p:sp>
      <p:sp>
        <p:nvSpPr>
          <p:cNvPr id="8" name="Rectangle 7">
            <a:extLst>
              <a:ext uri="{FF2B5EF4-FFF2-40B4-BE49-F238E27FC236}">
                <a16:creationId xmlns:a16="http://schemas.microsoft.com/office/drawing/2014/main" id="{3A42044B-B7A0-4005-AA09-4834013151E5}"/>
              </a:ext>
            </a:extLst>
          </p:cNvPr>
          <p:cNvSpPr/>
          <p:nvPr/>
        </p:nvSpPr>
        <p:spPr>
          <a:xfrm>
            <a:off x="7804789" y="6591706"/>
            <a:ext cx="4204997" cy="261610"/>
          </a:xfrm>
          <a:prstGeom prst="rect">
            <a:avLst/>
          </a:prstGeom>
        </p:spPr>
        <p:txBody>
          <a:bodyPr wrap="none">
            <a:spAutoFit/>
          </a:bodyPr>
          <a:lstStyle/>
          <a:p>
            <a:r>
              <a:rPr lang="en-US" sz="1100" baseline="30000" dirty="0">
                <a:hlinkClick r:id="rId3"/>
              </a:rPr>
              <a:t>*</a:t>
            </a:r>
            <a:r>
              <a:rPr lang="en-US" sz="1100" dirty="0">
                <a:hlinkClick r:id="rId3"/>
              </a:rPr>
              <a:t>source: https://db-engines.com/en/ranking_trend/time+series+dbms</a:t>
            </a:r>
            <a:endParaRPr lang="en-US" sz="1100" dirty="0"/>
          </a:p>
        </p:txBody>
      </p:sp>
      <p:sp>
        <p:nvSpPr>
          <p:cNvPr id="11" name="Rectangle 10">
            <a:extLst>
              <a:ext uri="{FF2B5EF4-FFF2-40B4-BE49-F238E27FC236}">
                <a16:creationId xmlns:a16="http://schemas.microsoft.com/office/drawing/2014/main" id="{47C30950-61D5-48EA-BBEA-3E3365B062D5}"/>
              </a:ext>
            </a:extLst>
          </p:cNvPr>
          <p:cNvSpPr/>
          <p:nvPr/>
        </p:nvSpPr>
        <p:spPr>
          <a:xfrm>
            <a:off x="4246111" y="0"/>
            <a:ext cx="1053347" cy="68423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70DFCF4F-A30F-4AEC-A4AE-F34EEB6CFD50}"/>
              </a:ext>
            </a:extLst>
          </p:cNvPr>
          <p:cNvPicPr>
            <a:picLocks noChangeAspect="1"/>
          </p:cNvPicPr>
          <p:nvPr/>
        </p:nvPicPr>
        <p:blipFill rotWithShape="1">
          <a:blip r:embed="rId4"/>
          <a:srcRect l="2771" t="6622" r="2151" b="2085"/>
          <a:stretch/>
        </p:blipFill>
        <p:spPr>
          <a:xfrm>
            <a:off x="4246111" y="1534502"/>
            <a:ext cx="7896691" cy="4314295"/>
          </a:xfrm>
          <a:prstGeom prst="rect">
            <a:avLst/>
          </a:prstGeom>
        </p:spPr>
      </p:pic>
      <p:sp>
        <p:nvSpPr>
          <p:cNvPr id="4" name="Rectangle 3">
            <a:extLst>
              <a:ext uri="{FF2B5EF4-FFF2-40B4-BE49-F238E27FC236}">
                <a16:creationId xmlns:a16="http://schemas.microsoft.com/office/drawing/2014/main" id="{A7DF2DA9-5AA7-44ED-99E7-84D31E0189CB}"/>
              </a:ext>
            </a:extLst>
          </p:cNvPr>
          <p:cNvSpPr/>
          <p:nvPr/>
        </p:nvSpPr>
        <p:spPr>
          <a:xfrm>
            <a:off x="4248372" y="121850"/>
            <a:ext cx="7833595" cy="884538"/>
          </a:xfrm>
          <a:prstGeom prst="rect">
            <a:avLst/>
          </a:prstGeom>
        </p:spPr>
        <p:txBody>
          <a:bodyPr wrap="square">
            <a:spAutoFit/>
          </a:bodyPr>
          <a:lstStyle/>
          <a:p>
            <a:pPr marL="342891" lvl="1" indent="-342891">
              <a:lnSpc>
                <a:spcPct val="110000"/>
              </a:lnSpc>
              <a:spcBef>
                <a:spcPts val="1000"/>
              </a:spcBef>
              <a:buClr>
                <a:schemeClr val="accent1"/>
              </a:buClr>
              <a:buFont typeface="Arial" panose="020B0604020202020204" pitchFamily="34" charset="0"/>
              <a:buChar char="•"/>
            </a:pPr>
            <a:r>
              <a:rPr lang="en-US" sz="2400" dirty="0">
                <a:solidFill>
                  <a:schemeClr val="tx1">
                    <a:lumMod val="65000"/>
                    <a:lumOff val="35000"/>
                  </a:schemeClr>
                </a:solidFill>
              </a:rPr>
              <a:t>Time Series DBMS have emerged as the fastest growing segment of the database industry over the past year.  </a:t>
            </a:r>
          </a:p>
        </p:txBody>
      </p:sp>
      <p:sp>
        <p:nvSpPr>
          <p:cNvPr id="5" name="Rectangle 4">
            <a:extLst>
              <a:ext uri="{FF2B5EF4-FFF2-40B4-BE49-F238E27FC236}">
                <a16:creationId xmlns:a16="http://schemas.microsoft.com/office/drawing/2014/main" id="{2267F3DE-06BE-4B80-9080-9242B0C09BD3}"/>
              </a:ext>
            </a:extLst>
          </p:cNvPr>
          <p:cNvSpPr/>
          <p:nvPr/>
        </p:nvSpPr>
        <p:spPr>
          <a:xfrm>
            <a:off x="4654296" y="1325629"/>
            <a:ext cx="3576364" cy="333553"/>
          </a:xfrm>
          <a:prstGeom prst="rect">
            <a:avLst/>
          </a:prstGeom>
        </p:spPr>
        <p:txBody>
          <a:bodyPr wrap="none">
            <a:spAutoFit/>
          </a:bodyPr>
          <a:lstStyle/>
          <a:p>
            <a:pPr marL="0" lvl="1">
              <a:lnSpc>
                <a:spcPct val="110000"/>
              </a:lnSpc>
              <a:spcBef>
                <a:spcPts val="1000"/>
              </a:spcBef>
              <a:buClr>
                <a:schemeClr val="accent1"/>
              </a:buClr>
            </a:pPr>
            <a:r>
              <a:rPr lang="en-US" sz="1500" b="1" dirty="0"/>
              <a:t>Industry Growth over the past 12 months*</a:t>
            </a:r>
          </a:p>
        </p:txBody>
      </p:sp>
      <p:pic>
        <p:nvPicPr>
          <p:cNvPr id="13" name="Picture 12">
            <a:extLst>
              <a:ext uri="{FF2B5EF4-FFF2-40B4-BE49-F238E27FC236}">
                <a16:creationId xmlns:a16="http://schemas.microsoft.com/office/drawing/2014/main" id="{DB3448DA-597E-48AA-BB57-66885C777F1E}"/>
              </a:ext>
            </a:extLst>
          </p:cNvPr>
          <p:cNvPicPr/>
          <p:nvPr/>
        </p:nvPicPr>
        <p:blipFill rotWithShape="1">
          <a:blip r:embed="rId5"/>
          <a:srcRect l="83676" t="31549" b="56372"/>
          <a:stretch/>
        </p:blipFill>
        <p:spPr>
          <a:xfrm>
            <a:off x="4331138" y="5998085"/>
            <a:ext cx="1936639" cy="647215"/>
          </a:xfrm>
          <a:prstGeom prst="rect">
            <a:avLst/>
          </a:prstGeom>
        </p:spPr>
      </p:pic>
      <p:pic>
        <p:nvPicPr>
          <p:cNvPr id="14" name="Picture 13">
            <a:extLst>
              <a:ext uri="{FF2B5EF4-FFF2-40B4-BE49-F238E27FC236}">
                <a16:creationId xmlns:a16="http://schemas.microsoft.com/office/drawing/2014/main" id="{F6EE34A8-B4E4-461F-9ECC-B0E32D59C849}"/>
              </a:ext>
            </a:extLst>
          </p:cNvPr>
          <p:cNvPicPr/>
          <p:nvPr/>
        </p:nvPicPr>
        <p:blipFill rotWithShape="1">
          <a:blip r:embed="rId5"/>
          <a:srcRect l="83568" t="42471" r="3711" b="45110"/>
          <a:stretch/>
        </p:blipFill>
        <p:spPr>
          <a:xfrm>
            <a:off x="6177524" y="6008989"/>
            <a:ext cx="1495691" cy="625407"/>
          </a:xfrm>
          <a:prstGeom prst="rect">
            <a:avLst/>
          </a:prstGeom>
        </p:spPr>
      </p:pic>
      <p:pic>
        <p:nvPicPr>
          <p:cNvPr id="15" name="Picture 14">
            <a:extLst>
              <a:ext uri="{FF2B5EF4-FFF2-40B4-BE49-F238E27FC236}">
                <a16:creationId xmlns:a16="http://schemas.microsoft.com/office/drawing/2014/main" id="{C9CB57C1-A0E9-4A5C-9C60-886E10554D18}"/>
              </a:ext>
            </a:extLst>
          </p:cNvPr>
          <p:cNvPicPr/>
          <p:nvPr/>
        </p:nvPicPr>
        <p:blipFill rotWithShape="1">
          <a:blip r:embed="rId5"/>
          <a:srcRect l="83676" t="53211" r="1756" b="34172"/>
          <a:stretch/>
        </p:blipFill>
        <p:spPr>
          <a:xfrm>
            <a:off x="7736981" y="5953478"/>
            <a:ext cx="1712841" cy="680917"/>
          </a:xfrm>
          <a:prstGeom prst="rect">
            <a:avLst/>
          </a:prstGeom>
        </p:spPr>
      </p:pic>
      <p:pic>
        <p:nvPicPr>
          <p:cNvPr id="16" name="Picture 15">
            <a:extLst>
              <a:ext uri="{FF2B5EF4-FFF2-40B4-BE49-F238E27FC236}">
                <a16:creationId xmlns:a16="http://schemas.microsoft.com/office/drawing/2014/main" id="{CEA9DA30-D554-43C1-A6CE-B345408CE1A7}"/>
              </a:ext>
            </a:extLst>
          </p:cNvPr>
          <p:cNvPicPr/>
          <p:nvPr/>
        </p:nvPicPr>
        <p:blipFill rotWithShape="1">
          <a:blip r:embed="rId5"/>
          <a:srcRect l="83676" t="65050" r="3611" b="27005"/>
          <a:stretch/>
        </p:blipFill>
        <p:spPr>
          <a:xfrm>
            <a:off x="9492529" y="6027098"/>
            <a:ext cx="1494769" cy="390591"/>
          </a:xfrm>
          <a:prstGeom prst="rect">
            <a:avLst/>
          </a:prstGeom>
        </p:spPr>
      </p:pic>
      <p:sp>
        <p:nvSpPr>
          <p:cNvPr id="6" name="Footer Placeholder 5">
            <a:extLst>
              <a:ext uri="{FF2B5EF4-FFF2-40B4-BE49-F238E27FC236}">
                <a16:creationId xmlns:a16="http://schemas.microsoft.com/office/drawing/2014/main" id="{4459B1DF-67A9-4941-A9B9-F3128942D5BB}"/>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83393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39A488-4AE4-45BD-A58C-A4BC64C0F7A9}"/>
              </a:ext>
            </a:extLst>
          </p:cNvPr>
          <p:cNvPicPr>
            <a:picLocks noChangeAspect="1"/>
          </p:cNvPicPr>
          <p:nvPr/>
        </p:nvPicPr>
        <p:blipFill>
          <a:blip r:embed="rId2"/>
          <a:stretch>
            <a:fillRect/>
          </a:stretch>
        </p:blipFill>
        <p:spPr>
          <a:xfrm>
            <a:off x="619409" y="312161"/>
            <a:ext cx="10953181" cy="6233678"/>
          </a:xfrm>
          <a:prstGeom prst="rect">
            <a:avLst/>
          </a:prstGeom>
        </p:spPr>
      </p:pic>
    </p:spTree>
    <p:extLst>
      <p:ext uri="{BB962C8B-B14F-4D97-AF65-F5344CB8AC3E}">
        <p14:creationId xmlns:p14="http://schemas.microsoft.com/office/powerpoint/2010/main" val="2512076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3684896" y="336907"/>
            <a:ext cx="8413859"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4" name="Picture 3">
            <a:extLst>
              <a:ext uri="{FF2B5EF4-FFF2-40B4-BE49-F238E27FC236}">
                <a16:creationId xmlns:a16="http://schemas.microsoft.com/office/drawing/2014/main" id="{711297A2-6909-4888-819D-BFB21F30AE51}"/>
              </a:ext>
            </a:extLst>
          </p:cNvPr>
          <p:cNvPicPr>
            <a:picLocks noChangeAspect="1"/>
          </p:cNvPicPr>
          <p:nvPr/>
        </p:nvPicPr>
        <p:blipFill>
          <a:blip r:embed="rId3"/>
          <a:stretch>
            <a:fillRect/>
          </a:stretch>
        </p:blipFill>
        <p:spPr>
          <a:xfrm>
            <a:off x="293331" y="3723955"/>
            <a:ext cx="2839775" cy="134056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3CDF5766-2528-46FB-BC80-D4BB95250ABB}"/>
              </a:ext>
            </a:extLst>
          </p:cNvPr>
          <p:cNvPicPr>
            <a:picLocks noChangeAspect="1"/>
          </p:cNvPicPr>
          <p:nvPr/>
        </p:nvPicPr>
        <p:blipFill rotWithShape="1">
          <a:blip r:embed="rId4"/>
          <a:srcRect r="2559"/>
          <a:stretch/>
        </p:blipFill>
        <p:spPr>
          <a:xfrm>
            <a:off x="5546190" y="3111677"/>
            <a:ext cx="4561604" cy="3385388"/>
          </a:xfrm>
          <a:prstGeom prst="rect">
            <a:avLst/>
          </a:prstGeom>
        </p:spPr>
      </p:pic>
      <p:sp>
        <p:nvSpPr>
          <p:cNvPr id="10" name="Rectangle 9">
            <a:extLst>
              <a:ext uri="{FF2B5EF4-FFF2-40B4-BE49-F238E27FC236}">
                <a16:creationId xmlns:a16="http://schemas.microsoft.com/office/drawing/2014/main" id="{35DBC5FD-D932-4251-B43D-5CF6CA0F96A0}"/>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EA246AB-801D-47D5-9498-1F11B709F777}"/>
              </a:ext>
            </a:extLst>
          </p:cNvPr>
          <p:cNvSpPr/>
          <p:nvPr/>
        </p:nvSpPr>
        <p:spPr>
          <a:xfrm>
            <a:off x="3684897" y="201754"/>
            <a:ext cx="8413860" cy="2558264"/>
          </a:xfrm>
          <a:prstGeom prst="rect">
            <a:avLst/>
          </a:prstGeom>
        </p:spPr>
        <p:txBody>
          <a:bodyPr wrap="square">
            <a:spAutoFit/>
          </a:bodyPr>
          <a:lstStyle/>
          <a:p>
            <a:pPr marL="0" lvl="1">
              <a:lnSpc>
                <a:spcPct val="120000"/>
              </a:lnSpc>
              <a:spcBef>
                <a:spcPts val="600"/>
              </a:spcBef>
              <a:spcAft>
                <a:spcPts val="600"/>
              </a:spcAft>
              <a:buClr>
                <a:schemeClr val="accent1"/>
              </a:buClr>
            </a:pPr>
            <a:r>
              <a:rPr lang="en-US" sz="2200" b="1" dirty="0">
                <a:solidFill>
                  <a:srgbClr val="000000"/>
                </a:solidFill>
              </a:rPr>
              <a:t>Graphite is a relatively simple TSDB, with a fixed size datastore. </a:t>
            </a:r>
          </a:p>
          <a:p>
            <a:pPr lvl="1" indent="-457189">
              <a:lnSpc>
                <a:spcPct val="120000"/>
              </a:lnSpc>
              <a:spcBef>
                <a:spcPts val="600"/>
              </a:spcBef>
              <a:spcAft>
                <a:spcPts val="600"/>
              </a:spcAft>
              <a:buClr>
                <a:schemeClr val="accent1"/>
              </a:buClr>
              <a:buFont typeface="Arial" panose="020B0604020202020204" pitchFamily="34" charset="0"/>
              <a:buChar char="•"/>
            </a:pPr>
            <a:r>
              <a:rPr lang="en-US" sz="2200" dirty="0">
                <a:solidFill>
                  <a:srgbClr val="000000"/>
                </a:solidFill>
              </a:rPr>
              <a:t>Performance is consistent and reliable over time </a:t>
            </a:r>
          </a:p>
          <a:p>
            <a:pPr lvl="1" indent="-457189">
              <a:lnSpc>
                <a:spcPct val="120000"/>
              </a:lnSpc>
              <a:spcBef>
                <a:spcPts val="600"/>
              </a:spcBef>
              <a:spcAft>
                <a:spcPts val="600"/>
              </a:spcAft>
              <a:buClr>
                <a:schemeClr val="accent1"/>
              </a:buClr>
              <a:buFont typeface="Arial" panose="020B0604020202020204" pitchFamily="34" charset="0"/>
              <a:buChar char="•"/>
            </a:pPr>
            <a:r>
              <a:rPr lang="en-US" sz="2200" dirty="0">
                <a:solidFill>
                  <a:srgbClr val="000000"/>
                </a:solidFill>
              </a:rPr>
              <a:t>Limited capabilities with no multitasking</a:t>
            </a:r>
          </a:p>
          <a:p>
            <a:pPr lvl="1" indent="-457189">
              <a:lnSpc>
                <a:spcPct val="120000"/>
              </a:lnSpc>
              <a:spcBef>
                <a:spcPts val="600"/>
              </a:spcBef>
              <a:spcAft>
                <a:spcPts val="600"/>
              </a:spcAft>
              <a:buClr>
                <a:schemeClr val="accent1"/>
              </a:buClr>
              <a:buFont typeface="Arial" panose="020B0604020202020204" pitchFamily="34" charset="0"/>
              <a:buChar char="•"/>
            </a:pPr>
            <a:r>
              <a:rPr lang="en-US" sz="2200" dirty="0">
                <a:solidFill>
                  <a:srgbClr val="000000"/>
                </a:solidFill>
              </a:rPr>
              <a:t>Graphite has no capabilities for data distribution or replication and is not horizontally scalable.</a:t>
            </a:r>
          </a:p>
        </p:txBody>
      </p:sp>
      <p:cxnSp>
        <p:nvCxnSpPr>
          <p:cNvPr id="13" name="Straight Connector 12">
            <a:extLst>
              <a:ext uri="{FF2B5EF4-FFF2-40B4-BE49-F238E27FC236}">
                <a16:creationId xmlns:a16="http://schemas.microsoft.com/office/drawing/2014/main" id="{E78D552D-4BAE-4D59-B96B-F2B8C71D7DA4}"/>
              </a:ext>
            </a:extLst>
          </p:cNvPr>
          <p:cNvCxnSpPr/>
          <p:nvPr/>
        </p:nvCxnSpPr>
        <p:spPr>
          <a:xfrm>
            <a:off x="4080682" y="2819655"/>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9FA29AA-CD56-4558-A635-07D7815552D6}"/>
              </a:ext>
            </a:extLst>
          </p:cNvPr>
          <p:cNvPicPr>
            <a:picLocks noChangeAspect="1"/>
          </p:cNvPicPr>
          <p:nvPr/>
        </p:nvPicPr>
        <p:blipFill>
          <a:blip r:embed="rId5"/>
          <a:stretch>
            <a:fillRect/>
          </a:stretch>
        </p:blipFill>
        <p:spPr>
          <a:xfrm>
            <a:off x="3989829" y="2873807"/>
            <a:ext cx="1485900" cy="342900"/>
          </a:xfrm>
          <a:prstGeom prst="rect">
            <a:avLst/>
          </a:prstGeom>
        </p:spPr>
      </p:pic>
      <p:sp>
        <p:nvSpPr>
          <p:cNvPr id="15" name="Rectangle 14">
            <a:extLst>
              <a:ext uri="{FF2B5EF4-FFF2-40B4-BE49-F238E27FC236}">
                <a16:creationId xmlns:a16="http://schemas.microsoft.com/office/drawing/2014/main" id="{39C26FB1-7A1C-4F5B-9F18-DACF935B18CD}"/>
              </a:ext>
            </a:extLst>
          </p:cNvPr>
          <p:cNvSpPr/>
          <p:nvPr/>
        </p:nvSpPr>
        <p:spPr>
          <a:xfrm>
            <a:off x="7786501" y="6468429"/>
            <a:ext cx="4405501" cy="369332"/>
          </a:xfrm>
          <a:prstGeom prst="rect">
            <a:avLst/>
          </a:prstGeom>
        </p:spPr>
        <p:txBody>
          <a:bodyPr wrap="none">
            <a:spAutoFit/>
          </a:bodyPr>
          <a:lstStyle/>
          <a:p>
            <a:r>
              <a:rPr lang="en-US" dirty="0">
                <a:hlinkClick r:id="rId6"/>
              </a:rPr>
              <a:t>https://www.aosabook.org/en/graphite.html</a:t>
            </a:r>
            <a:endParaRPr lang="en-US" dirty="0"/>
          </a:p>
        </p:txBody>
      </p:sp>
      <p:sp>
        <p:nvSpPr>
          <p:cNvPr id="3" name="Footer Placeholder 2">
            <a:extLst>
              <a:ext uri="{FF2B5EF4-FFF2-40B4-BE49-F238E27FC236}">
                <a16:creationId xmlns:a16="http://schemas.microsoft.com/office/drawing/2014/main" id="{52FA1338-A3CA-46E4-90A2-D34920EBE7DB}"/>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18188998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3" name="Picture 2">
            <a:extLst>
              <a:ext uri="{FF2B5EF4-FFF2-40B4-BE49-F238E27FC236}">
                <a16:creationId xmlns:a16="http://schemas.microsoft.com/office/drawing/2014/main" id="{D1C61A00-62BF-453D-A8E0-84B9CE8BBB54}"/>
              </a:ext>
            </a:extLst>
          </p:cNvPr>
          <p:cNvPicPr>
            <a:picLocks noChangeAspect="1"/>
          </p:cNvPicPr>
          <p:nvPr/>
        </p:nvPicPr>
        <p:blipFill rotWithShape="1">
          <a:blip r:embed="rId3"/>
          <a:srcRect l="2325" t="7097" b="11727"/>
          <a:stretch/>
        </p:blipFill>
        <p:spPr>
          <a:xfrm>
            <a:off x="328570" y="3534771"/>
            <a:ext cx="2805927" cy="18697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6936D70D-8110-49DA-BF46-907CD3DA8B63}"/>
              </a:ext>
            </a:extLst>
          </p:cNvPr>
          <p:cNvPicPr>
            <a:picLocks noChangeAspect="1"/>
          </p:cNvPicPr>
          <p:nvPr/>
        </p:nvPicPr>
        <p:blipFill>
          <a:blip r:embed="rId4"/>
          <a:stretch>
            <a:fillRect/>
          </a:stretch>
        </p:blipFill>
        <p:spPr>
          <a:xfrm>
            <a:off x="5272115" y="2889093"/>
            <a:ext cx="5077440" cy="3838065"/>
          </a:xfrm>
          <a:prstGeom prst="rect">
            <a:avLst/>
          </a:prstGeom>
        </p:spPr>
      </p:pic>
      <p:sp>
        <p:nvSpPr>
          <p:cNvPr id="12" name="Rectangle 11">
            <a:extLst>
              <a:ext uri="{FF2B5EF4-FFF2-40B4-BE49-F238E27FC236}">
                <a16:creationId xmlns:a16="http://schemas.microsoft.com/office/drawing/2014/main" id="{8DEBF071-8487-4E96-9B8C-02517AB1C65E}"/>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D8A64AAA-D13B-4FEF-A814-BD3485B55041}"/>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5" name="Rectangle 4">
            <a:extLst>
              <a:ext uri="{FF2B5EF4-FFF2-40B4-BE49-F238E27FC236}">
                <a16:creationId xmlns:a16="http://schemas.microsoft.com/office/drawing/2014/main" id="{F8E40C2F-3413-4866-BE1E-1F643AB6B40E}"/>
              </a:ext>
            </a:extLst>
          </p:cNvPr>
          <p:cNvSpPr/>
          <p:nvPr/>
        </p:nvSpPr>
        <p:spPr>
          <a:xfrm>
            <a:off x="3603009" y="242311"/>
            <a:ext cx="8415651" cy="2521331"/>
          </a:xfrm>
          <a:prstGeom prst="rect">
            <a:avLst/>
          </a:prstGeom>
        </p:spPr>
        <p:txBody>
          <a:bodyPr wrap="square">
            <a:spAutoFit/>
          </a:bodyPr>
          <a:lstStyle/>
          <a:p>
            <a:pPr marL="0" lvl="1">
              <a:spcAft>
                <a:spcPts val="600"/>
              </a:spcAft>
              <a:buClr>
                <a:schemeClr val="accent1"/>
              </a:buClr>
            </a:pPr>
            <a:r>
              <a:rPr lang="en-US" sz="2200" b="1" dirty="0">
                <a:solidFill>
                  <a:srgbClr val="000000"/>
                </a:solidFill>
              </a:rPr>
              <a:t>InfluxDB represents one of the most feature complete NoSQL TSDBs, with strong partition tolerance and 100% complete independence.</a:t>
            </a:r>
          </a:p>
          <a:p>
            <a:pPr lvl="1" indent="-457189">
              <a:lnSpc>
                <a:spcPct val="120000"/>
              </a:lnSpc>
              <a:spcAft>
                <a:spcPts val="600"/>
              </a:spcAft>
              <a:buClr>
                <a:schemeClr val="accent1"/>
              </a:buClr>
              <a:buFont typeface="Arial" panose="020B0604020202020204" pitchFamily="34" charset="0"/>
              <a:buChar char="•"/>
            </a:pPr>
            <a:r>
              <a:rPr lang="en-US" sz="2200" dirty="0">
                <a:solidFill>
                  <a:srgbClr val="000000"/>
                </a:solidFill>
              </a:rPr>
              <a:t>Designed for high write capacity, distribution, replication, with a feature query processor</a:t>
            </a:r>
          </a:p>
          <a:p>
            <a:pPr lvl="1" indent="-457189">
              <a:lnSpc>
                <a:spcPct val="120000"/>
              </a:lnSpc>
              <a:spcAft>
                <a:spcPts val="600"/>
              </a:spcAft>
              <a:buClr>
                <a:schemeClr val="accent1"/>
              </a:buClr>
              <a:buFont typeface="Arial" panose="020B0604020202020204" pitchFamily="34" charset="0"/>
              <a:buChar char="•"/>
            </a:pPr>
            <a:r>
              <a:rPr lang="en-US" sz="2200" dirty="0">
                <a:solidFill>
                  <a:srgbClr val="000000"/>
                </a:solidFill>
              </a:rPr>
              <a:t>Continuous query capabilities make down sampling data user friendly for DBMS </a:t>
            </a:r>
          </a:p>
        </p:txBody>
      </p:sp>
      <p:pic>
        <p:nvPicPr>
          <p:cNvPr id="17" name="Picture 16">
            <a:extLst>
              <a:ext uri="{FF2B5EF4-FFF2-40B4-BE49-F238E27FC236}">
                <a16:creationId xmlns:a16="http://schemas.microsoft.com/office/drawing/2014/main" id="{35C2E0C2-DCE8-44CA-859D-7D12BA6164FB}"/>
              </a:ext>
            </a:extLst>
          </p:cNvPr>
          <p:cNvPicPr>
            <a:picLocks noChangeAspect="1"/>
          </p:cNvPicPr>
          <p:nvPr/>
        </p:nvPicPr>
        <p:blipFill>
          <a:blip r:embed="rId5"/>
          <a:stretch>
            <a:fillRect/>
          </a:stretch>
        </p:blipFill>
        <p:spPr>
          <a:xfrm>
            <a:off x="3768641" y="2874573"/>
            <a:ext cx="1485900" cy="342900"/>
          </a:xfrm>
          <a:prstGeom prst="rect">
            <a:avLst/>
          </a:prstGeom>
        </p:spPr>
      </p:pic>
      <p:sp>
        <p:nvSpPr>
          <p:cNvPr id="18" name="Rectangle 17">
            <a:extLst>
              <a:ext uri="{FF2B5EF4-FFF2-40B4-BE49-F238E27FC236}">
                <a16:creationId xmlns:a16="http://schemas.microsoft.com/office/drawing/2014/main" id="{E1177A19-7FCE-4563-B460-3F3F47186795}"/>
              </a:ext>
            </a:extLst>
          </p:cNvPr>
          <p:cNvSpPr/>
          <p:nvPr/>
        </p:nvSpPr>
        <p:spPr>
          <a:xfrm>
            <a:off x="5307262" y="3005952"/>
            <a:ext cx="1352847" cy="4230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10D02D83-5592-4B89-AC92-4BEE5F98065B}"/>
              </a:ext>
            </a:extLst>
          </p:cNvPr>
          <p:cNvCxnSpPr>
            <a:cxnSpLocks/>
          </p:cNvCxnSpPr>
          <p:nvPr/>
        </p:nvCxnSpPr>
        <p:spPr>
          <a:xfrm>
            <a:off x="3875965" y="2889092"/>
            <a:ext cx="7697337" cy="2306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8339BBD-107E-48E4-BC47-77A25B6C0864}"/>
              </a:ext>
            </a:extLst>
          </p:cNvPr>
          <p:cNvSpPr/>
          <p:nvPr/>
        </p:nvSpPr>
        <p:spPr>
          <a:xfrm>
            <a:off x="9266776" y="6431024"/>
            <a:ext cx="2925224" cy="369332"/>
          </a:xfrm>
          <a:prstGeom prst="rect">
            <a:avLst/>
          </a:prstGeom>
        </p:spPr>
        <p:txBody>
          <a:bodyPr wrap="none">
            <a:spAutoFit/>
          </a:bodyPr>
          <a:lstStyle/>
          <a:p>
            <a:r>
              <a:rPr lang="en-US" dirty="0">
                <a:hlinkClick r:id="rId6"/>
              </a:rPr>
              <a:t>https://www.influxdata.com/</a:t>
            </a:r>
            <a:endParaRPr lang="en-US" dirty="0"/>
          </a:p>
        </p:txBody>
      </p:sp>
      <p:sp>
        <p:nvSpPr>
          <p:cNvPr id="2" name="Footer Placeholder 1">
            <a:extLst>
              <a:ext uri="{FF2B5EF4-FFF2-40B4-BE49-F238E27FC236}">
                <a16:creationId xmlns:a16="http://schemas.microsoft.com/office/drawing/2014/main" id="{7F07C7DD-72B1-4721-BCAE-24E961AD4F68}"/>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883385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3" name="Picture 2">
            <a:extLst>
              <a:ext uri="{FF2B5EF4-FFF2-40B4-BE49-F238E27FC236}">
                <a16:creationId xmlns:a16="http://schemas.microsoft.com/office/drawing/2014/main" id="{E0B74475-819E-4922-B457-31BEEC0CB86A}"/>
              </a:ext>
            </a:extLst>
          </p:cNvPr>
          <p:cNvPicPr>
            <a:picLocks noChangeAspect="1"/>
          </p:cNvPicPr>
          <p:nvPr/>
        </p:nvPicPr>
        <p:blipFill rotWithShape="1">
          <a:blip r:embed="rId3"/>
          <a:srcRect t="12496" b="18794"/>
          <a:stretch/>
        </p:blipFill>
        <p:spPr>
          <a:xfrm>
            <a:off x="534868" y="3429000"/>
            <a:ext cx="2377435" cy="19209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0D2325CD-19AB-4F05-8F33-5F3C3BBA04A8}"/>
              </a:ext>
            </a:extLst>
          </p:cNvPr>
          <p:cNvPicPr>
            <a:picLocks noChangeAspect="1"/>
          </p:cNvPicPr>
          <p:nvPr/>
        </p:nvPicPr>
        <p:blipFill>
          <a:blip r:embed="rId4"/>
          <a:stretch>
            <a:fillRect/>
          </a:stretch>
        </p:blipFill>
        <p:spPr>
          <a:xfrm>
            <a:off x="3574889" y="4771202"/>
            <a:ext cx="1485900" cy="342900"/>
          </a:xfrm>
          <a:prstGeom prst="rect">
            <a:avLst/>
          </a:prstGeom>
        </p:spPr>
      </p:pic>
      <p:sp>
        <p:nvSpPr>
          <p:cNvPr id="24" name="Rectangle 23">
            <a:extLst>
              <a:ext uri="{FF2B5EF4-FFF2-40B4-BE49-F238E27FC236}">
                <a16:creationId xmlns:a16="http://schemas.microsoft.com/office/drawing/2014/main" id="{AADF7311-5695-472B-98B4-DB98DC63221B}"/>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itle 1">
            <a:extLst>
              <a:ext uri="{FF2B5EF4-FFF2-40B4-BE49-F238E27FC236}">
                <a16:creationId xmlns:a16="http://schemas.microsoft.com/office/drawing/2014/main" id="{443A509A-3AA3-4D7D-A73F-E8DB59E23395}"/>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cxnSp>
        <p:nvCxnSpPr>
          <p:cNvPr id="29" name="Straight Connector 28">
            <a:extLst>
              <a:ext uri="{FF2B5EF4-FFF2-40B4-BE49-F238E27FC236}">
                <a16:creationId xmlns:a16="http://schemas.microsoft.com/office/drawing/2014/main" id="{893F00FE-7CB8-422A-BE3D-20D15A6EE0DE}"/>
              </a:ext>
            </a:extLst>
          </p:cNvPr>
          <p:cNvCxnSpPr/>
          <p:nvPr/>
        </p:nvCxnSpPr>
        <p:spPr>
          <a:xfrm>
            <a:off x="4080682" y="2655880"/>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8E40C2F-3413-4866-BE1E-1F643AB6B40E}"/>
              </a:ext>
            </a:extLst>
          </p:cNvPr>
          <p:cNvSpPr/>
          <p:nvPr/>
        </p:nvSpPr>
        <p:spPr>
          <a:xfrm>
            <a:off x="3717973" y="202627"/>
            <a:ext cx="8474027" cy="2015936"/>
          </a:xfrm>
          <a:prstGeom prst="rect">
            <a:avLst/>
          </a:prstGeom>
        </p:spPr>
        <p:txBody>
          <a:bodyPr wrap="square">
            <a:spAutoFit/>
          </a:bodyPr>
          <a:lstStyle/>
          <a:p>
            <a:pPr marL="0" lvl="1">
              <a:spcAft>
                <a:spcPts val="600"/>
              </a:spcAft>
              <a:buClr>
                <a:schemeClr val="accent1"/>
              </a:buClr>
            </a:pPr>
            <a:r>
              <a:rPr lang="en-US" sz="2200" b="1" dirty="0">
                <a:solidFill>
                  <a:srgbClr val="000000"/>
                </a:solidFill>
              </a:rPr>
              <a:t>Kx+ is an Integrated columnar DBMS and programming system that provides in-memory capabilities </a:t>
            </a:r>
          </a:p>
          <a:p>
            <a:pPr lvl="1" indent="-457189">
              <a:spcAft>
                <a:spcPts val="600"/>
              </a:spcAft>
              <a:buClr>
                <a:schemeClr val="accent1"/>
              </a:buClr>
              <a:buFont typeface="Arial" panose="020B0604020202020204" pitchFamily="34" charset="0"/>
              <a:buChar char="•"/>
            </a:pPr>
            <a:r>
              <a:rPr lang="en-US" sz="2200" dirty="0">
                <a:solidFill>
                  <a:srgbClr val="000000"/>
                </a:solidFill>
              </a:rPr>
              <a:t>Provides strong ACID properties</a:t>
            </a:r>
          </a:p>
          <a:p>
            <a:pPr lvl="1" indent="-457189">
              <a:spcAft>
                <a:spcPts val="600"/>
              </a:spcAft>
              <a:buClr>
                <a:schemeClr val="accent1"/>
              </a:buClr>
              <a:buFont typeface="Arial" panose="020B0604020202020204" pitchFamily="34" charset="0"/>
              <a:buChar char="•"/>
            </a:pPr>
            <a:r>
              <a:rPr lang="en-US" sz="2200" dirty="0">
                <a:solidFill>
                  <a:srgbClr val="000000"/>
                </a:solidFill>
              </a:rPr>
              <a:t>Cumbersome to scale when compared to other NoSQL databases</a:t>
            </a:r>
          </a:p>
          <a:p>
            <a:pPr lvl="1" indent="-457189">
              <a:spcAft>
                <a:spcPts val="600"/>
              </a:spcAft>
              <a:buClr>
                <a:schemeClr val="accent1"/>
              </a:buClr>
              <a:buFont typeface="Arial" panose="020B0604020202020204" pitchFamily="34" charset="0"/>
              <a:buChar char="•"/>
            </a:pPr>
            <a:r>
              <a:rPr lang="en-US" sz="2200" dirty="0">
                <a:solidFill>
                  <a:srgbClr val="000000"/>
                </a:solidFill>
              </a:rPr>
              <a:t>The only closed-source, commercial solution in our list. </a:t>
            </a:r>
          </a:p>
        </p:txBody>
      </p:sp>
      <p:sp>
        <p:nvSpPr>
          <p:cNvPr id="31" name="Rectangle 30">
            <a:extLst>
              <a:ext uri="{FF2B5EF4-FFF2-40B4-BE49-F238E27FC236}">
                <a16:creationId xmlns:a16="http://schemas.microsoft.com/office/drawing/2014/main" id="{383BEF17-0DB5-4B9C-BD16-A6FC0CE388C6}"/>
              </a:ext>
            </a:extLst>
          </p:cNvPr>
          <p:cNvSpPr/>
          <p:nvPr/>
        </p:nvSpPr>
        <p:spPr>
          <a:xfrm>
            <a:off x="5644320" y="2869621"/>
            <a:ext cx="1193208" cy="3376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7D70CC-F2DA-4926-A595-2982C7896EF7}"/>
              </a:ext>
            </a:extLst>
          </p:cNvPr>
          <p:cNvPicPr>
            <a:picLocks noChangeAspect="1"/>
          </p:cNvPicPr>
          <p:nvPr/>
        </p:nvPicPr>
        <p:blipFill rotWithShape="1">
          <a:blip r:embed="rId5"/>
          <a:srcRect t="17947"/>
          <a:stretch/>
        </p:blipFill>
        <p:spPr>
          <a:xfrm>
            <a:off x="4892321" y="2856182"/>
            <a:ext cx="7009008" cy="3622863"/>
          </a:xfrm>
          <a:prstGeom prst="rect">
            <a:avLst/>
          </a:prstGeom>
        </p:spPr>
      </p:pic>
      <p:sp>
        <p:nvSpPr>
          <p:cNvPr id="4" name="Rectangle 3">
            <a:extLst>
              <a:ext uri="{FF2B5EF4-FFF2-40B4-BE49-F238E27FC236}">
                <a16:creationId xmlns:a16="http://schemas.microsoft.com/office/drawing/2014/main" id="{2F195942-0FD3-4BCB-A7F2-369AB58B2EB6}"/>
              </a:ext>
            </a:extLst>
          </p:cNvPr>
          <p:cNvSpPr/>
          <p:nvPr/>
        </p:nvSpPr>
        <p:spPr>
          <a:xfrm>
            <a:off x="10169178" y="6336428"/>
            <a:ext cx="1660583" cy="369332"/>
          </a:xfrm>
          <a:prstGeom prst="rect">
            <a:avLst/>
          </a:prstGeom>
        </p:spPr>
        <p:txBody>
          <a:bodyPr wrap="none">
            <a:spAutoFit/>
          </a:bodyPr>
          <a:lstStyle/>
          <a:p>
            <a:r>
              <a:rPr lang="en-US" dirty="0">
                <a:hlinkClick r:id="rId6"/>
              </a:rPr>
              <a:t>https://kx.com/</a:t>
            </a:r>
            <a:endParaRPr lang="en-US" dirty="0"/>
          </a:p>
        </p:txBody>
      </p:sp>
      <p:pic>
        <p:nvPicPr>
          <p:cNvPr id="30" name="Picture 29">
            <a:extLst>
              <a:ext uri="{FF2B5EF4-FFF2-40B4-BE49-F238E27FC236}">
                <a16:creationId xmlns:a16="http://schemas.microsoft.com/office/drawing/2014/main" id="{4BF5AA7B-6095-4D89-856B-8846F46473E3}"/>
              </a:ext>
            </a:extLst>
          </p:cNvPr>
          <p:cNvPicPr>
            <a:picLocks noChangeAspect="1"/>
          </p:cNvPicPr>
          <p:nvPr/>
        </p:nvPicPr>
        <p:blipFill>
          <a:blip r:embed="rId4"/>
          <a:stretch>
            <a:fillRect/>
          </a:stretch>
        </p:blipFill>
        <p:spPr>
          <a:xfrm>
            <a:off x="3918150" y="2704846"/>
            <a:ext cx="1485900" cy="342900"/>
          </a:xfrm>
          <a:prstGeom prst="rect">
            <a:avLst/>
          </a:prstGeom>
        </p:spPr>
      </p:pic>
      <p:sp>
        <p:nvSpPr>
          <p:cNvPr id="2" name="Footer Placeholder 1">
            <a:extLst>
              <a:ext uri="{FF2B5EF4-FFF2-40B4-BE49-F238E27FC236}">
                <a16:creationId xmlns:a16="http://schemas.microsoft.com/office/drawing/2014/main" id="{9EFDBA6D-ADA2-4398-94BA-23CD8E994932}"/>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25993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4" name="Picture 3">
            <a:extLst>
              <a:ext uri="{FF2B5EF4-FFF2-40B4-BE49-F238E27FC236}">
                <a16:creationId xmlns:a16="http://schemas.microsoft.com/office/drawing/2014/main" id="{4BCC427B-9364-47EC-8669-8E8B821F5A86}"/>
              </a:ext>
            </a:extLst>
          </p:cNvPr>
          <p:cNvPicPr>
            <a:picLocks noChangeAspect="1"/>
          </p:cNvPicPr>
          <p:nvPr/>
        </p:nvPicPr>
        <p:blipFill rotWithShape="1">
          <a:blip r:embed="rId3"/>
          <a:srcRect l="12644" t="11286" r="9928" b="11286"/>
          <a:stretch/>
        </p:blipFill>
        <p:spPr>
          <a:xfrm>
            <a:off x="285653" y="3595579"/>
            <a:ext cx="2933665" cy="18764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036B8FA9-5F7C-4463-A7F8-4BEE39ADC777}"/>
              </a:ext>
            </a:extLst>
          </p:cNvPr>
          <p:cNvPicPr>
            <a:picLocks noChangeAspect="1"/>
          </p:cNvPicPr>
          <p:nvPr/>
        </p:nvPicPr>
        <p:blipFill>
          <a:blip r:embed="rId4"/>
          <a:stretch>
            <a:fillRect/>
          </a:stretch>
        </p:blipFill>
        <p:spPr>
          <a:xfrm>
            <a:off x="4928807" y="2724243"/>
            <a:ext cx="6277175" cy="3669527"/>
          </a:xfrm>
          <a:prstGeom prst="rect">
            <a:avLst/>
          </a:prstGeom>
        </p:spPr>
      </p:pic>
      <p:sp>
        <p:nvSpPr>
          <p:cNvPr id="10" name="Rectangle 9">
            <a:extLst>
              <a:ext uri="{FF2B5EF4-FFF2-40B4-BE49-F238E27FC236}">
                <a16:creationId xmlns:a16="http://schemas.microsoft.com/office/drawing/2014/main" id="{D4CA6C6B-136A-4DB0-9ED0-D48F00A28549}"/>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9D22671A-D20A-40DD-8F22-5A114567B713}"/>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cxnSp>
        <p:nvCxnSpPr>
          <p:cNvPr id="15" name="Straight Connector 14">
            <a:extLst>
              <a:ext uri="{FF2B5EF4-FFF2-40B4-BE49-F238E27FC236}">
                <a16:creationId xmlns:a16="http://schemas.microsoft.com/office/drawing/2014/main" id="{1FC37078-C530-49F1-BBD4-4FA8CBD4CD60}"/>
              </a:ext>
            </a:extLst>
          </p:cNvPr>
          <p:cNvCxnSpPr/>
          <p:nvPr/>
        </p:nvCxnSpPr>
        <p:spPr>
          <a:xfrm>
            <a:off x="4080682" y="2369277"/>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8E40C2F-3413-4866-BE1E-1F643AB6B40E}"/>
              </a:ext>
            </a:extLst>
          </p:cNvPr>
          <p:cNvSpPr/>
          <p:nvPr/>
        </p:nvSpPr>
        <p:spPr>
          <a:xfrm>
            <a:off x="3761514" y="228760"/>
            <a:ext cx="8116991" cy="1911164"/>
          </a:xfrm>
          <a:prstGeom prst="rect">
            <a:avLst/>
          </a:prstGeom>
        </p:spPr>
        <p:txBody>
          <a:bodyPr wrap="square">
            <a:spAutoFit/>
          </a:bodyPr>
          <a:lstStyle/>
          <a:p>
            <a:pPr marL="0" lvl="1">
              <a:spcAft>
                <a:spcPts val="600"/>
              </a:spcAft>
              <a:buClr>
                <a:schemeClr val="accent1"/>
              </a:buClr>
            </a:pPr>
            <a:r>
              <a:rPr lang="en-US" sz="2200" b="1" dirty="0"/>
              <a:t>OpenTSDB is a scalable time series database built on top of Hadoop and Hbase that leverages HDFS for much of its distribution and replication capabilities. </a:t>
            </a:r>
          </a:p>
          <a:p>
            <a:pPr lvl="1" indent="-457189">
              <a:lnSpc>
                <a:spcPct val="110000"/>
              </a:lnSpc>
              <a:spcAft>
                <a:spcPts val="600"/>
              </a:spcAft>
              <a:buClr>
                <a:schemeClr val="accent1"/>
              </a:buClr>
              <a:buFont typeface="Arial" panose="020B0604020202020204" pitchFamily="34" charset="0"/>
              <a:buChar char="•"/>
            </a:pPr>
            <a:r>
              <a:rPr lang="en-US" sz="2200" dirty="0"/>
              <a:t>Linearly scalable, only accessible through API, and is scalable and performant for write throughput. </a:t>
            </a:r>
          </a:p>
        </p:txBody>
      </p:sp>
      <p:pic>
        <p:nvPicPr>
          <p:cNvPr id="8" name="Picture 7">
            <a:extLst>
              <a:ext uri="{FF2B5EF4-FFF2-40B4-BE49-F238E27FC236}">
                <a16:creationId xmlns:a16="http://schemas.microsoft.com/office/drawing/2014/main" id="{D683E8D7-7E86-4306-9C59-794A0AE5C156}"/>
              </a:ext>
            </a:extLst>
          </p:cNvPr>
          <p:cNvPicPr>
            <a:picLocks noChangeAspect="1"/>
          </p:cNvPicPr>
          <p:nvPr/>
        </p:nvPicPr>
        <p:blipFill>
          <a:blip r:embed="rId5"/>
          <a:stretch>
            <a:fillRect/>
          </a:stretch>
        </p:blipFill>
        <p:spPr>
          <a:xfrm>
            <a:off x="3970121" y="2425006"/>
            <a:ext cx="1485900" cy="342900"/>
          </a:xfrm>
          <a:prstGeom prst="rect">
            <a:avLst/>
          </a:prstGeom>
        </p:spPr>
      </p:pic>
      <p:sp>
        <p:nvSpPr>
          <p:cNvPr id="16" name="Rectangle 15">
            <a:extLst>
              <a:ext uri="{FF2B5EF4-FFF2-40B4-BE49-F238E27FC236}">
                <a16:creationId xmlns:a16="http://schemas.microsoft.com/office/drawing/2014/main" id="{C453E210-29A7-43C2-B77F-9564949FD2D3}"/>
              </a:ext>
            </a:extLst>
          </p:cNvPr>
          <p:cNvSpPr/>
          <p:nvPr/>
        </p:nvSpPr>
        <p:spPr>
          <a:xfrm>
            <a:off x="10027498" y="6444573"/>
            <a:ext cx="2164503" cy="369332"/>
          </a:xfrm>
          <a:prstGeom prst="rect">
            <a:avLst/>
          </a:prstGeom>
        </p:spPr>
        <p:txBody>
          <a:bodyPr wrap="none">
            <a:spAutoFit/>
          </a:bodyPr>
          <a:lstStyle/>
          <a:p>
            <a:r>
              <a:rPr lang="en-US" dirty="0">
                <a:hlinkClick r:id="rId6"/>
              </a:rPr>
              <a:t>http://opentsdb.net/</a:t>
            </a:r>
            <a:endParaRPr lang="en-US" dirty="0"/>
          </a:p>
        </p:txBody>
      </p:sp>
      <p:sp>
        <p:nvSpPr>
          <p:cNvPr id="2" name="Footer Placeholder 1">
            <a:extLst>
              <a:ext uri="{FF2B5EF4-FFF2-40B4-BE49-F238E27FC236}">
                <a16:creationId xmlns:a16="http://schemas.microsoft.com/office/drawing/2014/main" id="{CD8A2ECE-3FCE-40C9-ABF2-325B26D8B26D}"/>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65216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4" name="Picture 3">
            <a:extLst>
              <a:ext uri="{FF2B5EF4-FFF2-40B4-BE49-F238E27FC236}">
                <a16:creationId xmlns:a16="http://schemas.microsoft.com/office/drawing/2014/main" id="{37EA32B4-7615-4962-A8AF-55AFD049779D}"/>
              </a:ext>
            </a:extLst>
          </p:cNvPr>
          <p:cNvPicPr>
            <a:picLocks noChangeAspect="1"/>
          </p:cNvPicPr>
          <p:nvPr/>
        </p:nvPicPr>
        <p:blipFill rotWithShape="1">
          <a:blip r:embed="rId3"/>
          <a:srcRect t="-1711" b="1711"/>
          <a:stretch/>
        </p:blipFill>
        <p:spPr>
          <a:xfrm>
            <a:off x="331790" y="3429001"/>
            <a:ext cx="2674263" cy="18936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Rectangle 12">
            <a:extLst>
              <a:ext uri="{FF2B5EF4-FFF2-40B4-BE49-F238E27FC236}">
                <a16:creationId xmlns:a16="http://schemas.microsoft.com/office/drawing/2014/main" id="{C78E58C0-A1B0-41CC-A0B7-A0F5102E84AB}"/>
              </a:ext>
            </a:extLst>
          </p:cNvPr>
          <p:cNvSpPr/>
          <p:nvPr/>
        </p:nvSpPr>
        <p:spPr>
          <a:xfrm>
            <a:off x="4820522" y="2188409"/>
            <a:ext cx="561695" cy="440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5C4F9FC-7B85-461C-92D4-C406B1CC25AA}"/>
              </a:ext>
            </a:extLst>
          </p:cNvPr>
          <p:cNvSpPr/>
          <p:nvPr/>
        </p:nvSpPr>
        <p:spPr>
          <a:xfrm>
            <a:off x="10290549" y="2275422"/>
            <a:ext cx="1111931" cy="440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CE148413-925C-4A65-9A19-FA155D39348D}"/>
              </a:ext>
            </a:extLst>
          </p:cNvPr>
          <p:cNvPicPr>
            <a:picLocks noChangeAspect="1"/>
          </p:cNvPicPr>
          <p:nvPr/>
        </p:nvPicPr>
        <p:blipFill rotWithShape="1">
          <a:blip r:embed="rId4"/>
          <a:srcRect t="12012"/>
          <a:stretch/>
        </p:blipFill>
        <p:spPr>
          <a:xfrm>
            <a:off x="5299036" y="3207366"/>
            <a:ext cx="5457848" cy="3588695"/>
          </a:xfrm>
          <a:prstGeom prst="rect">
            <a:avLst/>
          </a:prstGeom>
        </p:spPr>
      </p:pic>
      <p:sp>
        <p:nvSpPr>
          <p:cNvPr id="16" name="Rectangle 15">
            <a:extLst>
              <a:ext uri="{FF2B5EF4-FFF2-40B4-BE49-F238E27FC236}">
                <a16:creationId xmlns:a16="http://schemas.microsoft.com/office/drawing/2014/main" id="{3B9E75EB-95B4-4870-8520-846EDDCB0DED}"/>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25CF4B5B-8303-4057-8E9A-CD721D073F0C}"/>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cxnSp>
        <p:nvCxnSpPr>
          <p:cNvPr id="21" name="Straight Connector 20">
            <a:extLst>
              <a:ext uri="{FF2B5EF4-FFF2-40B4-BE49-F238E27FC236}">
                <a16:creationId xmlns:a16="http://schemas.microsoft.com/office/drawing/2014/main" id="{E3193405-DF58-4985-8FCB-35F0D6904F68}"/>
              </a:ext>
            </a:extLst>
          </p:cNvPr>
          <p:cNvCxnSpPr>
            <a:cxnSpLocks/>
          </p:cNvCxnSpPr>
          <p:nvPr/>
        </p:nvCxnSpPr>
        <p:spPr>
          <a:xfrm>
            <a:off x="4152545" y="3013981"/>
            <a:ext cx="6852401" cy="2145"/>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8E40C2F-3413-4866-BE1E-1F643AB6B40E}"/>
              </a:ext>
            </a:extLst>
          </p:cNvPr>
          <p:cNvSpPr/>
          <p:nvPr/>
        </p:nvSpPr>
        <p:spPr>
          <a:xfrm>
            <a:off x="3717973" y="144729"/>
            <a:ext cx="8474027" cy="2532873"/>
          </a:xfrm>
          <a:prstGeom prst="rect">
            <a:avLst/>
          </a:prstGeom>
        </p:spPr>
        <p:txBody>
          <a:bodyPr wrap="square">
            <a:spAutoFit/>
          </a:bodyPr>
          <a:lstStyle/>
          <a:p>
            <a:pPr>
              <a:spcBef>
                <a:spcPts val="600"/>
              </a:spcBef>
            </a:pPr>
            <a:r>
              <a:rPr lang="en-US" sz="2400" b="1" dirty="0"/>
              <a:t>Prometheus is an open-source systems monitoring and alerting toolkit written in Go to enhance for code execution and speed. </a:t>
            </a:r>
          </a:p>
          <a:p>
            <a:pPr lvl="1" indent="-457189">
              <a:lnSpc>
                <a:spcPct val="110000"/>
              </a:lnSpc>
              <a:spcBef>
                <a:spcPts val="600"/>
              </a:spcBef>
              <a:spcAft>
                <a:spcPts val="600"/>
              </a:spcAft>
              <a:buClr>
                <a:schemeClr val="accent1"/>
              </a:buClr>
              <a:buFont typeface="Arial" panose="020B0604020202020204" pitchFamily="34" charset="0"/>
              <a:buChar char="•"/>
            </a:pPr>
            <a:r>
              <a:rPr lang="en-US" sz="2200" dirty="0"/>
              <a:t>Best known for its high dimension data model and system monitoring integration functionality. </a:t>
            </a:r>
          </a:p>
          <a:p>
            <a:pPr lvl="1" indent="-457189">
              <a:lnSpc>
                <a:spcPct val="110000"/>
              </a:lnSpc>
              <a:spcBef>
                <a:spcPts val="600"/>
              </a:spcBef>
              <a:spcAft>
                <a:spcPts val="600"/>
              </a:spcAft>
              <a:buClr>
                <a:schemeClr val="accent1"/>
              </a:buClr>
              <a:buFont typeface="Arial" panose="020B0604020202020204" pitchFamily="34" charset="0"/>
              <a:buChar char="•"/>
            </a:pPr>
            <a:r>
              <a:rPr lang="en-US" sz="2200" dirty="0"/>
              <a:t>Scalability is cumbersome as workloads cannot be automatically distributed without complex configuration. </a:t>
            </a:r>
          </a:p>
        </p:txBody>
      </p:sp>
      <p:sp>
        <p:nvSpPr>
          <p:cNvPr id="22" name="Rectangle 21">
            <a:extLst>
              <a:ext uri="{FF2B5EF4-FFF2-40B4-BE49-F238E27FC236}">
                <a16:creationId xmlns:a16="http://schemas.microsoft.com/office/drawing/2014/main" id="{8871A68E-7F78-45E9-9DD5-9A3A2F478A99}"/>
              </a:ext>
            </a:extLst>
          </p:cNvPr>
          <p:cNvSpPr/>
          <p:nvPr/>
        </p:nvSpPr>
        <p:spPr>
          <a:xfrm>
            <a:off x="9817890" y="6457539"/>
            <a:ext cx="2374111" cy="369332"/>
          </a:xfrm>
          <a:prstGeom prst="rect">
            <a:avLst/>
          </a:prstGeom>
        </p:spPr>
        <p:txBody>
          <a:bodyPr wrap="none">
            <a:spAutoFit/>
          </a:bodyPr>
          <a:lstStyle/>
          <a:p>
            <a:r>
              <a:rPr lang="en-US" dirty="0">
                <a:hlinkClick r:id="rId5"/>
              </a:rPr>
              <a:t>https://prometheus.io/</a:t>
            </a:r>
            <a:endParaRPr lang="en-US" dirty="0"/>
          </a:p>
        </p:txBody>
      </p:sp>
      <p:pic>
        <p:nvPicPr>
          <p:cNvPr id="23" name="Picture 22">
            <a:extLst>
              <a:ext uri="{FF2B5EF4-FFF2-40B4-BE49-F238E27FC236}">
                <a16:creationId xmlns:a16="http://schemas.microsoft.com/office/drawing/2014/main" id="{2F78A372-D661-4416-8D03-93F00CB46930}"/>
              </a:ext>
            </a:extLst>
          </p:cNvPr>
          <p:cNvPicPr>
            <a:picLocks noChangeAspect="1"/>
          </p:cNvPicPr>
          <p:nvPr/>
        </p:nvPicPr>
        <p:blipFill>
          <a:blip r:embed="rId6"/>
          <a:stretch>
            <a:fillRect/>
          </a:stretch>
        </p:blipFill>
        <p:spPr>
          <a:xfrm>
            <a:off x="3933643" y="3141545"/>
            <a:ext cx="1485900" cy="342900"/>
          </a:xfrm>
          <a:prstGeom prst="rect">
            <a:avLst/>
          </a:prstGeom>
        </p:spPr>
      </p:pic>
      <p:sp>
        <p:nvSpPr>
          <p:cNvPr id="2" name="Footer Placeholder 1">
            <a:extLst>
              <a:ext uri="{FF2B5EF4-FFF2-40B4-BE49-F238E27FC236}">
                <a16:creationId xmlns:a16="http://schemas.microsoft.com/office/drawing/2014/main" id="{3A2467CF-E55C-4F42-B992-667B50B8D9FB}"/>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079846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pic>
        <p:nvPicPr>
          <p:cNvPr id="7" name="Picture 6">
            <a:extLst>
              <a:ext uri="{FF2B5EF4-FFF2-40B4-BE49-F238E27FC236}">
                <a16:creationId xmlns:a16="http://schemas.microsoft.com/office/drawing/2014/main" id="{AB2CB759-92ED-4D09-942C-637D5A9843D5}"/>
              </a:ext>
            </a:extLst>
          </p:cNvPr>
          <p:cNvPicPr>
            <a:picLocks noChangeAspect="1"/>
          </p:cNvPicPr>
          <p:nvPr/>
        </p:nvPicPr>
        <p:blipFill rotWithShape="1">
          <a:blip r:embed="rId3"/>
          <a:srcRect l="5744" t="4343" r="5744" b="7145"/>
          <a:stretch/>
        </p:blipFill>
        <p:spPr>
          <a:xfrm>
            <a:off x="474054" y="3619724"/>
            <a:ext cx="2545721" cy="1597315"/>
          </a:xfrm>
          <a:prstGeom prst="ellipse">
            <a:avLst/>
          </a:prstGeom>
          <a:ln w="63500"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3">
            <a:extLst>
              <a:ext uri="{FF2B5EF4-FFF2-40B4-BE49-F238E27FC236}">
                <a16:creationId xmlns:a16="http://schemas.microsoft.com/office/drawing/2014/main" id="{4A0B86DA-EFEE-4510-86F5-35699D02D5EF}"/>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
            <a:extLst>
              <a:ext uri="{FF2B5EF4-FFF2-40B4-BE49-F238E27FC236}">
                <a16:creationId xmlns:a16="http://schemas.microsoft.com/office/drawing/2014/main" id="{8B265785-5595-401E-95FF-F3374B82CF0D}"/>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cxnSp>
        <p:nvCxnSpPr>
          <p:cNvPr id="19" name="Straight Connector 18">
            <a:extLst>
              <a:ext uri="{FF2B5EF4-FFF2-40B4-BE49-F238E27FC236}">
                <a16:creationId xmlns:a16="http://schemas.microsoft.com/office/drawing/2014/main" id="{4EEFE17F-E1DA-4DC5-AE43-3D1EA5A04221}"/>
              </a:ext>
            </a:extLst>
          </p:cNvPr>
          <p:cNvCxnSpPr/>
          <p:nvPr/>
        </p:nvCxnSpPr>
        <p:spPr>
          <a:xfrm>
            <a:off x="3959231" y="2161252"/>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8E40C2F-3413-4866-BE1E-1F643AB6B40E}"/>
              </a:ext>
            </a:extLst>
          </p:cNvPr>
          <p:cNvSpPr/>
          <p:nvPr/>
        </p:nvSpPr>
        <p:spPr>
          <a:xfrm>
            <a:off x="3677919" y="220195"/>
            <a:ext cx="8229192" cy="1777090"/>
          </a:xfrm>
          <a:prstGeom prst="rect">
            <a:avLst/>
          </a:prstGeom>
        </p:spPr>
        <p:txBody>
          <a:bodyPr wrap="square">
            <a:spAutoFit/>
          </a:bodyPr>
          <a:lstStyle/>
          <a:p>
            <a:pPr marL="0" lvl="1">
              <a:spcAft>
                <a:spcPts val="600"/>
              </a:spcAft>
              <a:buClr>
                <a:schemeClr val="accent1"/>
              </a:buClr>
            </a:pPr>
            <a:r>
              <a:rPr lang="en-US" sz="2400" b="1" dirty="0"/>
              <a:t>RRDTool was originally designed as a high-performance data logging tool to be integrated into applications. </a:t>
            </a:r>
          </a:p>
          <a:p>
            <a:pPr lvl="1" indent="-457189">
              <a:lnSpc>
                <a:spcPct val="110000"/>
              </a:lnSpc>
              <a:spcAft>
                <a:spcPts val="600"/>
              </a:spcAft>
              <a:buClr>
                <a:schemeClr val="accent1"/>
              </a:buClr>
              <a:buFont typeface="Arial" panose="020B0604020202020204" pitchFamily="34" charset="0"/>
              <a:buChar char="•"/>
            </a:pPr>
            <a:r>
              <a:rPr lang="en-US" sz="2400" dirty="0"/>
              <a:t>Another Fixed Database</a:t>
            </a:r>
          </a:p>
          <a:p>
            <a:pPr lvl="1" indent="-457189">
              <a:lnSpc>
                <a:spcPct val="110000"/>
              </a:lnSpc>
              <a:spcAft>
                <a:spcPts val="600"/>
              </a:spcAft>
              <a:buClr>
                <a:schemeClr val="accent1"/>
              </a:buClr>
              <a:buFont typeface="Arial" panose="020B0604020202020204" pitchFamily="34" charset="0"/>
              <a:buChar char="•"/>
            </a:pPr>
            <a:r>
              <a:rPr lang="en-US" sz="2400" dirty="0"/>
              <a:t>Size limitations limits its usefulness</a:t>
            </a:r>
          </a:p>
        </p:txBody>
      </p:sp>
      <p:pic>
        <p:nvPicPr>
          <p:cNvPr id="13" name="Picture 12">
            <a:extLst>
              <a:ext uri="{FF2B5EF4-FFF2-40B4-BE49-F238E27FC236}">
                <a16:creationId xmlns:a16="http://schemas.microsoft.com/office/drawing/2014/main" id="{9B3F2AD1-856A-4B02-82A4-8060A613CC5A}"/>
              </a:ext>
            </a:extLst>
          </p:cNvPr>
          <p:cNvPicPr>
            <a:picLocks noChangeAspect="1"/>
          </p:cNvPicPr>
          <p:nvPr/>
        </p:nvPicPr>
        <p:blipFill rotWithShape="1">
          <a:blip r:embed="rId4"/>
          <a:srcRect t="21022" r="3523"/>
          <a:stretch/>
        </p:blipFill>
        <p:spPr>
          <a:xfrm>
            <a:off x="4133177" y="2662642"/>
            <a:ext cx="7318675" cy="3847093"/>
          </a:xfrm>
          <a:prstGeom prst="rect">
            <a:avLst/>
          </a:prstGeom>
        </p:spPr>
      </p:pic>
      <p:pic>
        <p:nvPicPr>
          <p:cNvPr id="10" name="Picture 9">
            <a:extLst>
              <a:ext uri="{FF2B5EF4-FFF2-40B4-BE49-F238E27FC236}">
                <a16:creationId xmlns:a16="http://schemas.microsoft.com/office/drawing/2014/main" id="{AFEF4C1F-9398-4763-BEB3-8E211C92A3CA}"/>
              </a:ext>
            </a:extLst>
          </p:cNvPr>
          <p:cNvPicPr>
            <a:picLocks noChangeAspect="1"/>
          </p:cNvPicPr>
          <p:nvPr/>
        </p:nvPicPr>
        <p:blipFill>
          <a:blip r:embed="rId5"/>
          <a:stretch>
            <a:fillRect/>
          </a:stretch>
        </p:blipFill>
        <p:spPr>
          <a:xfrm>
            <a:off x="3799414" y="2195447"/>
            <a:ext cx="1485900" cy="342900"/>
          </a:xfrm>
          <a:prstGeom prst="rect">
            <a:avLst/>
          </a:prstGeom>
        </p:spPr>
      </p:pic>
      <p:sp>
        <p:nvSpPr>
          <p:cNvPr id="20" name="Rectangle 19">
            <a:extLst>
              <a:ext uri="{FF2B5EF4-FFF2-40B4-BE49-F238E27FC236}">
                <a16:creationId xmlns:a16="http://schemas.microsoft.com/office/drawing/2014/main" id="{C2A6AE6F-27BC-4F2C-B6C9-0C2F1C5F9569}"/>
              </a:ext>
            </a:extLst>
          </p:cNvPr>
          <p:cNvSpPr/>
          <p:nvPr/>
        </p:nvSpPr>
        <p:spPr>
          <a:xfrm>
            <a:off x="9187333" y="6449363"/>
            <a:ext cx="3004669" cy="369332"/>
          </a:xfrm>
          <a:prstGeom prst="rect">
            <a:avLst/>
          </a:prstGeom>
        </p:spPr>
        <p:txBody>
          <a:bodyPr wrap="none">
            <a:spAutoFit/>
          </a:bodyPr>
          <a:lstStyle/>
          <a:p>
            <a:r>
              <a:rPr lang="en-US" dirty="0">
                <a:hlinkClick r:id="rId6"/>
              </a:rPr>
              <a:t>https://oss.oetiker.ch/rrdtool/</a:t>
            </a:r>
            <a:endParaRPr lang="en-US" dirty="0"/>
          </a:p>
        </p:txBody>
      </p:sp>
      <p:sp>
        <p:nvSpPr>
          <p:cNvPr id="2" name="Footer Placeholder 1">
            <a:extLst>
              <a:ext uri="{FF2B5EF4-FFF2-40B4-BE49-F238E27FC236}">
                <a16:creationId xmlns:a16="http://schemas.microsoft.com/office/drawing/2014/main" id="{3B2B114F-ED76-4389-A500-993FE0F5412E}"/>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418441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0401340-837C-4932-A083-FF73B9FF1975}"/>
              </a:ext>
            </a:extLst>
          </p:cNvPr>
          <p:cNvPicPr>
            <a:picLocks noChangeAspect="1"/>
          </p:cNvPicPr>
          <p:nvPr/>
        </p:nvPicPr>
        <p:blipFill>
          <a:blip r:embed="rId3"/>
          <a:stretch>
            <a:fillRect/>
          </a:stretch>
        </p:blipFill>
        <p:spPr>
          <a:xfrm>
            <a:off x="5803781" y="2675235"/>
            <a:ext cx="4190145" cy="3919588"/>
          </a:xfrm>
          <a:prstGeom prst="rect">
            <a:avLst/>
          </a:prstGeom>
        </p:spPr>
      </p:pic>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8" name="Rectangle 7">
            <a:extLst>
              <a:ext uri="{FF2B5EF4-FFF2-40B4-BE49-F238E27FC236}">
                <a16:creationId xmlns:a16="http://schemas.microsoft.com/office/drawing/2014/main" id="{E04648E6-95E9-4B1F-8D3C-996F83BC59DF}"/>
              </a:ext>
            </a:extLst>
          </p:cNvPr>
          <p:cNvSpPr/>
          <p:nvPr/>
        </p:nvSpPr>
        <p:spPr>
          <a:xfrm>
            <a:off x="5791201" y="2257779"/>
            <a:ext cx="568548" cy="3093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0E92109-1196-418F-9109-CFEA93CBDD84}"/>
              </a:ext>
            </a:extLst>
          </p:cNvPr>
          <p:cNvPicPr>
            <a:picLocks noChangeAspect="1"/>
          </p:cNvPicPr>
          <p:nvPr/>
        </p:nvPicPr>
        <p:blipFill rotWithShape="1">
          <a:blip r:embed="rId4"/>
          <a:srcRect l="4751" t="20095" r="7404" b="19651"/>
          <a:stretch/>
        </p:blipFill>
        <p:spPr>
          <a:xfrm>
            <a:off x="362137" y="3658064"/>
            <a:ext cx="2698139" cy="14998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ectangle 22">
            <a:extLst>
              <a:ext uri="{FF2B5EF4-FFF2-40B4-BE49-F238E27FC236}">
                <a16:creationId xmlns:a16="http://schemas.microsoft.com/office/drawing/2014/main" id="{E82F527D-4B39-48B1-AE7E-1CF2FD04E7E8}"/>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A2A52CDD-8FFD-4F52-A479-4561AE15DF28}"/>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5" name="Rectangle 4">
            <a:extLst>
              <a:ext uri="{FF2B5EF4-FFF2-40B4-BE49-F238E27FC236}">
                <a16:creationId xmlns:a16="http://schemas.microsoft.com/office/drawing/2014/main" id="{F8E40C2F-3413-4866-BE1E-1F643AB6B40E}"/>
              </a:ext>
            </a:extLst>
          </p:cNvPr>
          <p:cNvSpPr/>
          <p:nvPr/>
        </p:nvSpPr>
        <p:spPr>
          <a:xfrm>
            <a:off x="3589977" y="168733"/>
            <a:ext cx="8474027" cy="2257221"/>
          </a:xfrm>
          <a:prstGeom prst="rect">
            <a:avLst/>
          </a:prstGeom>
        </p:spPr>
        <p:txBody>
          <a:bodyPr wrap="square">
            <a:spAutoFit/>
          </a:bodyPr>
          <a:lstStyle/>
          <a:p>
            <a:pPr marL="0" lvl="1">
              <a:lnSpc>
                <a:spcPct val="110000"/>
              </a:lnSpc>
              <a:spcBef>
                <a:spcPts val="600"/>
              </a:spcBef>
              <a:buClr>
                <a:schemeClr val="accent1"/>
              </a:buClr>
            </a:pPr>
            <a:r>
              <a:rPr lang="en-US" sz="2400" b="1" dirty="0"/>
              <a:t>TimescaleDB is a PostgreSQL extension intended to optimize PostgreSQL for time series. </a:t>
            </a:r>
          </a:p>
          <a:p>
            <a:pPr lvl="1" indent="-457189">
              <a:lnSpc>
                <a:spcPct val="110000"/>
              </a:lnSpc>
              <a:spcBef>
                <a:spcPts val="600"/>
              </a:spcBef>
              <a:buClr>
                <a:schemeClr val="accent1"/>
              </a:buClr>
              <a:buFont typeface="Arial" panose="020B0604020202020204" pitchFamily="34" charset="0"/>
              <a:buChar char="•"/>
            </a:pPr>
            <a:r>
              <a:rPr lang="en-US" sz="2400" dirty="0"/>
              <a:t>Fully ACID, SQL and JOIN compliant. </a:t>
            </a:r>
          </a:p>
          <a:p>
            <a:pPr lvl="1" indent="-457189">
              <a:lnSpc>
                <a:spcPct val="110000"/>
              </a:lnSpc>
              <a:spcBef>
                <a:spcPts val="600"/>
              </a:spcBef>
              <a:buClr>
                <a:schemeClr val="accent1"/>
              </a:buClr>
              <a:buFont typeface="Arial" panose="020B0604020202020204" pitchFamily="34" charset="0"/>
              <a:buChar char="•"/>
            </a:pPr>
            <a:r>
              <a:rPr lang="en-US" sz="2400" dirty="0"/>
              <a:t>Takes its consistency, availability, and partition tolerance model from PostgreSQL</a:t>
            </a:r>
          </a:p>
        </p:txBody>
      </p:sp>
      <p:cxnSp>
        <p:nvCxnSpPr>
          <p:cNvPr id="29" name="Straight Connector 28">
            <a:extLst>
              <a:ext uri="{FF2B5EF4-FFF2-40B4-BE49-F238E27FC236}">
                <a16:creationId xmlns:a16="http://schemas.microsoft.com/office/drawing/2014/main" id="{B16FAF50-2813-495E-97E0-B09233912581}"/>
              </a:ext>
            </a:extLst>
          </p:cNvPr>
          <p:cNvCxnSpPr/>
          <p:nvPr/>
        </p:nvCxnSpPr>
        <p:spPr>
          <a:xfrm>
            <a:off x="4152543" y="2527619"/>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0E903D-7D6E-492E-9F86-33909FB71722}"/>
              </a:ext>
            </a:extLst>
          </p:cNvPr>
          <p:cNvSpPr/>
          <p:nvPr/>
        </p:nvSpPr>
        <p:spPr>
          <a:xfrm>
            <a:off x="9177702" y="6410156"/>
            <a:ext cx="2886303" cy="369332"/>
          </a:xfrm>
          <a:prstGeom prst="rect">
            <a:avLst/>
          </a:prstGeom>
        </p:spPr>
        <p:txBody>
          <a:bodyPr wrap="none">
            <a:spAutoFit/>
          </a:bodyPr>
          <a:lstStyle/>
          <a:p>
            <a:r>
              <a:rPr lang="en-US" dirty="0">
                <a:hlinkClick r:id="rId5"/>
              </a:rPr>
              <a:t>https://www.timescale.com/</a:t>
            </a:r>
            <a:endParaRPr lang="en-US" dirty="0"/>
          </a:p>
        </p:txBody>
      </p:sp>
      <p:pic>
        <p:nvPicPr>
          <p:cNvPr id="17" name="Picture 16">
            <a:extLst>
              <a:ext uri="{FF2B5EF4-FFF2-40B4-BE49-F238E27FC236}">
                <a16:creationId xmlns:a16="http://schemas.microsoft.com/office/drawing/2014/main" id="{0C391154-10C0-4075-AF4D-EBC608CAFA8C}"/>
              </a:ext>
            </a:extLst>
          </p:cNvPr>
          <p:cNvPicPr>
            <a:picLocks noChangeAspect="1"/>
          </p:cNvPicPr>
          <p:nvPr/>
        </p:nvPicPr>
        <p:blipFill>
          <a:blip r:embed="rId6"/>
          <a:stretch>
            <a:fillRect/>
          </a:stretch>
        </p:blipFill>
        <p:spPr>
          <a:xfrm>
            <a:off x="3989829" y="2572398"/>
            <a:ext cx="1485900" cy="342900"/>
          </a:xfrm>
          <a:prstGeom prst="rect">
            <a:avLst/>
          </a:prstGeom>
        </p:spPr>
      </p:pic>
      <p:sp>
        <p:nvSpPr>
          <p:cNvPr id="2" name="Footer Placeholder 1">
            <a:extLst>
              <a:ext uri="{FF2B5EF4-FFF2-40B4-BE49-F238E27FC236}">
                <a16:creationId xmlns:a16="http://schemas.microsoft.com/office/drawing/2014/main" id="{A43DEC7D-4E5C-44B2-A48C-250775607EB2}"/>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234387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0401340-837C-4932-A083-FF73B9FF1975}"/>
              </a:ext>
            </a:extLst>
          </p:cNvPr>
          <p:cNvPicPr>
            <a:picLocks noChangeAspect="1"/>
          </p:cNvPicPr>
          <p:nvPr/>
        </p:nvPicPr>
        <p:blipFill>
          <a:blip r:embed="rId3"/>
          <a:stretch>
            <a:fillRect/>
          </a:stretch>
        </p:blipFill>
        <p:spPr>
          <a:xfrm>
            <a:off x="5803781" y="2675235"/>
            <a:ext cx="4190145" cy="3919588"/>
          </a:xfrm>
          <a:prstGeom prst="rect">
            <a:avLst/>
          </a:prstGeom>
        </p:spPr>
      </p:pic>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Content Placeholder 6">
            <a:extLst>
              <a:ext uri="{FF2B5EF4-FFF2-40B4-BE49-F238E27FC236}">
                <a16:creationId xmlns:a16="http://schemas.microsoft.com/office/drawing/2014/main" id="{93586A8E-C937-4D14-8592-11EBD27518A8}"/>
              </a:ext>
            </a:extLst>
          </p:cNvPr>
          <p:cNvSpPr txBox="1">
            <a:spLocks/>
          </p:cNvSpPr>
          <p:nvPr/>
        </p:nvSpPr>
        <p:spPr>
          <a:xfrm>
            <a:off x="4842817" y="336907"/>
            <a:ext cx="6814315" cy="5799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1000"/>
              </a:spcBef>
              <a:buClr>
                <a:schemeClr val="accent1"/>
              </a:buClr>
              <a:buNone/>
            </a:pPr>
            <a:endParaRPr lang="en-US" sz="1900" dirty="0">
              <a:solidFill>
                <a:schemeClr val="tx1">
                  <a:lumMod val="65000"/>
                  <a:lumOff val="35000"/>
                </a:schemeClr>
              </a:solidFill>
            </a:endParaRPr>
          </a:p>
        </p:txBody>
      </p:sp>
      <p:sp>
        <p:nvSpPr>
          <p:cNvPr id="8" name="Rectangle 7">
            <a:extLst>
              <a:ext uri="{FF2B5EF4-FFF2-40B4-BE49-F238E27FC236}">
                <a16:creationId xmlns:a16="http://schemas.microsoft.com/office/drawing/2014/main" id="{E04648E6-95E9-4B1F-8D3C-996F83BC59DF}"/>
              </a:ext>
            </a:extLst>
          </p:cNvPr>
          <p:cNvSpPr/>
          <p:nvPr/>
        </p:nvSpPr>
        <p:spPr>
          <a:xfrm>
            <a:off x="5791201" y="2257779"/>
            <a:ext cx="568548" cy="3093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00E92109-1196-418F-9109-CFEA93CBDD84}"/>
              </a:ext>
            </a:extLst>
          </p:cNvPr>
          <p:cNvPicPr>
            <a:picLocks noChangeAspect="1"/>
          </p:cNvPicPr>
          <p:nvPr/>
        </p:nvPicPr>
        <p:blipFill rotWithShape="1">
          <a:blip r:embed="rId4"/>
          <a:srcRect l="4751" t="20095" r="7404" b="19651"/>
          <a:stretch/>
        </p:blipFill>
        <p:spPr>
          <a:xfrm>
            <a:off x="362137" y="3658064"/>
            <a:ext cx="2698139" cy="14998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3" name="Rectangle 22">
            <a:extLst>
              <a:ext uri="{FF2B5EF4-FFF2-40B4-BE49-F238E27FC236}">
                <a16:creationId xmlns:a16="http://schemas.microsoft.com/office/drawing/2014/main" id="{E82F527D-4B39-48B1-AE7E-1CF2FD04E7E8}"/>
              </a:ext>
            </a:extLst>
          </p:cNvPr>
          <p:cNvSpPr/>
          <p:nvPr/>
        </p:nvSpPr>
        <p:spPr>
          <a:xfrm>
            <a:off x="3493829" y="0"/>
            <a:ext cx="131743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itle 1">
            <a:extLst>
              <a:ext uri="{FF2B5EF4-FFF2-40B4-BE49-F238E27FC236}">
                <a16:creationId xmlns:a16="http://schemas.microsoft.com/office/drawing/2014/main" id="{A2A52CDD-8FFD-4F52-A479-4561AE15DF28}"/>
              </a:ext>
            </a:extLst>
          </p:cNvPr>
          <p:cNvSpPr>
            <a:spLocks noGrp="1"/>
          </p:cNvSpPr>
          <p:nvPr>
            <p:ph type="title"/>
          </p:nvPr>
        </p:nvSpPr>
        <p:spPr>
          <a:xfrm>
            <a:off x="1" y="1222340"/>
            <a:ext cx="3493827" cy="1597315"/>
          </a:xfrm>
          <a:noFill/>
          <a:ln w="19050">
            <a:noFill/>
          </a:ln>
        </p:spPr>
        <p:txBody>
          <a:bodyPr wrap="square">
            <a:normAutofit/>
          </a:body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5" name="Rectangle 4">
            <a:extLst>
              <a:ext uri="{FF2B5EF4-FFF2-40B4-BE49-F238E27FC236}">
                <a16:creationId xmlns:a16="http://schemas.microsoft.com/office/drawing/2014/main" id="{F8E40C2F-3413-4866-BE1E-1F643AB6B40E}"/>
              </a:ext>
            </a:extLst>
          </p:cNvPr>
          <p:cNvSpPr/>
          <p:nvPr/>
        </p:nvSpPr>
        <p:spPr>
          <a:xfrm>
            <a:off x="3589977" y="168733"/>
            <a:ext cx="8474027" cy="2257221"/>
          </a:xfrm>
          <a:prstGeom prst="rect">
            <a:avLst/>
          </a:prstGeom>
        </p:spPr>
        <p:txBody>
          <a:bodyPr wrap="square">
            <a:spAutoFit/>
          </a:bodyPr>
          <a:lstStyle/>
          <a:p>
            <a:pPr marL="0" lvl="1">
              <a:lnSpc>
                <a:spcPct val="110000"/>
              </a:lnSpc>
              <a:spcBef>
                <a:spcPts val="600"/>
              </a:spcBef>
              <a:buClr>
                <a:schemeClr val="accent1"/>
              </a:buClr>
            </a:pPr>
            <a:r>
              <a:rPr lang="en-US" sz="2400" b="1" dirty="0"/>
              <a:t>TimescaleDB is a PostgreSQL extension intended to optimize PostgreSQL for time series. </a:t>
            </a:r>
          </a:p>
          <a:p>
            <a:pPr lvl="1" indent="-457189">
              <a:lnSpc>
                <a:spcPct val="110000"/>
              </a:lnSpc>
              <a:spcBef>
                <a:spcPts val="600"/>
              </a:spcBef>
              <a:buClr>
                <a:schemeClr val="accent1"/>
              </a:buClr>
              <a:buFont typeface="Arial" panose="020B0604020202020204" pitchFamily="34" charset="0"/>
              <a:buChar char="•"/>
            </a:pPr>
            <a:r>
              <a:rPr lang="en-US" sz="2400" dirty="0"/>
              <a:t>Fully ACID, SQL and JOIN compliant. </a:t>
            </a:r>
          </a:p>
          <a:p>
            <a:pPr lvl="1" indent="-457189">
              <a:lnSpc>
                <a:spcPct val="110000"/>
              </a:lnSpc>
              <a:spcBef>
                <a:spcPts val="600"/>
              </a:spcBef>
              <a:buClr>
                <a:schemeClr val="accent1"/>
              </a:buClr>
              <a:buFont typeface="Arial" panose="020B0604020202020204" pitchFamily="34" charset="0"/>
              <a:buChar char="•"/>
            </a:pPr>
            <a:r>
              <a:rPr lang="en-US" sz="2400" dirty="0"/>
              <a:t>Takes its consistency, availability, and partition tolerance model from PostgreSQL</a:t>
            </a:r>
          </a:p>
        </p:txBody>
      </p:sp>
      <p:cxnSp>
        <p:nvCxnSpPr>
          <p:cNvPr id="29" name="Straight Connector 28">
            <a:extLst>
              <a:ext uri="{FF2B5EF4-FFF2-40B4-BE49-F238E27FC236}">
                <a16:creationId xmlns:a16="http://schemas.microsoft.com/office/drawing/2014/main" id="{B16FAF50-2813-495E-97E0-B09233912581}"/>
              </a:ext>
            </a:extLst>
          </p:cNvPr>
          <p:cNvCxnSpPr/>
          <p:nvPr/>
        </p:nvCxnSpPr>
        <p:spPr>
          <a:xfrm>
            <a:off x="4152543" y="2527619"/>
            <a:ext cx="7492620" cy="0"/>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0E903D-7D6E-492E-9F86-33909FB71722}"/>
              </a:ext>
            </a:extLst>
          </p:cNvPr>
          <p:cNvSpPr/>
          <p:nvPr/>
        </p:nvSpPr>
        <p:spPr>
          <a:xfrm>
            <a:off x="9177702" y="6410156"/>
            <a:ext cx="2886303" cy="369332"/>
          </a:xfrm>
          <a:prstGeom prst="rect">
            <a:avLst/>
          </a:prstGeom>
        </p:spPr>
        <p:txBody>
          <a:bodyPr wrap="none">
            <a:spAutoFit/>
          </a:bodyPr>
          <a:lstStyle/>
          <a:p>
            <a:r>
              <a:rPr lang="en-US" dirty="0">
                <a:hlinkClick r:id="rId5"/>
              </a:rPr>
              <a:t>https://www.timescale.com/</a:t>
            </a:r>
            <a:endParaRPr lang="en-US" dirty="0"/>
          </a:p>
        </p:txBody>
      </p:sp>
      <p:pic>
        <p:nvPicPr>
          <p:cNvPr id="17" name="Picture 16">
            <a:extLst>
              <a:ext uri="{FF2B5EF4-FFF2-40B4-BE49-F238E27FC236}">
                <a16:creationId xmlns:a16="http://schemas.microsoft.com/office/drawing/2014/main" id="{0C391154-10C0-4075-AF4D-EBC608CAFA8C}"/>
              </a:ext>
            </a:extLst>
          </p:cNvPr>
          <p:cNvPicPr>
            <a:picLocks noChangeAspect="1"/>
          </p:cNvPicPr>
          <p:nvPr/>
        </p:nvPicPr>
        <p:blipFill>
          <a:blip r:embed="rId6"/>
          <a:stretch>
            <a:fillRect/>
          </a:stretch>
        </p:blipFill>
        <p:spPr>
          <a:xfrm>
            <a:off x="3989829" y="2572398"/>
            <a:ext cx="1485900" cy="342900"/>
          </a:xfrm>
          <a:prstGeom prst="rect">
            <a:avLst/>
          </a:prstGeom>
        </p:spPr>
      </p:pic>
      <p:sp>
        <p:nvSpPr>
          <p:cNvPr id="2" name="Footer Placeholder 1">
            <a:extLst>
              <a:ext uri="{FF2B5EF4-FFF2-40B4-BE49-F238E27FC236}">
                <a16:creationId xmlns:a16="http://schemas.microsoft.com/office/drawing/2014/main" id="{3B2FD412-06AA-4DBD-A396-64E8024F1CEC}"/>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40923394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BECE882-1E21-4615-9F6A-3CD9B6E17A80}"/>
              </a:ext>
            </a:extLst>
          </p:cNvPr>
          <p:cNvSpPr/>
          <p:nvPr/>
        </p:nvSpPr>
        <p:spPr>
          <a:xfrm>
            <a:off x="3512843" y="0"/>
            <a:ext cx="215634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DE567C9A-F91B-453D-A8E7-35BA74B89593}"/>
              </a:ext>
            </a:extLst>
          </p:cNvPr>
          <p:cNvPicPr>
            <a:picLocks noChangeAspect="1"/>
          </p:cNvPicPr>
          <p:nvPr/>
        </p:nvPicPr>
        <p:blipFill>
          <a:blip r:embed="rId2"/>
          <a:stretch>
            <a:fillRect/>
          </a:stretch>
        </p:blipFill>
        <p:spPr>
          <a:xfrm>
            <a:off x="3870181" y="1222340"/>
            <a:ext cx="7785009" cy="5507893"/>
          </a:xfrm>
          <a:prstGeom prst="rect">
            <a:avLst/>
          </a:prstGeom>
        </p:spPr>
      </p:pic>
      <p:sp>
        <p:nvSpPr>
          <p:cNvPr id="7" name="Title 1">
            <a:extLst>
              <a:ext uri="{FF2B5EF4-FFF2-40B4-BE49-F238E27FC236}">
                <a16:creationId xmlns:a16="http://schemas.microsoft.com/office/drawing/2014/main" id="{3E495CDD-FD74-47FA-B3EB-64A7F6C16EC0}"/>
              </a:ext>
            </a:extLst>
          </p:cNvPr>
          <p:cNvSpPr txBox="1">
            <a:spLocks/>
          </p:cNvSpPr>
          <p:nvPr/>
        </p:nvSpPr>
        <p:spPr>
          <a:xfrm>
            <a:off x="1" y="1222340"/>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2" name="Title 1">
            <a:extLst>
              <a:ext uri="{FF2B5EF4-FFF2-40B4-BE49-F238E27FC236}">
                <a16:creationId xmlns:a16="http://schemas.microsoft.com/office/drawing/2014/main" id="{2418AC21-2144-4E32-A902-E7123F15C508}"/>
              </a:ext>
            </a:extLst>
          </p:cNvPr>
          <p:cNvSpPr>
            <a:spLocks noGrp="1"/>
          </p:cNvSpPr>
          <p:nvPr>
            <p:ph type="title"/>
          </p:nvPr>
        </p:nvSpPr>
        <p:spPr>
          <a:xfrm>
            <a:off x="3493827" y="0"/>
            <a:ext cx="8698173" cy="1546136"/>
          </a:xfrm>
          <a:noFill/>
          <a:ln w="19050">
            <a:noFill/>
          </a:ln>
        </p:spPr>
        <p:txBody>
          <a:bodyPr wrap="square">
            <a:normAutofit/>
          </a:bodyPr>
          <a:lstStyle/>
          <a:p>
            <a:pPr algn="ctr"/>
            <a:r>
              <a:rPr lang="en-US" sz="2800" b="1" dirty="0"/>
              <a:t>Side by Side Comparison of the Top Leading Providers of Time Series Database Applications</a:t>
            </a:r>
          </a:p>
        </p:txBody>
      </p:sp>
      <p:sp>
        <p:nvSpPr>
          <p:cNvPr id="8" name="Title 1">
            <a:extLst>
              <a:ext uri="{FF2B5EF4-FFF2-40B4-BE49-F238E27FC236}">
                <a16:creationId xmlns:a16="http://schemas.microsoft.com/office/drawing/2014/main" id="{4526CAC4-8D76-427F-B9A5-B86B2A55323D}"/>
              </a:ext>
            </a:extLst>
          </p:cNvPr>
          <p:cNvSpPr txBox="1">
            <a:spLocks/>
          </p:cNvSpPr>
          <p:nvPr/>
        </p:nvSpPr>
        <p:spPr>
          <a:xfrm>
            <a:off x="47559" y="3339527"/>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1"/>
                </a:solidFill>
              </a:rPr>
              <a:t>Additional Information</a:t>
            </a:r>
          </a:p>
        </p:txBody>
      </p:sp>
      <p:sp>
        <p:nvSpPr>
          <p:cNvPr id="3" name="Footer Placeholder 2">
            <a:extLst>
              <a:ext uri="{FF2B5EF4-FFF2-40B4-BE49-F238E27FC236}">
                <a16:creationId xmlns:a16="http://schemas.microsoft.com/office/drawing/2014/main" id="{6A70F4FA-F861-4103-A76C-4CD3B6EF7AE1}"/>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21728628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BECE882-1E21-4615-9F6A-3CD9B6E17A80}"/>
              </a:ext>
            </a:extLst>
          </p:cNvPr>
          <p:cNvSpPr/>
          <p:nvPr/>
        </p:nvSpPr>
        <p:spPr>
          <a:xfrm>
            <a:off x="3512843" y="0"/>
            <a:ext cx="215634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E495CDD-FD74-47FA-B3EB-64A7F6C16EC0}"/>
              </a:ext>
            </a:extLst>
          </p:cNvPr>
          <p:cNvSpPr txBox="1">
            <a:spLocks/>
          </p:cNvSpPr>
          <p:nvPr/>
        </p:nvSpPr>
        <p:spPr>
          <a:xfrm>
            <a:off x="1" y="1222340"/>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2" name="Title 1">
            <a:extLst>
              <a:ext uri="{FF2B5EF4-FFF2-40B4-BE49-F238E27FC236}">
                <a16:creationId xmlns:a16="http://schemas.microsoft.com/office/drawing/2014/main" id="{2418AC21-2144-4E32-A902-E7123F15C508}"/>
              </a:ext>
            </a:extLst>
          </p:cNvPr>
          <p:cNvSpPr>
            <a:spLocks noGrp="1"/>
          </p:cNvSpPr>
          <p:nvPr>
            <p:ph type="title"/>
          </p:nvPr>
        </p:nvSpPr>
        <p:spPr>
          <a:xfrm>
            <a:off x="3493827" y="0"/>
            <a:ext cx="8698173" cy="1546136"/>
          </a:xfrm>
          <a:noFill/>
          <a:ln w="19050">
            <a:solidFill>
              <a:schemeClr val="bg1"/>
            </a:solidFill>
          </a:ln>
        </p:spPr>
        <p:txBody>
          <a:bodyPr wrap="square">
            <a:normAutofit/>
          </a:bodyPr>
          <a:lstStyle/>
          <a:p>
            <a:pPr algn="ctr"/>
            <a:r>
              <a:rPr lang="en-US" sz="2800" b="1" dirty="0"/>
              <a:t>Side by Side Comparison of the Top Leading Providers of Time Series Database Applications</a:t>
            </a:r>
          </a:p>
        </p:txBody>
      </p:sp>
      <p:sp>
        <p:nvSpPr>
          <p:cNvPr id="8" name="Title 1">
            <a:extLst>
              <a:ext uri="{FF2B5EF4-FFF2-40B4-BE49-F238E27FC236}">
                <a16:creationId xmlns:a16="http://schemas.microsoft.com/office/drawing/2014/main" id="{4526CAC4-8D76-427F-B9A5-B86B2A55323D}"/>
              </a:ext>
            </a:extLst>
          </p:cNvPr>
          <p:cNvSpPr txBox="1">
            <a:spLocks/>
          </p:cNvSpPr>
          <p:nvPr/>
        </p:nvSpPr>
        <p:spPr>
          <a:xfrm>
            <a:off x="47559" y="3339527"/>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1"/>
                </a:solidFill>
              </a:rPr>
              <a:t>Additional Information</a:t>
            </a:r>
          </a:p>
        </p:txBody>
      </p:sp>
      <p:pic>
        <p:nvPicPr>
          <p:cNvPr id="10" name="Picture 9">
            <a:extLst>
              <a:ext uri="{FF2B5EF4-FFF2-40B4-BE49-F238E27FC236}">
                <a16:creationId xmlns:a16="http://schemas.microsoft.com/office/drawing/2014/main" id="{3454B993-5A21-4FB7-BC02-76F522D8361D}"/>
              </a:ext>
            </a:extLst>
          </p:cNvPr>
          <p:cNvPicPr>
            <a:picLocks noChangeAspect="1"/>
          </p:cNvPicPr>
          <p:nvPr/>
        </p:nvPicPr>
        <p:blipFill>
          <a:blip r:embed="rId2"/>
          <a:stretch>
            <a:fillRect/>
          </a:stretch>
        </p:blipFill>
        <p:spPr>
          <a:xfrm>
            <a:off x="4042010" y="1222339"/>
            <a:ext cx="7601805" cy="5415200"/>
          </a:xfrm>
          <a:prstGeom prst="rect">
            <a:avLst/>
          </a:prstGeom>
        </p:spPr>
      </p:pic>
      <p:sp>
        <p:nvSpPr>
          <p:cNvPr id="3" name="Footer Placeholder 2">
            <a:extLst>
              <a:ext uri="{FF2B5EF4-FFF2-40B4-BE49-F238E27FC236}">
                <a16:creationId xmlns:a16="http://schemas.microsoft.com/office/drawing/2014/main" id="{0BF65486-5DC3-4051-AA76-3409FEF6D50A}"/>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3419542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CD5F9C-0C39-46DD-827D-158837430929}"/>
              </a:ext>
            </a:extLst>
          </p:cNvPr>
          <p:cNvSpPr>
            <a:spLocks noGrp="1"/>
          </p:cNvSpPr>
          <p:nvPr>
            <p:ph type="ftr" sz="quarter" idx="11"/>
          </p:nvPr>
        </p:nvSpPr>
        <p:spPr/>
        <p:txBody>
          <a:bodyPr/>
          <a:lstStyle/>
          <a:p>
            <a:r>
              <a:rPr lang="en-US" dirty="0"/>
              <a:t>For Educational Purposes Only</a:t>
            </a:r>
          </a:p>
        </p:txBody>
      </p:sp>
      <p:pic>
        <p:nvPicPr>
          <p:cNvPr id="3" name="Picture 2">
            <a:extLst>
              <a:ext uri="{FF2B5EF4-FFF2-40B4-BE49-F238E27FC236}">
                <a16:creationId xmlns:a16="http://schemas.microsoft.com/office/drawing/2014/main" id="{9F006894-D9B8-47F8-90F0-D0074E890FEB}"/>
              </a:ext>
            </a:extLst>
          </p:cNvPr>
          <p:cNvPicPr>
            <a:picLocks noChangeAspect="1"/>
          </p:cNvPicPr>
          <p:nvPr/>
        </p:nvPicPr>
        <p:blipFill>
          <a:blip r:embed="rId2"/>
          <a:stretch>
            <a:fillRect/>
          </a:stretch>
        </p:blipFill>
        <p:spPr>
          <a:xfrm>
            <a:off x="819292" y="311836"/>
            <a:ext cx="10496550" cy="5934075"/>
          </a:xfrm>
          <a:prstGeom prst="rect">
            <a:avLst/>
          </a:prstGeom>
        </p:spPr>
      </p:pic>
    </p:spTree>
    <p:extLst>
      <p:ext uri="{BB962C8B-B14F-4D97-AF65-F5344CB8AC3E}">
        <p14:creationId xmlns:p14="http://schemas.microsoft.com/office/powerpoint/2010/main" val="97933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BECE882-1E21-4615-9F6A-3CD9B6E17A80}"/>
              </a:ext>
            </a:extLst>
          </p:cNvPr>
          <p:cNvSpPr/>
          <p:nvPr/>
        </p:nvSpPr>
        <p:spPr>
          <a:xfrm>
            <a:off x="3512843" y="0"/>
            <a:ext cx="215634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E495CDD-FD74-47FA-B3EB-64A7F6C16EC0}"/>
              </a:ext>
            </a:extLst>
          </p:cNvPr>
          <p:cNvSpPr txBox="1">
            <a:spLocks/>
          </p:cNvSpPr>
          <p:nvPr/>
        </p:nvSpPr>
        <p:spPr>
          <a:xfrm>
            <a:off x="1" y="1222340"/>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rgbClr val="FFFFFF"/>
                </a:solidFill>
              </a:rPr>
              <a:t>Popular</a:t>
            </a:r>
            <a:br>
              <a:rPr lang="en-US" sz="4000" b="1" dirty="0">
                <a:solidFill>
                  <a:srgbClr val="FFFFFF"/>
                </a:solidFill>
              </a:rPr>
            </a:br>
            <a:r>
              <a:rPr lang="en-US" sz="4000" b="1" dirty="0">
                <a:solidFill>
                  <a:srgbClr val="FFFFFF"/>
                </a:solidFill>
              </a:rPr>
              <a:t>TSDBs</a:t>
            </a:r>
            <a:endParaRPr lang="en-US" sz="4000" b="1" dirty="0">
              <a:solidFill>
                <a:schemeClr val="bg1"/>
              </a:solidFill>
            </a:endParaRPr>
          </a:p>
        </p:txBody>
      </p:sp>
      <p:sp>
        <p:nvSpPr>
          <p:cNvPr id="2" name="Title 1">
            <a:extLst>
              <a:ext uri="{FF2B5EF4-FFF2-40B4-BE49-F238E27FC236}">
                <a16:creationId xmlns:a16="http://schemas.microsoft.com/office/drawing/2014/main" id="{2418AC21-2144-4E32-A902-E7123F15C508}"/>
              </a:ext>
            </a:extLst>
          </p:cNvPr>
          <p:cNvSpPr>
            <a:spLocks noGrp="1"/>
          </p:cNvSpPr>
          <p:nvPr>
            <p:ph type="title"/>
          </p:nvPr>
        </p:nvSpPr>
        <p:spPr>
          <a:xfrm>
            <a:off x="3493827" y="0"/>
            <a:ext cx="8698173" cy="1546136"/>
          </a:xfrm>
          <a:noFill/>
          <a:ln w="19050">
            <a:solidFill>
              <a:schemeClr val="bg1"/>
            </a:solidFill>
          </a:ln>
        </p:spPr>
        <p:txBody>
          <a:bodyPr wrap="square">
            <a:normAutofit/>
          </a:bodyPr>
          <a:lstStyle/>
          <a:p>
            <a:pPr algn="ctr"/>
            <a:r>
              <a:rPr lang="en-US" sz="2800" b="1" dirty="0"/>
              <a:t>Top Leading Providers of Time Series Database Applications</a:t>
            </a:r>
          </a:p>
        </p:txBody>
      </p:sp>
      <p:sp>
        <p:nvSpPr>
          <p:cNvPr id="8" name="Title 1">
            <a:extLst>
              <a:ext uri="{FF2B5EF4-FFF2-40B4-BE49-F238E27FC236}">
                <a16:creationId xmlns:a16="http://schemas.microsoft.com/office/drawing/2014/main" id="{4526CAC4-8D76-427F-B9A5-B86B2A55323D}"/>
              </a:ext>
            </a:extLst>
          </p:cNvPr>
          <p:cNvSpPr txBox="1">
            <a:spLocks/>
          </p:cNvSpPr>
          <p:nvPr/>
        </p:nvSpPr>
        <p:spPr>
          <a:xfrm>
            <a:off x="47559" y="3339527"/>
            <a:ext cx="3493827" cy="1597315"/>
          </a:xfrm>
          <a:prstGeom prst="rect">
            <a:avLst/>
          </a:prstGeom>
          <a:noFill/>
          <a:ln w="19050">
            <a:noFill/>
          </a:ln>
        </p:spPr>
        <p:txBody>
          <a:bodyPr vert="horz" wrap="square"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accent1"/>
                </a:solidFill>
              </a:rPr>
              <a:t>Additional Information</a:t>
            </a:r>
          </a:p>
        </p:txBody>
      </p:sp>
      <p:sp>
        <p:nvSpPr>
          <p:cNvPr id="3" name="TextBox 2">
            <a:extLst>
              <a:ext uri="{FF2B5EF4-FFF2-40B4-BE49-F238E27FC236}">
                <a16:creationId xmlns:a16="http://schemas.microsoft.com/office/drawing/2014/main" id="{303D4406-4483-4CF0-9A40-19FB4EA2F7BD}"/>
              </a:ext>
            </a:extLst>
          </p:cNvPr>
          <p:cNvSpPr txBox="1"/>
          <p:nvPr/>
        </p:nvSpPr>
        <p:spPr>
          <a:xfrm>
            <a:off x="3998795" y="1378425"/>
            <a:ext cx="7083188" cy="646331"/>
          </a:xfrm>
          <a:prstGeom prst="rect">
            <a:avLst/>
          </a:prstGeom>
          <a:noFill/>
        </p:spPr>
        <p:txBody>
          <a:bodyPr wrap="square" rtlCol="0">
            <a:spAutoFit/>
          </a:bodyPr>
          <a:lstStyle/>
          <a:p>
            <a:r>
              <a:rPr lang="en-US" dirty="0"/>
              <a:t>Please find a list of websites for the time series database applications that were covered throughout this module.</a:t>
            </a:r>
          </a:p>
        </p:txBody>
      </p:sp>
      <p:sp>
        <p:nvSpPr>
          <p:cNvPr id="12" name="Rectangle 11">
            <a:extLst>
              <a:ext uri="{FF2B5EF4-FFF2-40B4-BE49-F238E27FC236}">
                <a16:creationId xmlns:a16="http://schemas.microsoft.com/office/drawing/2014/main" id="{70E72077-1872-4D74-8563-A3E45263AB62}"/>
              </a:ext>
            </a:extLst>
          </p:cNvPr>
          <p:cNvSpPr/>
          <p:nvPr/>
        </p:nvSpPr>
        <p:spPr>
          <a:xfrm>
            <a:off x="5489283" y="3307939"/>
            <a:ext cx="2886303" cy="369332"/>
          </a:xfrm>
          <a:prstGeom prst="rect">
            <a:avLst/>
          </a:prstGeom>
        </p:spPr>
        <p:txBody>
          <a:bodyPr wrap="none">
            <a:spAutoFit/>
          </a:bodyPr>
          <a:lstStyle/>
          <a:p>
            <a:r>
              <a:rPr lang="en-US" dirty="0">
                <a:hlinkClick r:id="rId3"/>
              </a:rPr>
              <a:t>https://www.timescale.com/</a:t>
            </a:r>
            <a:endParaRPr lang="en-US" dirty="0"/>
          </a:p>
        </p:txBody>
      </p:sp>
      <p:sp>
        <p:nvSpPr>
          <p:cNvPr id="14" name="Rectangle 13">
            <a:extLst>
              <a:ext uri="{FF2B5EF4-FFF2-40B4-BE49-F238E27FC236}">
                <a16:creationId xmlns:a16="http://schemas.microsoft.com/office/drawing/2014/main" id="{DA0AD1B2-E61E-447B-9573-4CC982A044FE}"/>
              </a:ext>
            </a:extLst>
          </p:cNvPr>
          <p:cNvSpPr/>
          <p:nvPr/>
        </p:nvSpPr>
        <p:spPr>
          <a:xfrm>
            <a:off x="5867174" y="4936841"/>
            <a:ext cx="2374111" cy="369332"/>
          </a:xfrm>
          <a:prstGeom prst="rect">
            <a:avLst/>
          </a:prstGeom>
        </p:spPr>
        <p:txBody>
          <a:bodyPr wrap="none">
            <a:spAutoFit/>
          </a:bodyPr>
          <a:lstStyle/>
          <a:p>
            <a:r>
              <a:rPr lang="en-US" dirty="0">
                <a:hlinkClick r:id="rId4"/>
              </a:rPr>
              <a:t>https://prometheus.io/</a:t>
            </a:r>
            <a:endParaRPr lang="en-US" dirty="0"/>
          </a:p>
        </p:txBody>
      </p:sp>
      <p:sp>
        <p:nvSpPr>
          <p:cNvPr id="15" name="Rectangle 14">
            <a:extLst>
              <a:ext uri="{FF2B5EF4-FFF2-40B4-BE49-F238E27FC236}">
                <a16:creationId xmlns:a16="http://schemas.microsoft.com/office/drawing/2014/main" id="{FE43DEAA-F1FE-4587-A3B1-41EEDDAD6988}"/>
              </a:ext>
            </a:extLst>
          </p:cNvPr>
          <p:cNvSpPr/>
          <p:nvPr/>
        </p:nvSpPr>
        <p:spPr>
          <a:xfrm>
            <a:off x="9851415" y="5048716"/>
            <a:ext cx="1660583" cy="369332"/>
          </a:xfrm>
          <a:prstGeom prst="rect">
            <a:avLst/>
          </a:prstGeom>
        </p:spPr>
        <p:txBody>
          <a:bodyPr wrap="none">
            <a:spAutoFit/>
          </a:bodyPr>
          <a:lstStyle/>
          <a:p>
            <a:r>
              <a:rPr lang="en-US" dirty="0">
                <a:hlinkClick r:id="rId5"/>
              </a:rPr>
              <a:t>https://kx.com/</a:t>
            </a:r>
            <a:endParaRPr lang="en-US" dirty="0"/>
          </a:p>
        </p:txBody>
      </p:sp>
      <p:sp>
        <p:nvSpPr>
          <p:cNvPr id="16" name="Rectangle 15">
            <a:extLst>
              <a:ext uri="{FF2B5EF4-FFF2-40B4-BE49-F238E27FC236}">
                <a16:creationId xmlns:a16="http://schemas.microsoft.com/office/drawing/2014/main" id="{AA1B8EC0-F67C-445A-9700-9BF76132DE1B}"/>
              </a:ext>
            </a:extLst>
          </p:cNvPr>
          <p:cNvSpPr/>
          <p:nvPr/>
        </p:nvSpPr>
        <p:spPr>
          <a:xfrm>
            <a:off x="9182032" y="4017401"/>
            <a:ext cx="2925224" cy="369332"/>
          </a:xfrm>
          <a:prstGeom prst="rect">
            <a:avLst/>
          </a:prstGeom>
        </p:spPr>
        <p:txBody>
          <a:bodyPr wrap="none">
            <a:spAutoFit/>
          </a:bodyPr>
          <a:lstStyle/>
          <a:p>
            <a:r>
              <a:rPr lang="en-US" dirty="0">
                <a:hlinkClick r:id="rId6"/>
              </a:rPr>
              <a:t>https://www.influxdata.com/</a:t>
            </a:r>
            <a:endParaRPr lang="en-US" dirty="0"/>
          </a:p>
        </p:txBody>
      </p:sp>
      <p:pic>
        <p:nvPicPr>
          <p:cNvPr id="6" name="Picture 5">
            <a:extLst>
              <a:ext uri="{FF2B5EF4-FFF2-40B4-BE49-F238E27FC236}">
                <a16:creationId xmlns:a16="http://schemas.microsoft.com/office/drawing/2014/main" id="{BBBC0CAC-151C-4A09-A103-02B0EFA6EE23}"/>
              </a:ext>
            </a:extLst>
          </p:cNvPr>
          <p:cNvPicPr>
            <a:picLocks noChangeAspect="1"/>
          </p:cNvPicPr>
          <p:nvPr/>
        </p:nvPicPr>
        <p:blipFill>
          <a:blip r:embed="rId7"/>
          <a:stretch>
            <a:fillRect/>
          </a:stretch>
        </p:blipFill>
        <p:spPr>
          <a:xfrm>
            <a:off x="3656675" y="2298317"/>
            <a:ext cx="8372475" cy="3914775"/>
          </a:xfrm>
          <a:prstGeom prst="rect">
            <a:avLst/>
          </a:prstGeom>
        </p:spPr>
      </p:pic>
      <p:sp>
        <p:nvSpPr>
          <p:cNvPr id="4" name="Footer Placeholder 3">
            <a:extLst>
              <a:ext uri="{FF2B5EF4-FFF2-40B4-BE49-F238E27FC236}">
                <a16:creationId xmlns:a16="http://schemas.microsoft.com/office/drawing/2014/main" id="{0FB4777C-7A2D-4B2C-8848-9DF4AC8D27A4}"/>
              </a:ext>
            </a:extLst>
          </p:cNvPr>
          <p:cNvSpPr>
            <a:spLocks noGrp="1"/>
          </p:cNvSpPr>
          <p:nvPr>
            <p:ph type="ftr" sz="quarter" idx="11"/>
          </p:nvPr>
        </p:nvSpPr>
        <p:spPr/>
        <p:txBody>
          <a:bodyPr/>
          <a:lstStyle/>
          <a:p>
            <a:r>
              <a:rPr lang="en-US" dirty="0"/>
              <a:t>For Educational Purposes Only</a:t>
            </a:r>
          </a:p>
        </p:txBody>
      </p:sp>
    </p:spTree>
    <p:extLst>
      <p:ext uri="{BB962C8B-B14F-4D97-AF65-F5344CB8AC3E}">
        <p14:creationId xmlns:p14="http://schemas.microsoft.com/office/powerpoint/2010/main" val="592906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3">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465B35FE-63A7-534B-A3EF-D613D69C8346}"/>
              </a:ext>
            </a:extLst>
          </p:cNvPr>
          <p:cNvSpPr>
            <a:spLocks noGrp="1"/>
          </p:cNvSpPr>
          <p:nvPr>
            <p:ph type="ctrTitle"/>
          </p:nvPr>
        </p:nvSpPr>
        <p:spPr>
          <a:xfrm>
            <a:off x="2726432" y="1741337"/>
            <a:ext cx="6739136" cy="2387918"/>
          </a:xfrm>
        </p:spPr>
        <p:txBody>
          <a:bodyPr anchor="b">
            <a:normAutofit/>
          </a:bodyPr>
          <a:lstStyle/>
          <a:p>
            <a:r>
              <a:rPr lang="en-US" sz="6600" dirty="0">
                <a:solidFill>
                  <a:srgbClr val="FFFFFF"/>
                </a:solidFill>
              </a:rPr>
              <a:t>Introductions to InfluxDB</a:t>
            </a:r>
          </a:p>
        </p:txBody>
      </p:sp>
      <p:sp>
        <p:nvSpPr>
          <p:cNvPr id="7" name="Subtitle 6">
            <a:extLst>
              <a:ext uri="{FF2B5EF4-FFF2-40B4-BE49-F238E27FC236}">
                <a16:creationId xmlns:a16="http://schemas.microsoft.com/office/drawing/2014/main" id="{46C55F08-85AF-B84B-AE65-0F1BA5291B90}"/>
              </a:ext>
            </a:extLst>
          </p:cNvPr>
          <p:cNvSpPr>
            <a:spLocks noGrp="1"/>
          </p:cNvSpPr>
          <p:nvPr>
            <p:ph type="subTitle" idx="1"/>
          </p:nvPr>
        </p:nvSpPr>
        <p:spPr>
          <a:xfrm>
            <a:off x="2729559" y="4200522"/>
            <a:ext cx="6740685" cy="682079"/>
          </a:xfrm>
        </p:spPr>
        <p:txBody>
          <a:bodyPr>
            <a:normAutofit/>
          </a:bodyPr>
          <a:lstStyle/>
          <a:p>
            <a:r>
              <a:rPr lang="en-US" dirty="0">
                <a:solidFill>
                  <a:srgbClr val="FFFFFF"/>
                </a:solidFill>
              </a:rPr>
              <a:t>An Introduction to Time Series Databases</a:t>
            </a:r>
          </a:p>
        </p:txBody>
      </p:sp>
    </p:spTree>
    <p:extLst>
      <p:ext uri="{BB962C8B-B14F-4D97-AF65-F5344CB8AC3E}">
        <p14:creationId xmlns:p14="http://schemas.microsoft.com/office/powerpoint/2010/main" val="186991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C69452-26CA-2244-AFD2-9E5C96B24504}"/>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dirty="0">
                <a:solidFill>
                  <a:srgbClr val="FFFFFF"/>
                </a:solidFill>
              </a:rPr>
              <a:t>Agenda</a:t>
            </a:r>
          </a:p>
        </p:txBody>
      </p:sp>
      <p:graphicFrame>
        <p:nvGraphicFramePr>
          <p:cNvPr id="5" name="Content Placeholder 2">
            <a:extLst>
              <a:ext uri="{FF2B5EF4-FFF2-40B4-BE49-F238E27FC236}">
                <a16:creationId xmlns:a16="http://schemas.microsoft.com/office/drawing/2014/main" id="{4D13A472-A03B-4EA0-B05C-D6AFA2577CFB}"/>
              </a:ext>
            </a:extLst>
          </p:cNvPr>
          <p:cNvGraphicFramePr>
            <a:graphicFrameLocks noGrp="1"/>
          </p:cNvGraphicFramePr>
          <p:nvPr>
            <p:ph idx="1"/>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801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4000" b="1" dirty="0">
                <a:solidFill>
                  <a:schemeClr val="bg1"/>
                </a:solidFill>
              </a:rPr>
              <a:t>Why InfluxDB?</a:t>
            </a:r>
          </a:p>
        </p:txBody>
      </p:sp>
      <p:sp>
        <p:nvSpPr>
          <p:cNvPr id="3" name="Content Placeholder 2">
            <a:extLst>
              <a:ext uri="{FF2B5EF4-FFF2-40B4-BE49-F238E27FC236}">
                <a16:creationId xmlns:a16="http://schemas.microsoft.com/office/drawing/2014/main" id="{25F434C2-1FE5-1A49-A55B-F0039721CDCF}"/>
              </a:ext>
            </a:extLst>
          </p:cNvPr>
          <p:cNvSpPr>
            <a:spLocks noGrp="1"/>
          </p:cNvSpPr>
          <p:nvPr>
            <p:ph idx="1"/>
          </p:nvPr>
        </p:nvSpPr>
        <p:spPr>
          <a:xfrm>
            <a:off x="643468" y="2638044"/>
            <a:ext cx="3363974" cy="3979732"/>
          </a:xfrm>
        </p:spPr>
        <p:txBody>
          <a:bodyPr>
            <a:normAutofit fontScale="77500" lnSpcReduction="20000"/>
          </a:bodyPr>
          <a:lstStyle/>
          <a:p>
            <a:r>
              <a:rPr lang="en-US" sz="1600" b="1" dirty="0">
                <a:solidFill>
                  <a:schemeClr val="bg1"/>
                </a:solidFill>
              </a:rPr>
              <a:t>Widely deployed in the industry</a:t>
            </a:r>
          </a:p>
          <a:p>
            <a:pPr lvl="1"/>
            <a:r>
              <a:rPr lang="en-US" sz="1200" b="1" dirty="0">
                <a:solidFill>
                  <a:schemeClr val="bg1"/>
                </a:solidFill>
              </a:rPr>
              <a:t>Financial Sectors</a:t>
            </a:r>
          </a:p>
          <a:p>
            <a:pPr lvl="1"/>
            <a:r>
              <a:rPr lang="en-US" sz="1200" b="1" dirty="0">
                <a:solidFill>
                  <a:schemeClr val="bg1"/>
                </a:solidFill>
              </a:rPr>
              <a:t>Scientific Sectors</a:t>
            </a:r>
          </a:p>
          <a:p>
            <a:pPr lvl="1"/>
            <a:r>
              <a:rPr lang="en-US" sz="1200" b="1" dirty="0">
                <a:solidFill>
                  <a:schemeClr val="bg1"/>
                </a:solidFill>
              </a:rPr>
              <a:t>IoT</a:t>
            </a:r>
          </a:p>
          <a:p>
            <a:r>
              <a:rPr lang="en-US" sz="1600" b="1" dirty="0">
                <a:solidFill>
                  <a:schemeClr val="bg1"/>
                </a:solidFill>
              </a:rPr>
              <a:t>Excellent performance</a:t>
            </a:r>
            <a:endParaRPr lang="en-US" sz="1600" dirty="0">
              <a:solidFill>
                <a:schemeClr val="bg1"/>
              </a:solidFill>
            </a:endParaRPr>
          </a:p>
          <a:p>
            <a:pPr lvl="1"/>
            <a:r>
              <a:rPr lang="en-US" sz="1200" dirty="0">
                <a:solidFill>
                  <a:schemeClr val="bg1"/>
                </a:solidFill>
              </a:rPr>
              <a:t>Top 3 in all categories</a:t>
            </a:r>
          </a:p>
          <a:p>
            <a:pPr lvl="1"/>
            <a:endParaRPr lang="en-US" sz="1200" b="1" dirty="0">
              <a:solidFill>
                <a:schemeClr val="bg1"/>
              </a:solidFill>
            </a:endParaRPr>
          </a:p>
          <a:p>
            <a:pPr lvl="1"/>
            <a:endParaRPr lang="en-US" sz="1600" b="1" dirty="0">
              <a:solidFill>
                <a:schemeClr val="bg1"/>
              </a:solidFill>
            </a:endParaRPr>
          </a:p>
          <a:p>
            <a:endParaRPr lang="en-US" sz="1600" b="1" dirty="0">
              <a:solidFill>
                <a:schemeClr val="bg1"/>
              </a:solidFill>
            </a:endParaRPr>
          </a:p>
          <a:p>
            <a:endParaRPr lang="en-US" sz="1600" b="1" dirty="0">
              <a:solidFill>
                <a:schemeClr val="bg1"/>
              </a:solidFill>
            </a:endParaRPr>
          </a:p>
          <a:p>
            <a:endParaRPr lang="en-US" sz="1600" b="1" dirty="0">
              <a:solidFill>
                <a:schemeClr val="bg1"/>
              </a:solidFill>
            </a:endParaRPr>
          </a:p>
          <a:p>
            <a:endParaRPr lang="en-US" sz="1600" b="1" dirty="0">
              <a:solidFill>
                <a:schemeClr val="bg1"/>
              </a:solidFill>
            </a:endParaRPr>
          </a:p>
          <a:p>
            <a:endParaRPr lang="en-US" sz="1600" b="1" dirty="0">
              <a:solidFill>
                <a:schemeClr val="bg1"/>
              </a:solidFill>
            </a:endParaRPr>
          </a:p>
          <a:p>
            <a:r>
              <a:rPr lang="en-US" sz="1600" b="1" dirty="0">
                <a:solidFill>
                  <a:schemeClr val="bg1"/>
                </a:solidFill>
              </a:rPr>
              <a:t>Easiness of use</a:t>
            </a:r>
          </a:p>
          <a:p>
            <a:pPr lvl="1"/>
            <a:r>
              <a:rPr lang="en-US" sz="1200" dirty="0">
                <a:solidFill>
                  <a:schemeClr val="bg1"/>
                </a:solidFill>
              </a:rPr>
              <a:t>SQL-like queries</a:t>
            </a:r>
            <a:endParaRPr lang="en-US" sz="1200" b="1" dirty="0">
              <a:solidFill>
                <a:schemeClr val="bg1"/>
              </a:solidFill>
            </a:endParaRPr>
          </a:p>
          <a:p>
            <a:pPr lvl="1"/>
            <a:r>
              <a:rPr lang="en-US" sz="1200" dirty="0">
                <a:solidFill>
                  <a:schemeClr val="bg1"/>
                </a:solidFill>
              </a:rPr>
              <a:t>Best overall functionality</a:t>
            </a:r>
          </a:p>
          <a:p>
            <a:r>
              <a:rPr lang="en-US" sz="1600" b="1" dirty="0">
                <a:solidFill>
                  <a:schemeClr val="bg1"/>
                </a:solidFill>
              </a:rPr>
              <a:t>Growing Support for OpenSource TICK Stack</a:t>
            </a:r>
          </a:p>
          <a:p>
            <a:pPr lvl="1"/>
            <a:r>
              <a:rPr lang="en-US" sz="1200" b="1" dirty="0">
                <a:solidFill>
                  <a:schemeClr val="bg1"/>
                </a:solidFill>
              </a:rPr>
              <a:t>Telegraf, InlfuxDB, Chronograph, Kapacitor</a:t>
            </a:r>
          </a:p>
        </p:txBody>
      </p:sp>
      <p:pic>
        <p:nvPicPr>
          <p:cNvPr id="4" name="Picture 3">
            <a:extLst>
              <a:ext uri="{FF2B5EF4-FFF2-40B4-BE49-F238E27FC236}">
                <a16:creationId xmlns:a16="http://schemas.microsoft.com/office/drawing/2014/main" id="{1090CE63-B1D8-534B-B6BD-0F476F4C5E2E}"/>
              </a:ext>
            </a:extLst>
          </p:cNvPr>
          <p:cNvPicPr>
            <a:picLocks noChangeAspect="1"/>
          </p:cNvPicPr>
          <p:nvPr/>
        </p:nvPicPr>
        <p:blipFill>
          <a:blip r:embed="rId3"/>
          <a:stretch>
            <a:fillRect/>
          </a:stretch>
        </p:blipFill>
        <p:spPr>
          <a:xfrm>
            <a:off x="5297763" y="1801501"/>
            <a:ext cx="6250769" cy="3094130"/>
          </a:xfrm>
          <a:prstGeom prst="rect">
            <a:avLst/>
          </a:prstGeom>
        </p:spPr>
      </p:pic>
      <p:graphicFrame>
        <p:nvGraphicFramePr>
          <p:cNvPr id="6" name="Diagram 5">
            <a:extLst>
              <a:ext uri="{FF2B5EF4-FFF2-40B4-BE49-F238E27FC236}">
                <a16:creationId xmlns:a16="http://schemas.microsoft.com/office/drawing/2014/main" id="{DBAEF6C8-9AB5-414E-A591-6622A99450B7}"/>
              </a:ext>
            </a:extLst>
          </p:cNvPr>
          <p:cNvGraphicFramePr/>
          <p:nvPr/>
        </p:nvGraphicFramePr>
        <p:xfrm>
          <a:off x="996729" y="3848169"/>
          <a:ext cx="1754219" cy="14024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693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3A1EDEA-A493-0C41-ABB4-6DB87BBEF004}"/>
              </a:ext>
            </a:extLst>
          </p:cNvPr>
          <p:cNvSpPr>
            <a:spLocks noGrp="1"/>
          </p:cNvSpPr>
          <p:nvPr>
            <p:ph type="title"/>
          </p:nvPr>
        </p:nvSpPr>
        <p:spPr>
          <a:xfrm>
            <a:off x="640079" y="2023236"/>
            <a:ext cx="3659777" cy="2820908"/>
          </a:xfrm>
        </p:spPr>
        <p:txBody>
          <a:bodyPr>
            <a:normAutofit/>
          </a:bodyPr>
          <a:lstStyle/>
          <a:p>
            <a:r>
              <a:rPr lang="en-US" sz="4000" dirty="0">
                <a:solidFill>
                  <a:srgbClr val="FFFFFF"/>
                </a:solidFill>
              </a:rPr>
              <a:t>Installation &amp; Starting InfluxDB on Mac OS</a:t>
            </a:r>
          </a:p>
        </p:txBody>
      </p:sp>
      <p:graphicFrame>
        <p:nvGraphicFramePr>
          <p:cNvPr id="14" name="Content Placeholder 2">
            <a:extLst>
              <a:ext uri="{FF2B5EF4-FFF2-40B4-BE49-F238E27FC236}">
                <a16:creationId xmlns:a16="http://schemas.microsoft.com/office/drawing/2014/main" id="{EDB87C60-D8A6-444D-B86B-2A4A24FF2456}"/>
              </a:ext>
            </a:extLst>
          </p:cNvPr>
          <p:cNvGraphicFramePr>
            <a:graphicFrameLocks noGrp="1"/>
          </p:cNvGraphicFramePr>
          <p:nvPr>
            <p:ph idx="1"/>
          </p:nvPr>
        </p:nvGraphicFramePr>
        <p:xfrm>
          <a:off x="5587138" y="1488882"/>
          <a:ext cx="6486041" cy="3880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ounded Rectangle 3">
            <a:extLst>
              <a:ext uri="{FF2B5EF4-FFF2-40B4-BE49-F238E27FC236}">
                <a16:creationId xmlns:a16="http://schemas.microsoft.com/office/drawing/2014/main" id="{FE69DAC4-BB04-4747-A661-8DC3E0CF8AB5}"/>
              </a:ext>
            </a:extLst>
          </p:cNvPr>
          <p:cNvSpPr/>
          <p:nvPr/>
        </p:nvSpPr>
        <p:spPr>
          <a:xfrm>
            <a:off x="5920353" y="2144786"/>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&gt; /usr/bin/ruby -e "$(curl -fsSL https://raw.githubusercontent.com/Homebrew/install/master/install)"</a:t>
            </a:r>
          </a:p>
        </p:txBody>
      </p:sp>
      <p:sp>
        <p:nvSpPr>
          <p:cNvPr id="18" name="Rounded Rectangle 17">
            <a:extLst>
              <a:ext uri="{FF2B5EF4-FFF2-40B4-BE49-F238E27FC236}">
                <a16:creationId xmlns:a16="http://schemas.microsoft.com/office/drawing/2014/main" id="{A1384B92-2C4F-564F-B1F4-4A4E9BAB91D1}"/>
              </a:ext>
            </a:extLst>
          </p:cNvPr>
          <p:cNvSpPr/>
          <p:nvPr/>
        </p:nvSpPr>
        <p:spPr>
          <a:xfrm>
            <a:off x="5920352" y="3353127"/>
            <a:ext cx="6152825" cy="38421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None/>
            </a:pPr>
            <a:r>
              <a:rPr lang="en-US" sz="1100" dirty="0">
                <a:solidFill>
                  <a:schemeClr val="tx1"/>
                </a:solidFill>
              </a:rPr>
              <a:t>&gt; brew update</a:t>
            </a:r>
          </a:p>
          <a:p>
            <a:pPr lvl="0">
              <a:buNone/>
            </a:pPr>
            <a:r>
              <a:rPr lang="en-US" sz="1100" dirty="0">
                <a:solidFill>
                  <a:schemeClr val="tx1"/>
                </a:solidFill>
              </a:rPr>
              <a:t>&gt; brew install influxdb</a:t>
            </a:r>
          </a:p>
        </p:txBody>
      </p:sp>
      <p:sp>
        <p:nvSpPr>
          <p:cNvPr id="20" name="Rounded Rectangle 19">
            <a:extLst>
              <a:ext uri="{FF2B5EF4-FFF2-40B4-BE49-F238E27FC236}">
                <a16:creationId xmlns:a16="http://schemas.microsoft.com/office/drawing/2014/main" id="{1331C615-A911-2544-AB97-255DE95A35CF}"/>
              </a:ext>
            </a:extLst>
          </p:cNvPr>
          <p:cNvSpPr/>
          <p:nvPr/>
        </p:nvSpPr>
        <p:spPr>
          <a:xfrm>
            <a:off x="5920352" y="4700785"/>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None/>
            </a:pPr>
            <a:r>
              <a:rPr lang="en-US" sz="1100" dirty="0">
                <a:solidFill>
                  <a:schemeClr val="tx1"/>
                </a:solidFill>
              </a:rPr>
              <a:t>&gt; influxd</a:t>
            </a:r>
          </a:p>
        </p:txBody>
      </p:sp>
      <p:sp>
        <p:nvSpPr>
          <p:cNvPr id="21" name="Rounded Rectangle 20">
            <a:extLst>
              <a:ext uri="{FF2B5EF4-FFF2-40B4-BE49-F238E27FC236}">
                <a16:creationId xmlns:a16="http://schemas.microsoft.com/office/drawing/2014/main" id="{B19091A3-6981-274E-BA32-4F66E9A25FCB}"/>
              </a:ext>
            </a:extLst>
          </p:cNvPr>
          <p:cNvSpPr/>
          <p:nvPr/>
        </p:nvSpPr>
        <p:spPr>
          <a:xfrm>
            <a:off x="5920352" y="5365132"/>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None/>
            </a:pPr>
            <a:r>
              <a:rPr lang="en-US" sz="1100" dirty="0">
                <a:solidFill>
                  <a:schemeClr val="tx1"/>
                </a:solidFill>
              </a:rPr>
              <a:t>&gt; influx -precision rfc3339</a:t>
            </a:r>
          </a:p>
        </p:txBody>
      </p:sp>
    </p:spTree>
    <p:extLst>
      <p:ext uri="{BB962C8B-B14F-4D97-AF65-F5344CB8AC3E}">
        <p14:creationId xmlns:p14="http://schemas.microsoft.com/office/powerpoint/2010/main" val="1012656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BF67C59-B6E8-9049-BFD5-2DD1D2455443}"/>
              </a:ext>
            </a:extLst>
          </p:cNvPr>
          <p:cNvSpPr>
            <a:spLocks noGrp="1"/>
          </p:cNvSpPr>
          <p:nvPr>
            <p:ph type="title"/>
          </p:nvPr>
        </p:nvSpPr>
        <p:spPr>
          <a:xfrm>
            <a:off x="821516" y="640263"/>
            <a:ext cx="6204984" cy="1344975"/>
          </a:xfrm>
        </p:spPr>
        <p:txBody>
          <a:bodyPr>
            <a:normAutofit/>
          </a:bodyPr>
          <a:lstStyle/>
          <a:p>
            <a:r>
              <a:rPr lang="en-US" sz="4000" dirty="0"/>
              <a:t>Installation &amp; Starting InfluxDB on Windows</a:t>
            </a:r>
          </a:p>
        </p:txBody>
      </p:sp>
      <p:sp>
        <p:nvSpPr>
          <p:cNvPr id="3" name="Content Placeholder 2">
            <a:extLst>
              <a:ext uri="{FF2B5EF4-FFF2-40B4-BE49-F238E27FC236}">
                <a16:creationId xmlns:a16="http://schemas.microsoft.com/office/drawing/2014/main" id="{144BC846-AC0C-9E40-AC8B-B303A178AC5B}"/>
              </a:ext>
            </a:extLst>
          </p:cNvPr>
          <p:cNvSpPr>
            <a:spLocks noGrp="1"/>
          </p:cNvSpPr>
          <p:nvPr>
            <p:ph idx="1"/>
          </p:nvPr>
        </p:nvSpPr>
        <p:spPr>
          <a:xfrm>
            <a:off x="821514" y="2121762"/>
            <a:ext cx="6547929" cy="3626917"/>
          </a:xfrm>
        </p:spPr>
        <p:txBody>
          <a:bodyPr>
            <a:normAutofit fontScale="92500" lnSpcReduction="10000"/>
          </a:bodyPr>
          <a:lstStyle/>
          <a:p>
            <a:r>
              <a:rPr lang="en-US" sz="2400" dirty="0"/>
              <a:t>Download and unzip the package from</a:t>
            </a:r>
          </a:p>
          <a:p>
            <a:pPr lvl="1"/>
            <a:r>
              <a:rPr lang="en-US" sz="2000" dirty="0">
                <a:hlinkClick r:id="rId3"/>
              </a:rPr>
              <a:t>https://dl.influxdata.com/influxdb/releases/influxdb-1.7.7_windows_amd64.zip</a:t>
            </a:r>
            <a:endParaRPr lang="en-US" sz="2000" dirty="0"/>
          </a:p>
          <a:p>
            <a:pPr lvl="1"/>
            <a:r>
              <a:rPr lang="en-US" sz="2000" dirty="0"/>
              <a:t>Or find the latest package here:  </a:t>
            </a:r>
            <a:r>
              <a:rPr lang="en-US" sz="2000" dirty="0">
                <a:hlinkClick r:id="rId4"/>
              </a:rPr>
              <a:t>https://portal.influxdata.com/downloads/</a:t>
            </a:r>
            <a:endParaRPr lang="en-US" sz="2000" b="1" dirty="0"/>
          </a:p>
          <a:p>
            <a:r>
              <a:rPr lang="en-US" sz="2400" dirty="0"/>
              <a:t>unzip influxdb-1.7.7_windows_amd64.zip</a:t>
            </a:r>
          </a:p>
          <a:p>
            <a:r>
              <a:rPr lang="en-US" sz="2400" dirty="0"/>
              <a:t>Modify 'influxdb.conf’ </a:t>
            </a:r>
          </a:p>
          <a:p>
            <a:pPr lvl="1"/>
            <a:r>
              <a:rPr lang="en-US" sz="2000" dirty="0"/>
              <a:t>Only if you need to modify directories </a:t>
            </a:r>
          </a:p>
          <a:p>
            <a:pPr lvl="1"/>
            <a:r>
              <a:rPr lang="en-US" sz="2000" dirty="0"/>
              <a:t>/var/lib equates to C:\Users\&lt;username&gt; on Windows</a:t>
            </a:r>
          </a:p>
          <a:p>
            <a:r>
              <a:rPr lang="en-US" sz="2400" dirty="0"/>
              <a:t>Start 'influxd.exe'</a:t>
            </a:r>
          </a:p>
          <a:p>
            <a:r>
              <a:rPr lang="en-US" sz="2400" dirty="0"/>
              <a:t>Start 'influx.exe'</a:t>
            </a:r>
          </a:p>
          <a:p>
            <a:endParaRPr lang="en-US" sz="2400" dirty="0"/>
          </a:p>
        </p:txBody>
      </p:sp>
      <p:pic>
        <p:nvPicPr>
          <p:cNvPr id="5" name="图片 4">
            <a:extLst>
              <a:ext uri="{FF2B5EF4-FFF2-40B4-BE49-F238E27FC236}">
                <a16:creationId xmlns:a16="http://schemas.microsoft.com/office/drawing/2014/main" id="{6228A567-F566-CF44-8F6A-648014696130}"/>
              </a:ext>
            </a:extLst>
          </p:cNvPr>
          <p:cNvPicPr>
            <a:picLocks noChangeAspect="1"/>
          </p:cNvPicPr>
          <p:nvPr/>
        </p:nvPicPr>
        <p:blipFill rotWithShape="1">
          <a:blip r:embed="rId5"/>
          <a:srcRect l="-2" r="22262" b="15613"/>
          <a:stretch/>
        </p:blipFill>
        <p:spPr>
          <a:xfrm>
            <a:off x="7829551" y="855985"/>
            <a:ext cx="4042409" cy="1187847"/>
          </a:xfrm>
          <a:prstGeom prst="rect">
            <a:avLst/>
          </a:prstGeom>
        </p:spPr>
      </p:pic>
      <p:pic>
        <p:nvPicPr>
          <p:cNvPr id="6" name="图片 3">
            <a:extLst>
              <a:ext uri="{FF2B5EF4-FFF2-40B4-BE49-F238E27FC236}">
                <a16:creationId xmlns:a16="http://schemas.microsoft.com/office/drawing/2014/main" id="{CB005DDB-3F21-6840-8C42-BCEB18E74D2C}"/>
              </a:ext>
            </a:extLst>
          </p:cNvPr>
          <p:cNvPicPr>
            <a:picLocks noChangeAspect="1"/>
          </p:cNvPicPr>
          <p:nvPr/>
        </p:nvPicPr>
        <p:blipFill rotWithShape="1">
          <a:blip r:embed="rId6"/>
          <a:srcRect r="43860"/>
          <a:stretch/>
        </p:blipFill>
        <p:spPr>
          <a:xfrm>
            <a:off x="8194663" y="2828925"/>
            <a:ext cx="3312185" cy="3388994"/>
          </a:xfrm>
          <a:prstGeom prst="rect">
            <a:avLst/>
          </a:prstGeom>
        </p:spPr>
      </p:pic>
    </p:spTree>
    <p:extLst>
      <p:ext uri="{BB962C8B-B14F-4D97-AF65-F5344CB8AC3E}">
        <p14:creationId xmlns:p14="http://schemas.microsoft.com/office/powerpoint/2010/main" val="1592769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27F1D92F-922B-FB43-8646-BA94434993DE}"/>
              </a:ext>
            </a:extLst>
          </p:cNvPr>
          <p:cNvSpPr>
            <a:spLocks noGrp="1"/>
          </p:cNvSpPr>
          <p:nvPr>
            <p:ph type="title"/>
          </p:nvPr>
        </p:nvSpPr>
        <p:spPr>
          <a:xfrm>
            <a:off x="535020" y="685800"/>
            <a:ext cx="2780271" cy="5105400"/>
          </a:xfrm>
        </p:spPr>
        <p:txBody>
          <a:bodyPr>
            <a:normAutofit/>
          </a:bodyPr>
          <a:lstStyle/>
          <a:p>
            <a:r>
              <a:rPr lang="en-US" sz="4000" dirty="0">
                <a:solidFill>
                  <a:srgbClr val="FFFFFF"/>
                </a:solidFill>
              </a:rPr>
              <a:t>InfluxDb Terminology</a:t>
            </a:r>
          </a:p>
        </p:txBody>
      </p:sp>
      <p:graphicFrame>
        <p:nvGraphicFramePr>
          <p:cNvPr id="7" name="Content Placeholder 5">
            <a:extLst>
              <a:ext uri="{FF2B5EF4-FFF2-40B4-BE49-F238E27FC236}">
                <a16:creationId xmlns:a16="http://schemas.microsoft.com/office/drawing/2014/main" id="{C1E30998-CC89-F247-BEF1-9B7BD448432A}"/>
              </a:ext>
            </a:extLst>
          </p:cNvPr>
          <p:cNvGraphicFramePr>
            <a:graphicFrameLocks noGrp="1"/>
          </p:cNvGraphicFramePr>
          <p:nvPr>
            <p:ph idx="1"/>
          </p:nvPr>
        </p:nvGraphicFramePr>
        <p:xfrm>
          <a:off x="5046949" y="685800"/>
          <a:ext cx="6419278" cy="5105402"/>
        </p:xfrm>
        <a:graphic>
          <a:graphicData uri="http://schemas.openxmlformats.org/drawingml/2006/table">
            <a:tbl>
              <a:tblPr firstRow="1" bandRow="1">
                <a:tableStyleId>{3B4B98B0-60AC-42C2-AFA5-B58CD77FA1E5}</a:tableStyleId>
              </a:tblPr>
              <a:tblGrid>
                <a:gridCol w="1931037">
                  <a:extLst>
                    <a:ext uri="{9D8B030D-6E8A-4147-A177-3AD203B41FA5}">
                      <a16:colId xmlns:a16="http://schemas.microsoft.com/office/drawing/2014/main" val="1850065680"/>
                    </a:ext>
                  </a:extLst>
                </a:gridCol>
                <a:gridCol w="4488241">
                  <a:extLst>
                    <a:ext uri="{9D8B030D-6E8A-4147-A177-3AD203B41FA5}">
                      <a16:colId xmlns:a16="http://schemas.microsoft.com/office/drawing/2014/main" val="339431862"/>
                    </a:ext>
                  </a:extLst>
                </a:gridCol>
              </a:tblGrid>
              <a:tr h="1142540">
                <a:tc>
                  <a:txBody>
                    <a:bodyPr/>
                    <a:lstStyle/>
                    <a:p>
                      <a:pPr algn="ctr"/>
                      <a:r>
                        <a:rPr lang="en-US" sz="3000" dirty="0"/>
                        <a:t>Generic RDBMS</a:t>
                      </a:r>
                      <a:endParaRPr lang="en-US" sz="3000" b="1" dirty="0"/>
                    </a:p>
                  </a:txBody>
                  <a:tcPr marL="154397" marR="154397" marT="77199" marB="77199" anchor="ctr"/>
                </a:tc>
                <a:tc>
                  <a:txBody>
                    <a:bodyPr/>
                    <a:lstStyle/>
                    <a:p>
                      <a:pPr algn="ctr"/>
                      <a:r>
                        <a:rPr lang="en-US" sz="3000" dirty="0"/>
                        <a:t>InfluxDB</a:t>
                      </a:r>
                      <a:endParaRPr lang="en-US" sz="3000" b="1" dirty="0"/>
                    </a:p>
                  </a:txBody>
                  <a:tcPr marL="154397" marR="154397" marT="77199" marB="77199" anchor="ctr"/>
                </a:tc>
                <a:extLst>
                  <a:ext uri="{0D108BD9-81ED-4DB2-BD59-A6C34878D82A}">
                    <a16:rowId xmlns:a16="http://schemas.microsoft.com/office/drawing/2014/main" val="4165136446"/>
                  </a:ext>
                </a:extLst>
              </a:tr>
              <a:tr h="627882">
                <a:tc>
                  <a:txBody>
                    <a:bodyPr/>
                    <a:lstStyle/>
                    <a:p>
                      <a:pPr algn="ctr"/>
                      <a:r>
                        <a:rPr lang="en-US" sz="2700" dirty="0"/>
                        <a:t>database</a:t>
                      </a:r>
                    </a:p>
                  </a:txBody>
                  <a:tcPr marL="154397" marR="154397" marT="77199" marB="77199" anchor="ctr"/>
                </a:tc>
                <a:tc>
                  <a:txBody>
                    <a:bodyPr/>
                    <a:lstStyle/>
                    <a:p>
                      <a:pPr algn="ctr"/>
                      <a:r>
                        <a:rPr lang="en-US" sz="2700" dirty="0"/>
                        <a:t>database</a:t>
                      </a:r>
                    </a:p>
                  </a:txBody>
                  <a:tcPr marL="154397" marR="154397" marT="77199" marB="77199" anchor="ctr"/>
                </a:tc>
                <a:extLst>
                  <a:ext uri="{0D108BD9-81ED-4DB2-BD59-A6C34878D82A}">
                    <a16:rowId xmlns:a16="http://schemas.microsoft.com/office/drawing/2014/main" val="1287314637"/>
                  </a:ext>
                </a:extLst>
              </a:tr>
              <a:tr h="627882">
                <a:tc>
                  <a:txBody>
                    <a:bodyPr/>
                    <a:lstStyle/>
                    <a:p>
                      <a:pPr algn="ctr"/>
                      <a:r>
                        <a:rPr lang="en-US" sz="2700" dirty="0"/>
                        <a:t>table</a:t>
                      </a:r>
                    </a:p>
                  </a:txBody>
                  <a:tcPr marL="154397" marR="154397" marT="77199" marB="77199" anchor="ctr"/>
                </a:tc>
                <a:tc>
                  <a:txBody>
                    <a:bodyPr/>
                    <a:lstStyle/>
                    <a:p>
                      <a:pPr algn="ctr"/>
                      <a:r>
                        <a:rPr lang="en-US" sz="2700" dirty="0"/>
                        <a:t>measurement</a:t>
                      </a:r>
                    </a:p>
                  </a:txBody>
                  <a:tcPr marL="154397" marR="154397" marT="77199" marB="77199" anchor="ctr"/>
                </a:tc>
                <a:extLst>
                  <a:ext uri="{0D108BD9-81ED-4DB2-BD59-A6C34878D82A}">
                    <a16:rowId xmlns:a16="http://schemas.microsoft.com/office/drawing/2014/main" val="2732920884"/>
                  </a:ext>
                </a:extLst>
              </a:tr>
              <a:tr h="627882">
                <a:tc>
                  <a:txBody>
                    <a:bodyPr/>
                    <a:lstStyle/>
                    <a:p>
                      <a:pPr algn="ctr"/>
                      <a:r>
                        <a:rPr lang="en-US" sz="2700" dirty="0"/>
                        <a:t>row</a:t>
                      </a:r>
                    </a:p>
                  </a:txBody>
                  <a:tcPr marL="154397" marR="154397" marT="77199" marB="77199" anchor="ctr"/>
                </a:tc>
                <a:tc>
                  <a:txBody>
                    <a:bodyPr/>
                    <a:lstStyle/>
                    <a:p>
                      <a:pPr algn="ctr"/>
                      <a:r>
                        <a:rPr lang="en-US" sz="2700" dirty="0"/>
                        <a:t>point / series</a:t>
                      </a:r>
                    </a:p>
                  </a:txBody>
                  <a:tcPr marL="154397" marR="154397" marT="77199" marB="77199" anchor="ctr"/>
                </a:tc>
                <a:extLst>
                  <a:ext uri="{0D108BD9-81ED-4DB2-BD59-A6C34878D82A}">
                    <a16:rowId xmlns:a16="http://schemas.microsoft.com/office/drawing/2014/main" val="442368087"/>
                  </a:ext>
                </a:extLst>
              </a:tr>
              <a:tr h="627882">
                <a:tc>
                  <a:txBody>
                    <a:bodyPr/>
                    <a:lstStyle/>
                    <a:p>
                      <a:pPr algn="ctr"/>
                      <a:r>
                        <a:rPr lang="en-US" sz="2700" dirty="0"/>
                        <a:t>index</a:t>
                      </a:r>
                    </a:p>
                  </a:txBody>
                  <a:tcPr marL="154397" marR="154397" marT="77199" marB="77199" anchor="ctr"/>
                </a:tc>
                <a:tc>
                  <a:txBody>
                    <a:bodyPr/>
                    <a:lstStyle/>
                    <a:p>
                      <a:pPr algn="ctr"/>
                      <a:r>
                        <a:rPr lang="en-US" sz="2700" dirty="0"/>
                        <a:t>tag (string)</a:t>
                      </a:r>
                    </a:p>
                  </a:txBody>
                  <a:tcPr marL="154397" marR="154397" marT="77199" marB="77199" anchor="ctr"/>
                </a:tc>
                <a:extLst>
                  <a:ext uri="{0D108BD9-81ED-4DB2-BD59-A6C34878D82A}">
                    <a16:rowId xmlns:a16="http://schemas.microsoft.com/office/drawing/2014/main" val="4212224690"/>
                  </a:ext>
                </a:extLst>
              </a:tr>
              <a:tr h="1451334">
                <a:tc>
                  <a:txBody>
                    <a:bodyPr/>
                    <a:lstStyle/>
                    <a:p>
                      <a:pPr algn="ctr"/>
                      <a:r>
                        <a:rPr lang="en-US" sz="2700" dirty="0"/>
                        <a:t>column</a:t>
                      </a:r>
                    </a:p>
                  </a:txBody>
                  <a:tcPr marL="154397" marR="154397" marT="77199" marB="77199" anchor="ctr"/>
                </a:tc>
                <a:tc>
                  <a:txBody>
                    <a:bodyPr/>
                    <a:lstStyle/>
                    <a:p>
                      <a:pPr algn="ctr"/>
                      <a:r>
                        <a:rPr lang="en-US" sz="2700" dirty="0"/>
                        <a:t>field</a:t>
                      </a:r>
                    </a:p>
                    <a:p>
                      <a:pPr algn="ctr"/>
                      <a:r>
                        <a:rPr lang="en-US" sz="2700" dirty="0"/>
                        <a:t>(string | boolean | integer | float)</a:t>
                      </a:r>
                    </a:p>
                  </a:txBody>
                  <a:tcPr marL="154397" marR="154397" marT="77199" marB="77199" anchor="ctr"/>
                </a:tc>
                <a:extLst>
                  <a:ext uri="{0D108BD9-81ED-4DB2-BD59-A6C34878D82A}">
                    <a16:rowId xmlns:a16="http://schemas.microsoft.com/office/drawing/2014/main" val="2989117262"/>
                  </a:ext>
                </a:extLst>
              </a:tr>
            </a:tbl>
          </a:graphicData>
        </a:graphic>
      </p:graphicFrame>
    </p:spTree>
    <p:extLst>
      <p:ext uri="{BB962C8B-B14F-4D97-AF65-F5344CB8AC3E}">
        <p14:creationId xmlns:p14="http://schemas.microsoft.com/office/powerpoint/2010/main" val="26980689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B9C8B5-E543-BB40-B363-82674E4AD58E}"/>
              </a:ext>
            </a:extLst>
          </p:cNvPr>
          <p:cNvSpPr>
            <a:spLocks noGrp="1"/>
          </p:cNvSpPr>
          <p:nvPr>
            <p:ph type="title"/>
          </p:nvPr>
        </p:nvSpPr>
        <p:spPr>
          <a:xfrm>
            <a:off x="1179226" y="826680"/>
            <a:ext cx="9833548" cy="1325563"/>
          </a:xfrm>
        </p:spPr>
        <p:txBody>
          <a:bodyPr>
            <a:normAutofit/>
          </a:bodyPr>
          <a:lstStyle/>
          <a:p>
            <a:pPr algn="ctr"/>
            <a:r>
              <a:rPr lang="en-US" sz="4000" dirty="0">
                <a:solidFill>
                  <a:srgbClr val="FFFFFF"/>
                </a:solidFill>
              </a:rPr>
              <a:t>InfluxDB Line Protocol</a:t>
            </a:r>
          </a:p>
        </p:txBody>
      </p:sp>
      <p:sp>
        <p:nvSpPr>
          <p:cNvPr id="59" name="Content Placeholder 2">
            <a:extLst>
              <a:ext uri="{FF2B5EF4-FFF2-40B4-BE49-F238E27FC236}">
                <a16:creationId xmlns:a16="http://schemas.microsoft.com/office/drawing/2014/main" id="{63A0E3B2-3C1A-E64A-A9CD-9F61E0851C38}"/>
              </a:ext>
            </a:extLst>
          </p:cNvPr>
          <p:cNvSpPr>
            <a:spLocks noGrp="1"/>
          </p:cNvSpPr>
          <p:nvPr>
            <p:ph idx="1"/>
          </p:nvPr>
        </p:nvSpPr>
        <p:spPr>
          <a:xfrm>
            <a:off x="838200" y="2679590"/>
            <a:ext cx="10515600" cy="3584834"/>
          </a:xfrm>
        </p:spPr>
        <p:txBody>
          <a:bodyPr>
            <a:normAutofit/>
          </a:bodyPr>
          <a:lstStyle/>
          <a:p>
            <a:r>
              <a:rPr lang="en-US" sz="1400" dirty="0"/>
              <a:t>The InfluxDB line protocol is a text-based format for importing and writing data to the database. Data must be in line protocol format unless you utilize one of the many translation plugins available. It is expected that the Timestamp is in Unixtime UTC. Without a timestamp data is writing with the servers local timestamp instead. </a:t>
            </a:r>
          </a:p>
          <a:p>
            <a:r>
              <a:rPr lang="en-US" sz="1400" dirty="0"/>
              <a:t>A single line of text in line protocol format represents one data point in InfluxDB.</a:t>
            </a:r>
            <a:r>
              <a:rPr lang="en-US" sz="2000" dirty="0"/>
              <a:t> </a:t>
            </a:r>
            <a:r>
              <a:rPr lang="en-US" sz="1400" b="1" i="1" dirty="0"/>
              <a:t>The measurement is required in line protocol.</a:t>
            </a:r>
          </a:p>
          <a:p>
            <a:pPr marL="0" indent="0" algn="ctr">
              <a:buNone/>
            </a:pPr>
            <a:r>
              <a:rPr lang="en-US" sz="1600" dirty="0"/>
              <a:t>+--------------+--------+-+---------+-+----------+ </a:t>
            </a:r>
            <a:br>
              <a:rPr lang="en-US" sz="1600" dirty="0"/>
            </a:br>
            <a:r>
              <a:rPr lang="en-US" sz="1200" dirty="0"/>
              <a:t>|</a:t>
            </a:r>
            <a:r>
              <a:rPr lang="en-US" sz="1200" dirty="0" err="1"/>
              <a:t>measurement|,tag_set</a:t>
            </a:r>
            <a:r>
              <a:rPr lang="en-US" sz="1200" dirty="0"/>
              <a:t>|  |</a:t>
            </a:r>
            <a:r>
              <a:rPr lang="en-US" sz="1200" dirty="0" err="1"/>
              <a:t>field_set</a:t>
            </a:r>
            <a:r>
              <a:rPr lang="en-US" sz="1200" dirty="0"/>
              <a:t>|  |timestamp| </a:t>
            </a:r>
            <a:br>
              <a:rPr lang="en-US" sz="1200" dirty="0"/>
            </a:br>
            <a:r>
              <a:rPr lang="en-US" sz="1600" dirty="0"/>
              <a:t>+--------------+--------+-+---------+-+----------+</a:t>
            </a:r>
          </a:p>
        </p:txBody>
      </p:sp>
      <p:pic>
        <p:nvPicPr>
          <p:cNvPr id="60" name="Picture 59">
            <a:extLst>
              <a:ext uri="{FF2B5EF4-FFF2-40B4-BE49-F238E27FC236}">
                <a16:creationId xmlns:a16="http://schemas.microsoft.com/office/drawing/2014/main" id="{E549290B-6F3A-D64E-BB4F-6D46158ADC72}"/>
              </a:ext>
            </a:extLst>
          </p:cNvPr>
          <p:cNvPicPr>
            <a:picLocks noChangeAspect="1"/>
          </p:cNvPicPr>
          <p:nvPr/>
        </p:nvPicPr>
        <p:blipFill>
          <a:blip r:embed="rId3"/>
          <a:stretch>
            <a:fillRect/>
          </a:stretch>
        </p:blipFill>
        <p:spPr>
          <a:xfrm>
            <a:off x="1600640" y="4535531"/>
            <a:ext cx="8990719" cy="322193"/>
          </a:xfrm>
          <a:prstGeom prst="rect">
            <a:avLst/>
          </a:prstGeom>
        </p:spPr>
      </p:pic>
      <p:cxnSp>
        <p:nvCxnSpPr>
          <p:cNvPr id="61" name="Straight Connector 60">
            <a:extLst>
              <a:ext uri="{FF2B5EF4-FFF2-40B4-BE49-F238E27FC236}">
                <a16:creationId xmlns:a16="http://schemas.microsoft.com/office/drawing/2014/main" id="{FA1EF670-674B-054C-BF2F-6778EA5CA73C}"/>
              </a:ext>
            </a:extLst>
          </p:cNvPr>
          <p:cNvCxnSpPr/>
          <p:nvPr/>
        </p:nvCxnSpPr>
        <p:spPr>
          <a:xfrm>
            <a:off x="1600640" y="4920369"/>
            <a:ext cx="755374"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70AAADD-DF57-9C49-A371-0463A34AC1F1}"/>
              </a:ext>
            </a:extLst>
          </p:cNvPr>
          <p:cNvCxnSpPr>
            <a:cxnSpLocks/>
          </p:cNvCxnSpPr>
          <p:nvPr/>
        </p:nvCxnSpPr>
        <p:spPr>
          <a:xfrm>
            <a:off x="2484560" y="4920369"/>
            <a:ext cx="1788272"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B2540D9-0063-0044-A8AC-15EC7363EDBE}"/>
              </a:ext>
            </a:extLst>
          </p:cNvPr>
          <p:cNvCxnSpPr>
            <a:cxnSpLocks/>
          </p:cNvCxnSpPr>
          <p:nvPr/>
        </p:nvCxnSpPr>
        <p:spPr>
          <a:xfrm>
            <a:off x="4390223" y="4920369"/>
            <a:ext cx="1472870"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6D5DED6-19F9-6A4F-AE92-23AD0E8DCFFD}"/>
              </a:ext>
            </a:extLst>
          </p:cNvPr>
          <p:cNvCxnSpPr>
            <a:cxnSpLocks/>
          </p:cNvCxnSpPr>
          <p:nvPr/>
        </p:nvCxnSpPr>
        <p:spPr>
          <a:xfrm>
            <a:off x="5965907" y="4920369"/>
            <a:ext cx="3594543"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450847E-BFB7-8847-BE9C-40FE38E3E441}"/>
              </a:ext>
            </a:extLst>
          </p:cNvPr>
          <p:cNvCxnSpPr>
            <a:cxnSpLocks/>
          </p:cNvCxnSpPr>
          <p:nvPr/>
        </p:nvCxnSpPr>
        <p:spPr>
          <a:xfrm>
            <a:off x="9639963" y="4920369"/>
            <a:ext cx="95139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585DD2D-09AE-E747-ABDA-348929D84E9F}"/>
              </a:ext>
            </a:extLst>
          </p:cNvPr>
          <p:cNvSpPr txBox="1"/>
          <p:nvPr/>
        </p:nvSpPr>
        <p:spPr>
          <a:xfrm>
            <a:off x="1475088" y="5252522"/>
            <a:ext cx="994182" cy="261610"/>
          </a:xfrm>
          <a:prstGeom prst="rect">
            <a:avLst/>
          </a:prstGeom>
          <a:noFill/>
        </p:spPr>
        <p:txBody>
          <a:bodyPr wrap="square" rtlCol="0">
            <a:spAutoFit/>
          </a:bodyPr>
          <a:lstStyle/>
          <a:p>
            <a:r>
              <a:rPr lang="en-US" sz="1100" dirty="0"/>
              <a:t>Measurement</a:t>
            </a:r>
          </a:p>
        </p:txBody>
      </p:sp>
      <p:sp>
        <p:nvSpPr>
          <p:cNvPr id="67" name="TextBox 66">
            <a:extLst>
              <a:ext uri="{FF2B5EF4-FFF2-40B4-BE49-F238E27FC236}">
                <a16:creationId xmlns:a16="http://schemas.microsoft.com/office/drawing/2014/main" id="{BAB59A68-19BC-574F-AAE1-15C3E3ECE3B1}"/>
              </a:ext>
            </a:extLst>
          </p:cNvPr>
          <p:cNvSpPr txBox="1"/>
          <p:nvPr/>
        </p:nvSpPr>
        <p:spPr>
          <a:xfrm>
            <a:off x="3054243" y="5257430"/>
            <a:ext cx="411641" cy="261610"/>
          </a:xfrm>
          <a:prstGeom prst="rect">
            <a:avLst/>
          </a:prstGeom>
          <a:noFill/>
        </p:spPr>
        <p:txBody>
          <a:bodyPr wrap="square" rtlCol="0">
            <a:spAutoFit/>
          </a:bodyPr>
          <a:lstStyle/>
          <a:p>
            <a:r>
              <a:rPr lang="en-US" sz="1100" dirty="0"/>
              <a:t>Tag</a:t>
            </a:r>
          </a:p>
        </p:txBody>
      </p:sp>
      <p:sp>
        <p:nvSpPr>
          <p:cNvPr id="68" name="TextBox 67">
            <a:extLst>
              <a:ext uri="{FF2B5EF4-FFF2-40B4-BE49-F238E27FC236}">
                <a16:creationId xmlns:a16="http://schemas.microsoft.com/office/drawing/2014/main" id="{49E64608-D91C-A347-8199-678FB140C7E7}"/>
              </a:ext>
            </a:extLst>
          </p:cNvPr>
          <p:cNvSpPr txBox="1"/>
          <p:nvPr/>
        </p:nvSpPr>
        <p:spPr>
          <a:xfrm>
            <a:off x="4883281" y="5252522"/>
            <a:ext cx="481081" cy="261610"/>
          </a:xfrm>
          <a:prstGeom prst="rect">
            <a:avLst/>
          </a:prstGeom>
          <a:noFill/>
        </p:spPr>
        <p:txBody>
          <a:bodyPr wrap="square" rtlCol="0">
            <a:spAutoFit/>
          </a:bodyPr>
          <a:lstStyle/>
          <a:p>
            <a:r>
              <a:rPr lang="en-US" sz="1100" dirty="0"/>
              <a:t>Field</a:t>
            </a:r>
          </a:p>
        </p:txBody>
      </p:sp>
      <p:sp>
        <p:nvSpPr>
          <p:cNvPr id="69" name="TextBox 68">
            <a:extLst>
              <a:ext uri="{FF2B5EF4-FFF2-40B4-BE49-F238E27FC236}">
                <a16:creationId xmlns:a16="http://schemas.microsoft.com/office/drawing/2014/main" id="{EB825714-1E95-5F4F-9636-CF0C3DAD5515}"/>
              </a:ext>
            </a:extLst>
          </p:cNvPr>
          <p:cNvSpPr txBox="1"/>
          <p:nvPr/>
        </p:nvSpPr>
        <p:spPr>
          <a:xfrm>
            <a:off x="7299725" y="5243732"/>
            <a:ext cx="481081" cy="261610"/>
          </a:xfrm>
          <a:prstGeom prst="rect">
            <a:avLst/>
          </a:prstGeom>
          <a:noFill/>
        </p:spPr>
        <p:txBody>
          <a:bodyPr wrap="square" rtlCol="0">
            <a:spAutoFit/>
          </a:bodyPr>
          <a:lstStyle/>
          <a:p>
            <a:r>
              <a:rPr lang="en-US" sz="1100" dirty="0"/>
              <a:t>Field</a:t>
            </a:r>
          </a:p>
        </p:txBody>
      </p:sp>
      <p:sp>
        <p:nvSpPr>
          <p:cNvPr id="70" name="TextBox 69">
            <a:extLst>
              <a:ext uri="{FF2B5EF4-FFF2-40B4-BE49-F238E27FC236}">
                <a16:creationId xmlns:a16="http://schemas.microsoft.com/office/drawing/2014/main" id="{8DFE0A8A-AC9C-594E-A612-0BD2EF9AE555}"/>
              </a:ext>
            </a:extLst>
          </p:cNvPr>
          <p:cNvSpPr txBox="1"/>
          <p:nvPr/>
        </p:nvSpPr>
        <p:spPr>
          <a:xfrm>
            <a:off x="9713334" y="5252522"/>
            <a:ext cx="878025" cy="261610"/>
          </a:xfrm>
          <a:prstGeom prst="rect">
            <a:avLst/>
          </a:prstGeom>
          <a:noFill/>
        </p:spPr>
        <p:txBody>
          <a:bodyPr wrap="square" rtlCol="0">
            <a:spAutoFit/>
          </a:bodyPr>
          <a:lstStyle/>
          <a:p>
            <a:r>
              <a:rPr lang="en-US" sz="1100" dirty="0"/>
              <a:t>Timestamp</a:t>
            </a:r>
          </a:p>
        </p:txBody>
      </p:sp>
      <p:cxnSp>
        <p:nvCxnSpPr>
          <p:cNvPr id="71" name="Straight Arrow Connector 70">
            <a:extLst>
              <a:ext uri="{FF2B5EF4-FFF2-40B4-BE49-F238E27FC236}">
                <a16:creationId xmlns:a16="http://schemas.microsoft.com/office/drawing/2014/main" id="{61104F5C-0CA8-7A45-95E0-B8FC6785CFC6}"/>
              </a:ext>
            </a:extLst>
          </p:cNvPr>
          <p:cNvCxnSpPr>
            <a:cxnSpLocks/>
          </p:cNvCxnSpPr>
          <p:nvPr/>
        </p:nvCxnSpPr>
        <p:spPr>
          <a:xfrm flipV="1">
            <a:off x="1961551" y="4959617"/>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D582446-73E2-2B44-9677-301970D8C8B2}"/>
              </a:ext>
            </a:extLst>
          </p:cNvPr>
          <p:cNvCxnSpPr>
            <a:cxnSpLocks/>
          </p:cNvCxnSpPr>
          <p:nvPr/>
        </p:nvCxnSpPr>
        <p:spPr>
          <a:xfrm flipV="1">
            <a:off x="3260063" y="4954794"/>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1A5DF7C-5753-B542-9796-97D663750388}"/>
              </a:ext>
            </a:extLst>
          </p:cNvPr>
          <p:cNvCxnSpPr>
            <a:cxnSpLocks/>
          </p:cNvCxnSpPr>
          <p:nvPr/>
        </p:nvCxnSpPr>
        <p:spPr>
          <a:xfrm flipV="1">
            <a:off x="5123822" y="4949752"/>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F587AA-1E2C-4845-B5B2-77AC61E70871}"/>
              </a:ext>
            </a:extLst>
          </p:cNvPr>
          <p:cNvCxnSpPr>
            <a:cxnSpLocks/>
          </p:cNvCxnSpPr>
          <p:nvPr/>
        </p:nvCxnSpPr>
        <p:spPr>
          <a:xfrm flipV="1">
            <a:off x="7534923" y="4959617"/>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098D406-C231-EE46-B5F1-AEAFCB68178F}"/>
              </a:ext>
            </a:extLst>
          </p:cNvPr>
          <p:cNvCxnSpPr>
            <a:cxnSpLocks/>
          </p:cNvCxnSpPr>
          <p:nvPr/>
        </p:nvCxnSpPr>
        <p:spPr>
          <a:xfrm flipV="1">
            <a:off x="10112826" y="4950827"/>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2F70E8C6-DBD6-B840-8C51-FBCBDD873E0B}"/>
              </a:ext>
            </a:extLst>
          </p:cNvPr>
          <p:cNvPicPr>
            <a:picLocks noChangeAspect="1"/>
          </p:cNvPicPr>
          <p:nvPr/>
        </p:nvPicPr>
        <p:blipFill>
          <a:blip r:embed="rId4"/>
          <a:stretch>
            <a:fillRect/>
          </a:stretch>
        </p:blipFill>
        <p:spPr>
          <a:xfrm>
            <a:off x="1600639" y="5658472"/>
            <a:ext cx="4803961" cy="286415"/>
          </a:xfrm>
          <a:prstGeom prst="rect">
            <a:avLst/>
          </a:prstGeom>
        </p:spPr>
      </p:pic>
      <p:cxnSp>
        <p:nvCxnSpPr>
          <p:cNvPr id="77" name="Straight Connector 76">
            <a:extLst>
              <a:ext uri="{FF2B5EF4-FFF2-40B4-BE49-F238E27FC236}">
                <a16:creationId xmlns:a16="http://schemas.microsoft.com/office/drawing/2014/main" id="{F64DCB1E-570B-7B4F-954D-E791A08CD6A8}"/>
              </a:ext>
            </a:extLst>
          </p:cNvPr>
          <p:cNvCxnSpPr>
            <a:cxnSpLocks/>
          </p:cNvCxnSpPr>
          <p:nvPr/>
        </p:nvCxnSpPr>
        <p:spPr>
          <a:xfrm>
            <a:off x="1615930" y="6006470"/>
            <a:ext cx="853340"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947703D-B55C-084C-8901-F73EB4F1BB2B}"/>
              </a:ext>
            </a:extLst>
          </p:cNvPr>
          <p:cNvSpPr txBox="1"/>
          <p:nvPr/>
        </p:nvSpPr>
        <p:spPr>
          <a:xfrm>
            <a:off x="1490378" y="6338623"/>
            <a:ext cx="994182" cy="261610"/>
          </a:xfrm>
          <a:prstGeom prst="rect">
            <a:avLst/>
          </a:prstGeom>
          <a:noFill/>
        </p:spPr>
        <p:txBody>
          <a:bodyPr wrap="square" rtlCol="0">
            <a:spAutoFit/>
          </a:bodyPr>
          <a:lstStyle/>
          <a:p>
            <a:r>
              <a:rPr lang="en-US" sz="1100" dirty="0"/>
              <a:t>Measurement</a:t>
            </a:r>
          </a:p>
        </p:txBody>
      </p:sp>
      <p:cxnSp>
        <p:nvCxnSpPr>
          <p:cNvPr id="79" name="Straight Arrow Connector 78">
            <a:extLst>
              <a:ext uri="{FF2B5EF4-FFF2-40B4-BE49-F238E27FC236}">
                <a16:creationId xmlns:a16="http://schemas.microsoft.com/office/drawing/2014/main" id="{6D1590AC-6324-5748-870C-5358D4D62A9E}"/>
              </a:ext>
            </a:extLst>
          </p:cNvPr>
          <p:cNvCxnSpPr>
            <a:cxnSpLocks/>
          </p:cNvCxnSpPr>
          <p:nvPr/>
        </p:nvCxnSpPr>
        <p:spPr>
          <a:xfrm flipV="1">
            <a:off x="1976841" y="6045718"/>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AFF1581-C58B-1B40-9329-2FD651F434D2}"/>
              </a:ext>
            </a:extLst>
          </p:cNvPr>
          <p:cNvCxnSpPr>
            <a:cxnSpLocks/>
          </p:cNvCxnSpPr>
          <p:nvPr/>
        </p:nvCxnSpPr>
        <p:spPr>
          <a:xfrm>
            <a:off x="2559382" y="6006470"/>
            <a:ext cx="1538522"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FBEE65A-8BC2-5144-A49B-4AAA9C5E412E}"/>
              </a:ext>
            </a:extLst>
          </p:cNvPr>
          <p:cNvSpPr txBox="1"/>
          <p:nvPr/>
        </p:nvSpPr>
        <p:spPr>
          <a:xfrm>
            <a:off x="3033653" y="6343531"/>
            <a:ext cx="411641" cy="261610"/>
          </a:xfrm>
          <a:prstGeom prst="rect">
            <a:avLst/>
          </a:prstGeom>
          <a:noFill/>
        </p:spPr>
        <p:txBody>
          <a:bodyPr wrap="square" rtlCol="0">
            <a:spAutoFit/>
          </a:bodyPr>
          <a:lstStyle/>
          <a:p>
            <a:r>
              <a:rPr lang="en-US" sz="1100" dirty="0"/>
              <a:t>Tag</a:t>
            </a:r>
          </a:p>
        </p:txBody>
      </p:sp>
      <p:cxnSp>
        <p:nvCxnSpPr>
          <p:cNvPr id="82" name="Straight Arrow Connector 81">
            <a:extLst>
              <a:ext uri="{FF2B5EF4-FFF2-40B4-BE49-F238E27FC236}">
                <a16:creationId xmlns:a16="http://schemas.microsoft.com/office/drawing/2014/main" id="{601CE72F-138C-4545-A9EF-8C5EB1FDD9E4}"/>
              </a:ext>
            </a:extLst>
          </p:cNvPr>
          <p:cNvCxnSpPr>
            <a:cxnSpLocks/>
          </p:cNvCxnSpPr>
          <p:nvPr/>
        </p:nvCxnSpPr>
        <p:spPr>
          <a:xfrm flipV="1">
            <a:off x="3239473" y="6040895"/>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1AD5A75-5EE2-9A4D-807C-CE097B64E352}"/>
              </a:ext>
            </a:extLst>
          </p:cNvPr>
          <p:cNvCxnSpPr>
            <a:cxnSpLocks/>
          </p:cNvCxnSpPr>
          <p:nvPr/>
        </p:nvCxnSpPr>
        <p:spPr>
          <a:xfrm>
            <a:off x="4177982" y="6012181"/>
            <a:ext cx="65144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E54627A8-296C-BD45-B7A7-85804EB5074F}"/>
              </a:ext>
            </a:extLst>
          </p:cNvPr>
          <p:cNvSpPr txBox="1"/>
          <p:nvPr/>
        </p:nvSpPr>
        <p:spPr>
          <a:xfrm>
            <a:off x="4241671" y="6344334"/>
            <a:ext cx="481081" cy="261610"/>
          </a:xfrm>
          <a:prstGeom prst="rect">
            <a:avLst/>
          </a:prstGeom>
          <a:noFill/>
        </p:spPr>
        <p:txBody>
          <a:bodyPr wrap="square" rtlCol="0">
            <a:spAutoFit/>
          </a:bodyPr>
          <a:lstStyle/>
          <a:p>
            <a:r>
              <a:rPr lang="en-US" sz="1100" dirty="0"/>
              <a:t>Field</a:t>
            </a:r>
          </a:p>
        </p:txBody>
      </p:sp>
      <p:cxnSp>
        <p:nvCxnSpPr>
          <p:cNvPr id="85" name="Straight Arrow Connector 84">
            <a:extLst>
              <a:ext uri="{FF2B5EF4-FFF2-40B4-BE49-F238E27FC236}">
                <a16:creationId xmlns:a16="http://schemas.microsoft.com/office/drawing/2014/main" id="{4358B7D2-BE09-3A4E-9192-011FCB49D9F1}"/>
              </a:ext>
            </a:extLst>
          </p:cNvPr>
          <p:cNvCxnSpPr>
            <a:cxnSpLocks/>
          </p:cNvCxnSpPr>
          <p:nvPr/>
        </p:nvCxnSpPr>
        <p:spPr>
          <a:xfrm flipV="1">
            <a:off x="4482212" y="6041564"/>
            <a:ext cx="2835" cy="277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22F9FE9-503F-B640-9F51-089B1F7FF355}"/>
              </a:ext>
            </a:extLst>
          </p:cNvPr>
          <p:cNvCxnSpPr>
            <a:cxnSpLocks/>
          </p:cNvCxnSpPr>
          <p:nvPr/>
        </p:nvCxnSpPr>
        <p:spPr>
          <a:xfrm>
            <a:off x="4909645" y="6012563"/>
            <a:ext cx="544770"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95E9EE70-1F37-3041-A42C-AA1BC6ECF2EB}"/>
              </a:ext>
            </a:extLst>
          </p:cNvPr>
          <p:cNvSpPr txBox="1"/>
          <p:nvPr/>
        </p:nvSpPr>
        <p:spPr>
          <a:xfrm>
            <a:off x="4941530" y="6344716"/>
            <a:ext cx="481081" cy="261610"/>
          </a:xfrm>
          <a:prstGeom prst="rect">
            <a:avLst/>
          </a:prstGeom>
          <a:noFill/>
        </p:spPr>
        <p:txBody>
          <a:bodyPr wrap="square" rtlCol="0">
            <a:spAutoFit/>
          </a:bodyPr>
          <a:lstStyle/>
          <a:p>
            <a:r>
              <a:rPr lang="en-US" sz="1100" dirty="0"/>
              <a:t>Field</a:t>
            </a:r>
          </a:p>
        </p:txBody>
      </p:sp>
      <p:cxnSp>
        <p:nvCxnSpPr>
          <p:cNvPr id="88" name="Straight Arrow Connector 87">
            <a:extLst>
              <a:ext uri="{FF2B5EF4-FFF2-40B4-BE49-F238E27FC236}">
                <a16:creationId xmlns:a16="http://schemas.microsoft.com/office/drawing/2014/main" id="{16C56377-ABFC-A34D-A613-D5BD8E935CA1}"/>
              </a:ext>
            </a:extLst>
          </p:cNvPr>
          <p:cNvCxnSpPr>
            <a:cxnSpLocks/>
          </p:cNvCxnSpPr>
          <p:nvPr/>
        </p:nvCxnSpPr>
        <p:spPr>
          <a:xfrm flipV="1">
            <a:off x="5182071" y="6041946"/>
            <a:ext cx="2835" cy="277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F10BCB5-A0E8-FA44-82F0-0A9C37DEBFFE}"/>
              </a:ext>
            </a:extLst>
          </p:cNvPr>
          <p:cNvCxnSpPr>
            <a:cxnSpLocks/>
          </p:cNvCxnSpPr>
          <p:nvPr/>
        </p:nvCxnSpPr>
        <p:spPr>
          <a:xfrm>
            <a:off x="5570019" y="6011378"/>
            <a:ext cx="762201"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DA847915-BCF3-A64B-9636-2654BA9B4662}"/>
              </a:ext>
            </a:extLst>
          </p:cNvPr>
          <p:cNvSpPr txBox="1"/>
          <p:nvPr/>
        </p:nvSpPr>
        <p:spPr>
          <a:xfrm>
            <a:off x="5532076" y="6343531"/>
            <a:ext cx="878025" cy="261610"/>
          </a:xfrm>
          <a:prstGeom prst="rect">
            <a:avLst/>
          </a:prstGeom>
          <a:noFill/>
        </p:spPr>
        <p:txBody>
          <a:bodyPr wrap="square" rtlCol="0">
            <a:spAutoFit/>
          </a:bodyPr>
          <a:lstStyle/>
          <a:p>
            <a:r>
              <a:rPr lang="en-US" sz="1100" dirty="0"/>
              <a:t>Timestamp</a:t>
            </a:r>
          </a:p>
        </p:txBody>
      </p:sp>
      <p:cxnSp>
        <p:nvCxnSpPr>
          <p:cNvPr id="91" name="Straight Arrow Connector 90">
            <a:extLst>
              <a:ext uri="{FF2B5EF4-FFF2-40B4-BE49-F238E27FC236}">
                <a16:creationId xmlns:a16="http://schemas.microsoft.com/office/drawing/2014/main" id="{EEF76FF3-6A4D-8F44-8B4E-49D2354713F3}"/>
              </a:ext>
            </a:extLst>
          </p:cNvPr>
          <p:cNvCxnSpPr>
            <a:cxnSpLocks/>
          </p:cNvCxnSpPr>
          <p:nvPr/>
        </p:nvCxnSpPr>
        <p:spPr>
          <a:xfrm flipV="1">
            <a:off x="5931568" y="6041836"/>
            <a:ext cx="2835" cy="277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CCDDF64C-B33A-014A-9A93-5CCB78D65388}"/>
              </a:ext>
            </a:extLst>
          </p:cNvPr>
          <p:cNvSpPr txBox="1"/>
          <p:nvPr/>
        </p:nvSpPr>
        <p:spPr>
          <a:xfrm>
            <a:off x="6872053" y="6558327"/>
            <a:ext cx="5376793" cy="261610"/>
          </a:xfrm>
          <a:prstGeom prst="rect">
            <a:avLst/>
          </a:prstGeom>
          <a:noFill/>
        </p:spPr>
        <p:txBody>
          <a:bodyPr wrap="none" rtlCol="0">
            <a:spAutoFit/>
          </a:bodyPr>
          <a:lstStyle/>
          <a:p>
            <a:r>
              <a:rPr lang="en-US" sz="1100" dirty="0"/>
              <a:t>Source: </a:t>
            </a:r>
            <a:r>
              <a:rPr lang="en-US" sz="1100" dirty="0">
                <a:hlinkClick r:id="rId5"/>
              </a:rPr>
              <a:t>https://docs.influxdata.com/influxdb/v1.7/write_protocols/line_protocol_tutorial/</a:t>
            </a:r>
            <a:endParaRPr lang="en-US" sz="1100" dirty="0"/>
          </a:p>
        </p:txBody>
      </p:sp>
    </p:spTree>
    <p:extLst>
      <p:ext uri="{BB962C8B-B14F-4D97-AF65-F5344CB8AC3E}">
        <p14:creationId xmlns:p14="http://schemas.microsoft.com/office/powerpoint/2010/main" val="3626945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DB66F6E8-4D4A-4907-940A-774703A2D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Shape 11">
            <a:extLst>
              <a:ext uri="{FF2B5EF4-FFF2-40B4-BE49-F238E27FC236}">
                <a16:creationId xmlns:a16="http://schemas.microsoft.com/office/drawing/2014/main" id="{8F1F5A56-E82B-4FD5-9025-B72896FFBB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tx1">
              <a:lumMod val="65000"/>
              <a:lumOff val="3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27EEA722-3FE7-9944-92AE-952AC54EB497}"/>
              </a:ext>
            </a:extLst>
          </p:cNvPr>
          <p:cNvSpPr>
            <a:spLocks noGrp="1"/>
          </p:cNvSpPr>
          <p:nvPr>
            <p:ph type="title"/>
          </p:nvPr>
        </p:nvSpPr>
        <p:spPr>
          <a:xfrm>
            <a:off x="838200" y="5529884"/>
            <a:ext cx="8078342" cy="1096331"/>
          </a:xfrm>
        </p:spPr>
        <p:txBody>
          <a:bodyPr>
            <a:normAutofit/>
          </a:bodyPr>
          <a:lstStyle/>
          <a:p>
            <a:r>
              <a:rPr lang="en-US" sz="3700" dirty="0"/>
              <a:t>Tutorial Database Creation – NOAA Data</a:t>
            </a:r>
          </a:p>
        </p:txBody>
      </p:sp>
      <p:graphicFrame>
        <p:nvGraphicFramePr>
          <p:cNvPr id="5" name="Content Placeholder 2">
            <a:extLst>
              <a:ext uri="{FF2B5EF4-FFF2-40B4-BE49-F238E27FC236}">
                <a16:creationId xmlns:a16="http://schemas.microsoft.com/office/drawing/2014/main" id="{53B4A537-6DFF-49DF-B2E0-2A2D597EC3A5}"/>
              </a:ext>
            </a:extLst>
          </p:cNvPr>
          <p:cNvGraphicFramePr>
            <a:graphicFrameLocks noGrp="1"/>
          </p:cNvGraphicFramePr>
          <p:nvPr>
            <p:ph idx="1"/>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5522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A1EDEA-A493-0C41-ABB4-6DB87BBEF004}"/>
              </a:ext>
            </a:extLst>
          </p:cNvPr>
          <p:cNvSpPr>
            <a:spLocks noGrp="1"/>
          </p:cNvSpPr>
          <p:nvPr>
            <p:ph type="title"/>
          </p:nvPr>
        </p:nvSpPr>
        <p:spPr>
          <a:xfrm>
            <a:off x="943277" y="712269"/>
            <a:ext cx="3370998" cy="5502264"/>
          </a:xfrm>
        </p:spPr>
        <p:txBody>
          <a:bodyPr>
            <a:normAutofit/>
          </a:bodyPr>
          <a:lstStyle/>
          <a:p>
            <a:r>
              <a:rPr lang="en-US" dirty="0">
                <a:solidFill>
                  <a:srgbClr val="FFFFFF"/>
                </a:solidFill>
              </a:rPr>
              <a:t>Downloading NOAA Data</a:t>
            </a:r>
          </a:p>
        </p:txBody>
      </p:sp>
      <p:cxnSp>
        <p:nvCxnSpPr>
          <p:cNvPr id="23" name="Straight Connector 20">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4" name="Content Placeholder 2">
            <a:extLst>
              <a:ext uri="{FF2B5EF4-FFF2-40B4-BE49-F238E27FC236}">
                <a16:creationId xmlns:a16="http://schemas.microsoft.com/office/drawing/2014/main" id="{EDB87C60-D8A6-444D-B86B-2A4A24FF2456}"/>
              </a:ext>
            </a:extLst>
          </p:cNvPr>
          <p:cNvGraphicFramePr>
            <a:graphicFrameLocks noGrp="1"/>
          </p:cNvGraphicFramePr>
          <p:nvPr>
            <p:ph idx="1"/>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extLst>
              <a:ext uri="{FF2B5EF4-FFF2-40B4-BE49-F238E27FC236}">
                <a16:creationId xmlns:a16="http://schemas.microsoft.com/office/drawing/2014/main" id="{8528BCFE-118F-6849-BA03-BF384C071E9F}"/>
              </a:ext>
            </a:extLst>
          </p:cNvPr>
          <p:cNvSpPr/>
          <p:nvPr/>
        </p:nvSpPr>
        <p:spPr>
          <a:xfrm>
            <a:off x="3638371" y="2843520"/>
            <a:ext cx="8382643" cy="11709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Rounded Rectangle 23">
            <a:extLst>
              <a:ext uri="{FF2B5EF4-FFF2-40B4-BE49-F238E27FC236}">
                <a16:creationId xmlns:a16="http://schemas.microsoft.com/office/drawing/2014/main" id="{F035A6AE-D8FC-9147-8890-444C899C5170}"/>
              </a:ext>
            </a:extLst>
          </p:cNvPr>
          <p:cNvSpPr/>
          <p:nvPr/>
        </p:nvSpPr>
        <p:spPr>
          <a:xfrm>
            <a:off x="5338131" y="3871121"/>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defTabSz="844550">
              <a:spcBef>
                <a:spcPct val="0"/>
              </a:spcBef>
              <a:spcAft>
                <a:spcPct val="35000"/>
              </a:spcAft>
            </a:pPr>
            <a:r>
              <a:rPr lang="en-US" sz="1100" b="1" dirty="0">
                <a:solidFill>
                  <a:schemeClr val="tx1"/>
                </a:solidFill>
              </a:rPr>
              <a:t>&gt; curl https://s3.amazonaws.com/noaa.water-database/NOAA_data.txt -o NOAA_data.txt</a:t>
            </a:r>
          </a:p>
        </p:txBody>
      </p:sp>
      <p:sp>
        <p:nvSpPr>
          <p:cNvPr id="25" name="Rounded Rectangle 24">
            <a:extLst>
              <a:ext uri="{FF2B5EF4-FFF2-40B4-BE49-F238E27FC236}">
                <a16:creationId xmlns:a16="http://schemas.microsoft.com/office/drawing/2014/main" id="{CB3CE376-3F99-CE40-BBB4-417866C518FD}"/>
              </a:ext>
            </a:extLst>
          </p:cNvPr>
          <p:cNvSpPr/>
          <p:nvPr/>
        </p:nvSpPr>
        <p:spPr>
          <a:xfrm>
            <a:off x="5338131" y="1866230"/>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00000"/>
              </a:lnSpc>
            </a:pPr>
            <a:r>
              <a:rPr lang="en-US" sz="1100" b="1" dirty="0">
                <a:solidFill>
                  <a:schemeClr val="tx1"/>
                </a:solidFill>
              </a:rPr>
              <a:t>https://s3.amazonaws.com/noaa.water-database/NOAA_data.txt </a:t>
            </a:r>
          </a:p>
        </p:txBody>
      </p:sp>
    </p:spTree>
    <p:extLst>
      <p:ext uri="{BB962C8B-B14F-4D97-AF65-F5344CB8AC3E}">
        <p14:creationId xmlns:p14="http://schemas.microsoft.com/office/powerpoint/2010/main" val="4090808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3467" y="2051162"/>
            <a:ext cx="3363974" cy="1597315"/>
          </a:xfrm>
          <a:noFill/>
          <a:ln w="19050">
            <a:noFill/>
          </a:ln>
        </p:spPr>
        <p:txBody>
          <a:bodyPr wrap="square">
            <a:normAutofit/>
          </a:bodyPr>
          <a:lstStyle/>
          <a:p>
            <a:pPr algn="ctr"/>
            <a:r>
              <a:rPr lang="en-US" sz="4000" b="1" dirty="0">
                <a:solidFill>
                  <a:schemeClr val="bg1"/>
                </a:solidFill>
              </a:rPr>
              <a:t>TDSBs Properties</a:t>
            </a:r>
          </a:p>
        </p:txBody>
      </p:sp>
      <p:sp>
        <p:nvSpPr>
          <p:cNvPr id="7" name="Content Placeholder 6">
            <a:extLst>
              <a:ext uri="{FF2B5EF4-FFF2-40B4-BE49-F238E27FC236}">
                <a16:creationId xmlns:a16="http://schemas.microsoft.com/office/drawing/2014/main" id="{4BE05A04-F233-43CA-B2DF-5E62315AACDE}"/>
              </a:ext>
            </a:extLst>
          </p:cNvPr>
          <p:cNvSpPr>
            <a:spLocks noGrp="1"/>
          </p:cNvSpPr>
          <p:nvPr>
            <p:ph idx="1"/>
          </p:nvPr>
        </p:nvSpPr>
        <p:spPr>
          <a:xfrm>
            <a:off x="4969043" y="481264"/>
            <a:ext cx="6569100" cy="6039852"/>
          </a:xfrm>
        </p:spPr>
        <p:txBody>
          <a:bodyPr>
            <a:normAutofit fontScale="77500" lnSpcReduction="20000"/>
          </a:bodyPr>
          <a:lstStyle/>
          <a:p>
            <a:pPr marL="0" indent="0">
              <a:buNone/>
            </a:pPr>
            <a:r>
              <a:rPr lang="en-US" dirty="0"/>
              <a:t>Data Storage </a:t>
            </a:r>
          </a:p>
          <a:p>
            <a:pPr marL="285750" lvl="1" indent="-285750">
              <a:lnSpc>
                <a:spcPct val="110000"/>
              </a:lnSpc>
              <a:spcBef>
                <a:spcPts val="1000"/>
              </a:spcBef>
              <a:buClr>
                <a:schemeClr val="accent1"/>
              </a:buClr>
            </a:pPr>
            <a:r>
              <a:rPr lang="en-US" dirty="0"/>
              <a:t> </a:t>
            </a:r>
            <a:r>
              <a:rPr lang="en-US" sz="2100" dirty="0">
                <a:solidFill>
                  <a:schemeClr val="tx1">
                    <a:lumMod val="65000"/>
                    <a:lumOff val="35000"/>
                  </a:schemeClr>
                </a:solidFill>
              </a:rPr>
              <a:t>TDSB helps solve the shortcomings and drawbacks of the RDBMS in terms of time series data storage. </a:t>
            </a:r>
          </a:p>
          <a:p>
            <a:pPr marL="285750" lvl="1" indent="-285750">
              <a:lnSpc>
                <a:spcPct val="110000"/>
              </a:lnSpc>
              <a:spcBef>
                <a:spcPts val="1000"/>
              </a:spcBef>
              <a:buClr>
                <a:schemeClr val="accent1"/>
              </a:buClr>
            </a:pPr>
            <a:r>
              <a:rPr lang="en-US" sz="2100" dirty="0">
                <a:solidFill>
                  <a:schemeClr val="tx1">
                    <a:lumMod val="65000"/>
                    <a:lumOff val="35000"/>
                  </a:schemeClr>
                </a:solidFill>
              </a:rPr>
              <a:t>Size - </a:t>
            </a:r>
          </a:p>
          <a:p>
            <a:pPr marL="742950" lvl="3" indent="-285750">
              <a:lnSpc>
                <a:spcPct val="110000"/>
              </a:lnSpc>
              <a:spcBef>
                <a:spcPts val="1000"/>
              </a:spcBef>
              <a:buClr>
                <a:schemeClr val="accent1"/>
              </a:buClr>
            </a:pPr>
            <a:r>
              <a:rPr lang="en-US" sz="1900" dirty="0">
                <a:solidFill>
                  <a:schemeClr val="tx1">
                    <a:lumMod val="65000"/>
                    <a:lumOff val="35000"/>
                  </a:schemeClr>
                </a:solidFill>
              </a:rPr>
              <a:t>A single IoT sensor with a 1 second  monitoring interval will generate 86,400 data points every day. </a:t>
            </a:r>
          </a:p>
          <a:p>
            <a:pPr marL="742950" lvl="3" indent="-285750">
              <a:lnSpc>
                <a:spcPct val="110000"/>
              </a:lnSpc>
              <a:spcBef>
                <a:spcPts val="1000"/>
              </a:spcBef>
              <a:buClr>
                <a:schemeClr val="accent1"/>
              </a:buClr>
            </a:pPr>
            <a:r>
              <a:rPr lang="en-US" sz="1900" dirty="0">
                <a:solidFill>
                  <a:schemeClr val="tx1">
                    <a:lumMod val="65000"/>
                    <a:lumOff val="35000"/>
                  </a:schemeClr>
                </a:solidFill>
              </a:rPr>
              <a:t>10x sensors and 60x samples per hour can easily turn storage size from TB to PB very quickly. </a:t>
            </a:r>
          </a:p>
          <a:p>
            <a:pPr marL="285750" lvl="1" indent="-285750">
              <a:lnSpc>
                <a:spcPct val="110000"/>
              </a:lnSpc>
              <a:spcBef>
                <a:spcPts val="1000"/>
              </a:spcBef>
              <a:buClr>
                <a:schemeClr val="accent1"/>
              </a:buClr>
            </a:pPr>
            <a:r>
              <a:rPr lang="en-US" sz="2100" dirty="0">
                <a:solidFill>
                  <a:schemeClr val="tx1">
                    <a:lumMod val="65000"/>
                    <a:lumOff val="35000"/>
                  </a:schemeClr>
                </a:solidFill>
              </a:rPr>
              <a:t>Separation – </a:t>
            </a:r>
          </a:p>
          <a:p>
            <a:pPr marL="742950" lvl="3" indent="-285750">
              <a:lnSpc>
                <a:spcPct val="110000"/>
              </a:lnSpc>
              <a:spcBef>
                <a:spcPts val="1000"/>
              </a:spcBef>
              <a:buClr>
                <a:schemeClr val="accent1"/>
              </a:buClr>
            </a:pPr>
            <a:r>
              <a:rPr lang="en-US" sz="1900" dirty="0">
                <a:solidFill>
                  <a:schemeClr val="tx1">
                    <a:lumMod val="65000"/>
                    <a:lumOff val="35000"/>
                  </a:schemeClr>
                </a:solidFill>
              </a:rPr>
              <a:t>Time series data has very typical characteristics of being hot or cold. </a:t>
            </a:r>
          </a:p>
          <a:p>
            <a:pPr marL="285750" lvl="2" indent="-285750">
              <a:lnSpc>
                <a:spcPct val="110000"/>
              </a:lnSpc>
              <a:spcBef>
                <a:spcPts val="1000"/>
              </a:spcBef>
              <a:buClr>
                <a:schemeClr val="accent1"/>
              </a:buClr>
            </a:pPr>
            <a:endParaRPr lang="en-US" sz="2100" dirty="0">
              <a:solidFill>
                <a:schemeClr val="tx1">
                  <a:lumMod val="65000"/>
                  <a:lumOff val="35000"/>
                </a:schemeClr>
              </a:solidFill>
            </a:endParaRPr>
          </a:p>
          <a:p>
            <a:pPr marL="285750" lvl="2" indent="-285750">
              <a:lnSpc>
                <a:spcPct val="110000"/>
              </a:lnSpc>
              <a:spcBef>
                <a:spcPts val="1000"/>
              </a:spcBef>
              <a:buClr>
                <a:schemeClr val="accent1"/>
              </a:buClr>
            </a:pPr>
            <a:endParaRPr lang="en-US" sz="2100" dirty="0">
              <a:solidFill>
                <a:schemeClr val="tx1">
                  <a:lumMod val="65000"/>
                  <a:lumOff val="35000"/>
                </a:schemeClr>
              </a:solidFill>
            </a:endParaRPr>
          </a:p>
          <a:p>
            <a:pPr marL="285750" lvl="2" indent="-285750">
              <a:lnSpc>
                <a:spcPct val="110000"/>
              </a:lnSpc>
              <a:spcBef>
                <a:spcPts val="1000"/>
              </a:spcBef>
              <a:buClr>
                <a:schemeClr val="accent1"/>
              </a:buClr>
            </a:pPr>
            <a:endParaRPr lang="en-US" sz="2100" dirty="0">
              <a:solidFill>
                <a:schemeClr val="tx1">
                  <a:lumMod val="65000"/>
                  <a:lumOff val="35000"/>
                </a:schemeClr>
              </a:solidFill>
            </a:endParaRPr>
          </a:p>
          <a:p>
            <a:pPr marL="285750" lvl="2" indent="-285750">
              <a:lnSpc>
                <a:spcPct val="110000"/>
              </a:lnSpc>
              <a:spcBef>
                <a:spcPts val="1000"/>
              </a:spcBef>
              <a:buClr>
                <a:schemeClr val="accent1"/>
              </a:buClr>
            </a:pPr>
            <a:endParaRPr lang="en-US" sz="2100" dirty="0">
              <a:solidFill>
                <a:schemeClr val="tx1">
                  <a:lumMod val="65000"/>
                  <a:lumOff val="35000"/>
                </a:schemeClr>
              </a:solidFill>
            </a:endParaRPr>
          </a:p>
          <a:p>
            <a:pPr marL="285750" lvl="2" indent="-285750">
              <a:lnSpc>
                <a:spcPct val="110000"/>
              </a:lnSpc>
              <a:spcBef>
                <a:spcPts val="1000"/>
              </a:spcBef>
              <a:buClr>
                <a:schemeClr val="accent1"/>
              </a:buClr>
            </a:pPr>
            <a:endParaRPr lang="en-US" sz="2100" dirty="0">
              <a:solidFill>
                <a:schemeClr val="tx1">
                  <a:lumMod val="65000"/>
                  <a:lumOff val="35000"/>
                </a:schemeClr>
              </a:solidFill>
            </a:endParaRPr>
          </a:p>
          <a:p>
            <a:pPr marL="742950" lvl="3" indent="-285750">
              <a:lnSpc>
                <a:spcPct val="110000"/>
              </a:lnSpc>
              <a:spcBef>
                <a:spcPts val="1000"/>
              </a:spcBef>
              <a:buClr>
                <a:schemeClr val="accent1"/>
              </a:buClr>
            </a:pPr>
            <a:r>
              <a:rPr lang="en-US" sz="1900" dirty="0">
                <a:solidFill>
                  <a:schemeClr val="tx1">
                    <a:lumMod val="65000"/>
                    <a:lumOff val="35000"/>
                  </a:schemeClr>
                </a:solidFill>
              </a:rPr>
              <a:t>Where older (cold) the data that is less likely it is to be queried or analyzed frequently. </a:t>
            </a:r>
          </a:p>
          <a:p>
            <a:pPr marL="742950" lvl="3" indent="-285750">
              <a:lnSpc>
                <a:spcPct val="110000"/>
              </a:lnSpc>
              <a:spcBef>
                <a:spcPts val="1000"/>
              </a:spcBef>
              <a:buClr>
                <a:schemeClr val="accent1"/>
              </a:buClr>
            </a:pPr>
            <a:r>
              <a:rPr lang="en-US" sz="1900" dirty="0">
                <a:solidFill>
                  <a:schemeClr val="tx1">
                    <a:lumMod val="65000"/>
                    <a:lumOff val="35000"/>
                  </a:schemeClr>
                </a:solidFill>
              </a:rPr>
              <a:t>The real time query features of TDSB helps analyzing hot data efficiently. </a:t>
            </a:r>
          </a:p>
          <a:p>
            <a:pPr marL="285750" indent="-285750">
              <a:buClr>
                <a:schemeClr val="accent1"/>
              </a:buClr>
            </a:pPr>
            <a:endParaRPr lang="en-US" sz="1900" dirty="0">
              <a:solidFill>
                <a:schemeClr val="tx1">
                  <a:lumMod val="65000"/>
                  <a:lumOff val="35000"/>
                </a:schemeClr>
              </a:solidFill>
            </a:endParaRPr>
          </a:p>
        </p:txBody>
      </p:sp>
      <p:graphicFrame>
        <p:nvGraphicFramePr>
          <p:cNvPr id="5" name="Table 4">
            <a:extLst>
              <a:ext uri="{FF2B5EF4-FFF2-40B4-BE49-F238E27FC236}">
                <a16:creationId xmlns:a16="http://schemas.microsoft.com/office/drawing/2014/main" id="{8F0A38AE-44F2-4201-B8C9-2AC5ABC7BED6}"/>
              </a:ext>
            </a:extLst>
          </p:cNvPr>
          <p:cNvGraphicFramePr>
            <a:graphicFrameLocks noGrp="1"/>
          </p:cNvGraphicFramePr>
          <p:nvPr/>
        </p:nvGraphicFramePr>
        <p:xfrm>
          <a:off x="4896819" y="3995024"/>
          <a:ext cx="2995247" cy="677294"/>
        </p:xfrm>
        <a:graphic>
          <a:graphicData uri="http://schemas.openxmlformats.org/drawingml/2006/table">
            <a:tbl>
              <a:tblPr firstRow="1" bandRow="1">
                <a:tableStyleId>{5C22544A-7EE6-4342-B048-85BDC9FD1C3A}</a:tableStyleId>
              </a:tblPr>
              <a:tblGrid>
                <a:gridCol w="842244">
                  <a:extLst>
                    <a:ext uri="{9D8B030D-6E8A-4147-A177-3AD203B41FA5}">
                      <a16:colId xmlns:a16="http://schemas.microsoft.com/office/drawing/2014/main" val="1609479725"/>
                    </a:ext>
                  </a:extLst>
                </a:gridCol>
                <a:gridCol w="601579">
                  <a:extLst>
                    <a:ext uri="{9D8B030D-6E8A-4147-A177-3AD203B41FA5}">
                      <a16:colId xmlns:a16="http://schemas.microsoft.com/office/drawing/2014/main" val="798923274"/>
                    </a:ext>
                  </a:extLst>
                </a:gridCol>
                <a:gridCol w="649705">
                  <a:extLst>
                    <a:ext uri="{9D8B030D-6E8A-4147-A177-3AD203B41FA5}">
                      <a16:colId xmlns:a16="http://schemas.microsoft.com/office/drawing/2014/main" val="1562933011"/>
                    </a:ext>
                  </a:extLst>
                </a:gridCol>
                <a:gridCol w="489583">
                  <a:extLst>
                    <a:ext uri="{9D8B030D-6E8A-4147-A177-3AD203B41FA5}">
                      <a16:colId xmlns:a16="http://schemas.microsoft.com/office/drawing/2014/main" val="2795536757"/>
                    </a:ext>
                  </a:extLst>
                </a:gridCol>
                <a:gridCol w="412136">
                  <a:extLst>
                    <a:ext uri="{9D8B030D-6E8A-4147-A177-3AD203B41FA5}">
                      <a16:colId xmlns:a16="http://schemas.microsoft.com/office/drawing/2014/main" val="2874087163"/>
                    </a:ext>
                  </a:extLst>
                </a:gridCol>
              </a:tblGrid>
              <a:tr h="323939">
                <a:tc>
                  <a:txBody>
                    <a:bodyPr/>
                    <a:lstStyle/>
                    <a:p>
                      <a:pPr algn="ctr"/>
                      <a:r>
                        <a:rPr lang="en-US" sz="800" dirty="0"/>
                        <a:t>timestamp</a:t>
                      </a:r>
                    </a:p>
                  </a:txBody>
                  <a:tcPr/>
                </a:tc>
                <a:tc>
                  <a:txBody>
                    <a:bodyPr/>
                    <a:lstStyle/>
                    <a:p>
                      <a:pPr algn="ctr"/>
                      <a:r>
                        <a:rPr lang="en-US" sz="800" dirty="0"/>
                        <a:t>cluster</a:t>
                      </a:r>
                    </a:p>
                  </a:txBody>
                  <a:tcPr/>
                </a:tc>
                <a:tc>
                  <a:txBody>
                    <a:bodyPr/>
                    <a:lstStyle/>
                    <a:p>
                      <a:pPr algn="ctr"/>
                      <a:r>
                        <a:rPr lang="en-US" sz="800" dirty="0"/>
                        <a:t>host</a:t>
                      </a:r>
                    </a:p>
                    <a:p>
                      <a:pPr algn="ctr"/>
                      <a:r>
                        <a:rPr lang="en-US" sz="800" dirty="0"/>
                        <a:t>name</a:t>
                      </a:r>
                    </a:p>
                  </a:txBody>
                  <a:tcPr/>
                </a:tc>
                <a:tc>
                  <a:txBody>
                    <a:bodyPr/>
                    <a:lstStyle/>
                    <a:p>
                      <a:pPr algn="ctr"/>
                      <a:r>
                        <a:rPr lang="en-US" sz="800" dirty="0"/>
                        <a:t>Temp.</a:t>
                      </a:r>
                    </a:p>
                  </a:txBody>
                  <a:tcPr/>
                </a:tc>
                <a:tc>
                  <a:txBody>
                    <a:bodyPr/>
                    <a:lstStyle/>
                    <a:p>
                      <a:pPr algn="ctr"/>
                      <a:r>
                        <a:rPr lang="en-US" sz="800" dirty="0"/>
                        <a:t>Pres.</a:t>
                      </a:r>
                    </a:p>
                  </a:txBody>
                  <a:tcPr/>
                </a:tc>
                <a:extLst>
                  <a:ext uri="{0D108BD9-81ED-4DB2-BD59-A6C34878D82A}">
                    <a16:rowId xmlns:a16="http://schemas.microsoft.com/office/drawing/2014/main" val="3545769232"/>
                  </a:ext>
                </a:extLst>
              </a:tr>
              <a:tr h="342014">
                <a:tc>
                  <a:txBody>
                    <a:bodyPr/>
                    <a:lstStyle/>
                    <a:p>
                      <a:pPr algn="ctr"/>
                      <a:r>
                        <a:rPr lang="en-US" sz="800" dirty="0"/>
                        <a:t>2019-</a:t>
                      </a:r>
                      <a:r>
                        <a:rPr lang="en-US" sz="800" dirty="0">
                          <a:highlight>
                            <a:srgbClr val="FFFF00"/>
                          </a:highlight>
                        </a:rPr>
                        <a:t>04</a:t>
                      </a:r>
                      <a:r>
                        <a:rPr lang="en-US" sz="800" dirty="0"/>
                        <a:t>-28T17:50:00z</a:t>
                      </a:r>
                    </a:p>
                  </a:txBody>
                  <a:tcPr/>
                </a:tc>
                <a:tc>
                  <a:txBody>
                    <a:bodyPr/>
                    <a:lstStyle/>
                    <a:p>
                      <a:pPr algn="ctr"/>
                      <a:r>
                        <a:rPr lang="en-US" sz="800" dirty="0"/>
                        <a:t>cluster-A</a:t>
                      </a:r>
                    </a:p>
                  </a:txBody>
                  <a:tcPr/>
                </a:tc>
                <a:tc>
                  <a:txBody>
                    <a:bodyPr/>
                    <a:lstStyle/>
                    <a:p>
                      <a:pPr algn="ctr"/>
                      <a:r>
                        <a:rPr lang="en-US" sz="800" dirty="0"/>
                        <a:t>host-a</a:t>
                      </a:r>
                    </a:p>
                  </a:txBody>
                  <a:tcPr/>
                </a:tc>
                <a:tc>
                  <a:txBody>
                    <a:bodyPr/>
                    <a:lstStyle/>
                    <a:p>
                      <a:pPr algn="ctr"/>
                      <a:r>
                        <a:rPr lang="en-US" sz="800" dirty="0"/>
                        <a:t>85</a:t>
                      </a:r>
                    </a:p>
                  </a:txBody>
                  <a:tcPr/>
                </a:tc>
                <a:tc>
                  <a:txBody>
                    <a:bodyPr/>
                    <a:lstStyle/>
                    <a:p>
                      <a:pPr algn="ctr"/>
                      <a:r>
                        <a:rPr lang="en-US" sz="800" dirty="0"/>
                        <a:t>40</a:t>
                      </a:r>
                    </a:p>
                  </a:txBody>
                  <a:tcPr/>
                </a:tc>
                <a:extLst>
                  <a:ext uri="{0D108BD9-81ED-4DB2-BD59-A6C34878D82A}">
                    <a16:rowId xmlns:a16="http://schemas.microsoft.com/office/drawing/2014/main" val="237870927"/>
                  </a:ext>
                </a:extLst>
              </a:tr>
            </a:tbl>
          </a:graphicData>
        </a:graphic>
      </p:graphicFrame>
      <p:sp>
        <p:nvSpPr>
          <p:cNvPr id="6" name="Right Arrow 9">
            <a:extLst>
              <a:ext uri="{FF2B5EF4-FFF2-40B4-BE49-F238E27FC236}">
                <a16:creationId xmlns:a16="http://schemas.microsoft.com/office/drawing/2014/main" id="{ABA34C89-3E69-4F18-9EA2-3694C3A6748A}"/>
              </a:ext>
            </a:extLst>
          </p:cNvPr>
          <p:cNvSpPr/>
          <p:nvPr/>
        </p:nvSpPr>
        <p:spPr>
          <a:xfrm>
            <a:off x="8112524" y="4241739"/>
            <a:ext cx="282138" cy="208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a:extLst>
              <a:ext uri="{FF2B5EF4-FFF2-40B4-BE49-F238E27FC236}">
                <a16:creationId xmlns:a16="http://schemas.microsoft.com/office/drawing/2014/main" id="{D2D3501B-BB01-44BE-99B7-BD01651D19AA}"/>
              </a:ext>
            </a:extLst>
          </p:cNvPr>
          <p:cNvGraphicFramePr>
            <a:graphicFrameLocks noGrp="1"/>
          </p:cNvGraphicFramePr>
          <p:nvPr/>
        </p:nvGraphicFramePr>
        <p:xfrm>
          <a:off x="8558272" y="3995024"/>
          <a:ext cx="3274482" cy="702148"/>
        </p:xfrm>
        <a:graphic>
          <a:graphicData uri="http://schemas.openxmlformats.org/drawingml/2006/table">
            <a:tbl>
              <a:tblPr firstRow="1" bandRow="1">
                <a:tableStyleId>{5C22544A-7EE6-4342-B048-85BDC9FD1C3A}</a:tableStyleId>
              </a:tblPr>
              <a:tblGrid>
                <a:gridCol w="982770">
                  <a:extLst>
                    <a:ext uri="{9D8B030D-6E8A-4147-A177-3AD203B41FA5}">
                      <a16:colId xmlns:a16="http://schemas.microsoft.com/office/drawing/2014/main" val="1609479725"/>
                    </a:ext>
                  </a:extLst>
                </a:gridCol>
                <a:gridCol w="589547">
                  <a:extLst>
                    <a:ext uri="{9D8B030D-6E8A-4147-A177-3AD203B41FA5}">
                      <a16:colId xmlns:a16="http://schemas.microsoft.com/office/drawing/2014/main" val="798923274"/>
                    </a:ext>
                  </a:extLst>
                </a:gridCol>
                <a:gridCol w="709864">
                  <a:extLst>
                    <a:ext uri="{9D8B030D-6E8A-4147-A177-3AD203B41FA5}">
                      <a16:colId xmlns:a16="http://schemas.microsoft.com/office/drawing/2014/main" val="1562933011"/>
                    </a:ext>
                  </a:extLst>
                </a:gridCol>
                <a:gridCol w="541743">
                  <a:extLst>
                    <a:ext uri="{9D8B030D-6E8A-4147-A177-3AD203B41FA5}">
                      <a16:colId xmlns:a16="http://schemas.microsoft.com/office/drawing/2014/main" val="2795536757"/>
                    </a:ext>
                  </a:extLst>
                </a:gridCol>
                <a:gridCol w="450558">
                  <a:extLst>
                    <a:ext uri="{9D8B030D-6E8A-4147-A177-3AD203B41FA5}">
                      <a16:colId xmlns:a16="http://schemas.microsoft.com/office/drawing/2014/main" val="2874087163"/>
                    </a:ext>
                  </a:extLst>
                </a:gridCol>
              </a:tblGrid>
              <a:tr h="310426">
                <a:tc>
                  <a:txBody>
                    <a:bodyPr/>
                    <a:lstStyle/>
                    <a:p>
                      <a:pPr algn="ctr"/>
                      <a:r>
                        <a:rPr lang="en-US" sz="800" dirty="0"/>
                        <a:t>timestamp</a:t>
                      </a:r>
                    </a:p>
                  </a:txBody>
                  <a:tcPr/>
                </a:tc>
                <a:tc>
                  <a:txBody>
                    <a:bodyPr/>
                    <a:lstStyle/>
                    <a:p>
                      <a:pPr algn="ctr"/>
                      <a:r>
                        <a:rPr lang="en-US" sz="800" dirty="0"/>
                        <a:t>cluster</a:t>
                      </a:r>
                    </a:p>
                  </a:txBody>
                  <a:tcPr/>
                </a:tc>
                <a:tc>
                  <a:txBody>
                    <a:bodyPr/>
                    <a:lstStyle/>
                    <a:p>
                      <a:pPr algn="ctr"/>
                      <a:r>
                        <a:rPr lang="en-US" sz="800" dirty="0"/>
                        <a:t>host</a:t>
                      </a:r>
                    </a:p>
                    <a:p>
                      <a:pPr algn="ctr"/>
                      <a:r>
                        <a:rPr lang="en-US" sz="800" dirty="0"/>
                        <a:t>name</a:t>
                      </a:r>
                    </a:p>
                  </a:txBody>
                  <a:tcPr/>
                </a:tc>
                <a:tc>
                  <a:txBody>
                    <a:bodyPr/>
                    <a:lstStyle/>
                    <a:p>
                      <a:pPr algn="ctr"/>
                      <a:r>
                        <a:rPr lang="en-US" sz="800" dirty="0"/>
                        <a:t>Temp.</a:t>
                      </a:r>
                    </a:p>
                  </a:txBody>
                  <a:tcPr/>
                </a:tc>
                <a:tc>
                  <a:txBody>
                    <a:bodyPr/>
                    <a:lstStyle/>
                    <a:p>
                      <a:pPr algn="ctr"/>
                      <a:r>
                        <a:rPr lang="en-US" sz="800" dirty="0"/>
                        <a:t>Pres.</a:t>
                      </a:r>
                    </a:p>
                  </a:txBody>
                  <a:tcPr/>
                </a:tc>
                <a:extLst>
                  <a:ext uri="{0D108BD9-81ED-4DB2-BD59-A6C34878D82A}">
                    <a16:rowId xmlns:a16="http://schemas.microsoft.com/office/drawing/2014/main" val="3545769232"/>
                  </a:ext>
                </a:extLst>
              </a:tr>
              <a:tr h="366868">
                <a:tc>
                  <a:txBody>
                    <a:bodyPr/>
                    <a:lstStyle/>
                    <a:p>
                      <a:pPr algn="ctr"/>
                      <a:r>
                        <a:rPr lang="en-US" sz="800" dirty="0"/>
                        <a:t>2019-</a:t>
                      </a:r>
                      <a:r>
                        <a:rPr lang="en-US" sz="800" dirty="0">
                          <a:highlight>
                            <a:srgbClr val="FFFF00"/>
                          </a:highlight>
                        </a:rPr>
                        <a:t>01</a:t>
                      </a:r>
                      <a:r>
                        <a:rPr lang="en-US" sz="800" dirty="0"/>
                        <a:t>-28T17:</a:t>
                      </a:r>
                      <a:r>
                        <a:rPr lang="en-US" sz="800" dirty="0">
                          <a:highlight>
                            <a:srgbClr val="FFFF00"/>
                          </a:highlight>
                        </a:rPr>
                        <a:t>50</a:t>
                      </a:r>
                      <a:r>
                        <a:rPr lang="en-US" sz="800" dirty="0"/>
                        <a:t>:00z</a:t>
                      </a:r>
                    </a:p>
                  </a:txBody>
                  <a:tcPr/>
                </a:tc>
                <a:tc>
                  <a:txBody>
                    <a:bodyPr/>
                    <a:lstStyle/>
                    <a:p>
                      <a:pPr algn="ctr"/>
                      <a:r>
                        <a:rPr lang="en-US" sz="800" dirty="0"/>
                        <a:t>cluster-A</a:t>
                      </a:r>
                    </a:p>
                  </a:txBody>
                  <a:tcPr/>
                </a:tc>
                <a:tc>
                  <a:txBody>
                    <a:bodyPr/>
                    <a:lstStyle/>
                    <a:p>
                      <a:pPr algn="ctr"/>
                      <a:r>
                        <a:rPr lang="en-US" sz="800" dirty="0"/>
                        <a:t>host-a</a:t>
                      </a:r>
                    </a:p>
                  </a:txBody>
                  <a:tcPr/>
                </a:tc>
                <a:tc>
                  <a:txBody>
                    <a:bodyPr/>
                    <a:lstStyle/>
                    <a:p>
                      <a:pPr algn="ctr"/>
                      <a:r>
                        <a:rPr lang="en-US" sz="800" dirty="0"/>
                        <a:t>85</a:t>
                      </a:r>
                    </a:p>
                  </a:txBody>
                  <a:tcPr/>
                </a:tc>
                <a:tc>
                  <a:txBody>
                    <a:bodyPr/>
                    <a:lstStyle/>
                    <a:p>
                      <a:pPr algn="ctr"/>
                      <a:r>
                        <a:rPr lang="en-US" sz="800" dirty="0"/>
                        <a:t>40</a:t>
                      </a:r>
                    </a:p>
                  </a:txBody>
                  <a:tcPr/>
                </a:tc>
                <a:extLst>
                  <a:ext uri="{0D108BD9-81ED-4DB2-BD59-A6C34878D82A}">
                    <a16:rowId xmlns:a16="http://schemas.microsoft.com/office/drawing/2014/main" val="237870927"/>
                  </a:ext>
                </a:extLst>
              </a:tr>
            </a:tbl>
          </a:graphicData>
        </a:graphic>
      </p:graphicFrame>
    </p:spTree>
    <p:extLst>
      <p:ext uri="{BB962C8B-B14F-4D97-AF65-F5344CB8AC3E}">
        <p14:creationId xmlns:p14="http://schemas.microsoft.com/office/powerpoint/2010/main" val="4020957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2D72E4DD-E80A-0846-B644-BED15AE7D447}"/>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rPr>
              <a:t>Connect to InfluxDB</a:t>
            </a:r>
          </a:p>
        </p:txBody>
      </p:sp>
      <p:sp>
        <p:nvSpPr>
          <p:cNvPr id="3" name="Content Placeholder 2">
            <a:extLst>
              <a:ext uri="{FF2B5EF4-FFF2-40B4-BE49-F238E27FC236}">
                <a16:creationId xmlns:a16="http://schemas.microsoft.com/office/drawing/2014/main" id="{B039A11E-1BE7-0C45-A002-66A5ABCBB12D}"/>
              </a:ext>
            </a:extLst>
          </p:cNvPr>
          <p:cNvSpPr>
            <a:spLocks noGrp="1"/>
          </p:cNvSpPr>
          <p:nvPr>
            <p:ph idx="1"/>
          </p:nvPr>
        </p:nvSpPr>
        <p:spPr>
          <a:xfrm>
            <a:off x="5120640" y="804672"/>
            <a:ext cx="6281928" cy="5248656"/>
          </a:xfrm>
        </p:spPr>
        <p:txBody>
          <a:bodyPr anchor="ctr">
            <a:normAutofit/>
          </a:bodyPr>
          <a:lstStyle/>
          <a:p>
            <a:r>
              <a:rPr lang="en-US" sz="2000" dirty="0"/>
              <a:t>Connect to Influx by typing “</a:t>
            </a:r>
            <a:r>
              <a:rPr lang="en-US" sz="2000" b="1" i="1" dirty="0"/>
              <a:t>influx -precision rfc3339</a:t>
            </a:r>
            <a:r>
              <a:rPr lang="en-US" sz="2000" dirty="0"/>
              <a:t>” in a terminal or command prompt. If the command cannot find the executable, use the full path of to the executable to launch.</a:t>
            </a:r>
          </a:p>
          <a:p>
            <a:endParaRPr lang="en-US" sz="2000" dirty="0"/>
          </a:p>
          <a:p>
            <a:pPr marL="457200" lvl="1" indent="0">
              <a:buNone/>
            </a:pPr>
            <a:r>
              <a:rPr lang="en-US" sz="2000" dirty="0"/>
              <a:t>$ influx -precision rfc3339 </a:t>
            </a:r>
          </a:p>
          <a:p>
            <a:pPr marL="457200" lvl="1" indent="0">
              <a:buNone/>
            </a:pPr>
            <a:r>
              <a:rPr lang="en-US" sz="2000" dirty="0"/>
              <a:t>Connected to http://localhost:8086 version 1.7.x</a:t>
            </a:r>
          </a:p>
          <a:p>
            <a:pPr marL="457200" lvl="1" indent="0">
              <a:buNone/>
            </a:pPr>
            <a:r>
              <a:rPr lang="en-US" sz="2000" dirty="0"/>
              <a:t> InfluxDB shell 1.7.x </a:t>
            </a:r>
          </a:p>
          <a:p>
            <a:pPr marL="457200" lvl="1" indent="0">
              <a:buNone/>
            </a:pPr>
            <a:r>
              <a:rPr lang="en-US" sz="2000" dirty="0"/>
              <a:t>&gt;</a:t>
            </a:r>
          </a:p>
          <a:p>
            <a:pPr marL="457200" lvl="1" indent="0">
              <a:buNone/>
            </a:pPr>
            <a:endParaRPr lang="en-US" sz="2000" dirty="0"/>
          </a:p>
          <a:p>
            <a:r>
              <a:rPr lang="en-US" sz="2000" dirty="0"/>
              <a:t>Note: </a:t>
            </a:r>
          </a:p>
          <a:p>
            <a:pPr lvl="1"/>
            <a:r>
              <a:rPr lang="en-US" sz="1600" dirty="0"/>
              <a:t>The </a:t>
            </a:r>
            <a:r>
              <a:rPr lang="en-US" sz="1600" b="1" i="1" dirty="0"/>
              <a:t>–precision rfc3339</a:t>
            </a:r>
            <a:r>
              <a:rPr lang="en-US" sz="1600" dirty="0"/>
              <a:t> command switch specifies the returned format and precision of returned timestamps for any queries. </a:t>
            </a:r>
          </a:p>
          <a:p>
            <a:pPr lvl="1"/>
            <a:r>
              <a:rPr lang="en-US" sz="1600" dirty="0"/>
              <a:t>In this case we are setting the format and precision to the RFC3339 standard. Example: "2019-08-15T15:52:01+00:00”</a:t>
            </a:r>
          </a:p>
        </p:txBody>
      </p:sp>
    </p:spTree>
    <p:extLst>
      <p:ext uri="{BB962C8B-B14F-4D97-AF65-F5344CB8AC3E}">
        <p14:creationId xmlns:p14="http://schemas.microsoft.com/office/powerpoint/2010/main" val="314327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73F6A49-FBD3-CF4B-8421-ACF6D80A345A}"/>
              </a:ext>
            </a:extLst>
          </p:cNvPr>
          <p:cNvSpPr>
            <a:spLocks noGrp="1"/>
          </p:cNvSpPr>
          <p:nvPr>
            <p:ph type="title"/>
          </p:nvPr>
        </p:nvSpPr>
        <p:spPr>
          <a:xfrm>
            <a:off x="6094105" y="802955"/>
            <a:ext cx="4977976" cy="1454051"/>
          </a:xfrm>
        </p:spPr>
        <p:txBody>
          <a:bodyPr>
            <a:normAutofit/>
          </a:bodyPr>
          <a:lstStyle/>
          <a:p>
            <a:r>
              <a:rPr lang="en-US" sz="3400" dirty="0">
                <a:solidFill>
                  <a:srgbClr val="000000"/>
                </a:solidFill>
              </a:rPr>
              <a:t>Test Connection and Create the NOAA Water Database</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isconnected">
            <a:extLst>
              <a:ext uri="{FF2B5EF4-FFF2-40B4-BE49-F238E27FC236}">
                <a16:creationId xmlns:a16="http://schemas.microsoft.com/office/drawing/2014/main" id="{CF75B966-E6A1-4E95-9148-45751C4D976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B3D33C54-C42A-364F-B7C1-D563FA505C55}"/>
              </a:ext>
            </a:extLst>
          </p:cNvPr>
          <p:cNvSpPr>
            <a:spLocks noGrp="1"/>
          </p:cNvSpPr>
          <p:nvPr>
            <p:ph idx="1"/>
          </p:nvPr>
        </p:nvSpPr>
        <p:spPr>
          <a:xfrm>
            <a:off x="5450691" y="2421682"/>
            <a:ext cx="6057368" cy="3639289"/>
          </a:xfrm>
        </p:spPr>
        <p:txBody>
          <a:bodyPr anchor="ctr">
            <a:normAutofit/>
          </a:bodyPr>
          <a:lstStyle/>
          <a:p>
            <a:r>
              <a:rPr lang="en-US" sz="2000" dirty="0">
                <a:solidFill>
                  <a:srgbClr val="000000"/>
                </a:solidFill>
              </a:rPr>
              <a:t>Now that we have successful connected to Influx, we can test our connection and create a new database</a:t>
            </a:r>
          </a:p>
          <a:p>
            <a:pPr lvl="1"/>
            <a:r>
              <a:rPr lang="en-US" sz="2000" dirty="0">
                <a:solidFill>
                  <a:srgbClr val="000000"/>
                </a:solidFill>
              </a:rPr>
              <a:t>In the Influx terminal you connected to type:	</a:t>
            </a:r>
          </a:p>
          <a:p>
            <a:pPr marL="914400" lvl="2" indent="0">
              <a:buNone/>
            </a:pPr>
            <a:r>
              <a:rPr lang="en-US" dirty="0">
                <a:solidFill>
                  <a:srgbClr val="000000"/>
                </a:solidFill>
              </a:rPr>
              <a:t>&gt; CREATE DATABASE NOAA_water_database</a:t>
            </a:r>
          </a:p>
          <a:p>
            <a:pPr lvl="1"/>
            <a:endParaRPr lang="en-US" sz="2000" dirty="0">
              <a:solidFill>
                <a:srgbClr val="000000"/>
              </a:solidFill>
            </a:endParaRPr>
          </a:p>
          <a:p>
            <a:pPr lvl="1"/>
            <a:r>
              <a:rPr lang="en-US" sz="2000" dirty="0">
                <a:solidFill>
                  <a:srgbClr val="000000"/>
                </a:solidFill>
              </a:rPr>
              <a:t>Once completed exit by typing:</a:t>
            </a:r>
          </a:p>
          <a:p>
            <a:pPr marL="914400" lvl="2" indent="0">
              <a:buNone/>
            </a:pPr>
            <a:r>
              <a:rPr lang="en-US" dirty="0">
                <a:solidFill>
                  <a:srgbClr val="000000"/>
                </a:solidFill>
              </a:rPr>
              <a:t>&gt; exit</a:t>
            </a:r>
          </a:p>
          <a:p>
            <a:pPr lvl="1"/>
            <a:endParaRPr lang="en-US" dirty="0">
              <a:solidFill>
                <a:srgbClr val="000000"/>
              </a:solidFill>
            </a:endParaRPr>
          </a:p>
        </p:txBody>
      </p:sp>
    </p:spTree>
    <p:extLst>
      <p:ext uri="{BB962C8B-B14F-4D97-AF65-F5344CB8AC3E}">
        <p14:creationId xmlns:p14="http://schemas.microsoft.com/office/powerpoint/2010/main" val="1554124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3BE410F-72C3-D749-B18D-569278080FA8}"/>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Import NOAA Data In Line Protocal</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Database">
            <a:extLst>
              <a:ext uri="{FF2B5EF4-FFF2-40B4-BE49-F238E27FC236}">
                <a16:creationId xmlns:a16="http://schemas.microsoft.com/office/drawing/2014/main" id="{CB8A1A13-67A4-4281-BAB4-3CD0210E86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1D3D4126-FA92-0C44-9E61-1BBBF875390E}"/>
              </a:ext>
            </a:extLst>
          </p:cNvPr>
          <p:cNvSpPr>
            <a:spLocks noGrp="1"/>
          </p:cNvSpPr>
          <p:nvPr>
            <p:ph idx="1"/>
          </p:nvPr>
        </p:nvSpPr>
        <p:spPr>
          <a:xfrm>
            <a:off x="5296828" y="3155795"/>
            <a:ext cx="6444917" cy="2905176"/>
          </a:xfrm>
        </p:spPr>
        <p:txBody>
          <a:bodyPr anchor="ctr">
            <a:normAutofit/>
          </a:bodyPr>
          <a:lstStyle/>
          <a:p>
            <a:endParaRPr lang="en-US" sz="2000" dirty="0">
              <a:solidFill>
                <a:srgbClr val="000000"/>
              </a:solidFill>
            </a:endParaRPr>
          </a:p>
          <a:p>
            <a:r>
              <a:rPr lang="en-US" sz="2000" dirty="0">
                <a:solidFill>
                  <a:srgbClr val="000000"/>
                </a:solidFill>
              </a:rPr>
              <a:t>We can now populate our database. At a command line or terminal prompt, type the following. If necessary, substitute the full path to the data file:</a:t>
            </a:r>
          </a:p>
          <a:p>
            <a:endParaRPr lang="en-US" sz="2000" dirty="0">
              <a:solidFill>
                <a:srgbClr val="000000"/>
              </a:solidFill>
            </a:endParaRPr>
          </a:p>
          <a:p>
            <a:endParaRPr lang="en-US" sz="2000" dirty="0">
              <a:solidFill>
                <a:srgbClr val="000000"/>
              </a:solidFill>
            </a:endParaRPr>
          </a:p>
          <a:p>
            <a:r>
              <a:rPr lang="en-US" sz="2000" dirty="0">
                <a:solidFill>
                  <a:srgbClr val="000000"/>
                </a:solidFill>
              </a:rPr>
              <a:t>Importing data is rudimentary as long as the file is in line protocol format.</a:t>
            </a:r>
          </a:p>
          <a:p>
            <a:endParaRPr lang="en-US" sz="2000" dirty="0">
              <a:solidFill>
                <a:srgbClr val="000000"/>
              </a:solidFill>
            </a:endParaRPr>
          </a:p>
        </p:txBody>
      </p:sp>
      <p:sp>
        <p:nvSpPr>
          <p:cNvPr id="8" name="Rounded Rectangle 7">
            <a:extLst>
              <a:ext uri="{FF2B5EF4-FFF2-40B4-BE49-F238E27FC236}">
                <a16:creationId xmlns:a16="http://schemas.microsoft.com/office/drawing/2014/main" id="{071830F0-4DFA-0F4B-8EFC-B8A20F8BDEBF}"/>
              </a:ext>
            </a:extLst>
          </p:cNvPr>
          <p:cNvSpPr/>
          <p:nvPr/>
        </p:nvSpPr>
        <p:spPr>
          <a:xfrm>
            <a:off x="5588920" y="4674962"/>
            <a:ext cx="6152825" cy="286718"/>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rPr>
              <a:t>&gt; influx -import -path=NOAA_data.txt -precision=s -database=NOAA_water_database</a:t>
            </a:r>
          </a:p>
        </p:txBody>
      </p:sp>
    </p:spTree>
    <p:extLst>
      <p:ext uri="{BB962C8B-B14F-4D97-AF65-F5344CB8AC3E}">
        <p14:creationId xmlns:p14="http://schemas.microsoft.com/office/powerpoint/2010/main" val="2982777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11D417-6F5F-F749-8ECF-F60930D2764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End to End Database Creation</a:t>
            </a:r>
          </a:p>
        </p:txBody>
      </p:sp>
      <p:pic>
        <p:nvPicPr>
          <p:cNvPr id="7" name="Content Placeholder 3">
            <a:extLst>
              <a:ext uri="{FF2B5EF4-FFF2-40B4-BE49-F238E27FC236}">
                <a16:creationId xmlns:a16="http://schemas.microsoft.com/office/drawing/2014/main" id="{764E5AB2-E9C0-614D-B916-591ED42E3A2A}"/>
              </a:ext>
            </a:extLst>
          </p:cNvPr>
          <p:cNvPicPr>
            <a:picLocks noGrp="1" noChangeAspect="1"/>
          </p:cNvPicPr>
          <p:nvPr>
            <p:ph idx="1"/>
          </p:nvPr>
        </p:nvPicPr>
        <p:blipFill>
          <a:blip r:embed="rId2"/>
          <a:stretch>
            <a:fillRect/>
          </a:stretch>
        </p:blipFill>
        <p:spPr>
          <a:xfrm>
            <a:off x="643467" y="1936677"/>
            <a:ext cx="10905066" cy="3871298"/>
          </a:xfrm>
          <a:prstGeom prst="rect">
            <a:avLst/>
          </a:prstGeom>
        </p:spPr>
      </p:pic>
    </p:spTree>
    <p:extLst>
      <p:ext uri="{BB962C8B-B14F-4D97-AF65-F5344CB8AC3E}">
        <p14:creationId xmlns:p14="http://schemas.microsoft.com/office/powerpoint/2010/main" val="1480463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CB77A43-8B16-B845-8AA5-FD038B082480}"/>
              </a:ext>
            </a:extLst>
          </p:cNvPr>
          <p:cNvSpPr>
            <a:spLocks noGrp="1"/>
          </p:cNvSpPr>
          <p:nvPr>
            <p:ph type="ctrTitle"/>
          </p:nvPr>
        </p:nvSpPr>
        <p:spPr>
          <a:xfrm>
            <a:off x="2726432" y="1741337"/>
            <a:ext cx="6739136" cy="2387918"/>
          </a:xfrm>
        </p:spPr>
        <p:txBody>
          <a:bodyPr anchor="b">
            <a:normAutofit/>
          </a:bodyPr>
          <a:lstStyle/>
          <a:p>
            <a:r>
              <a:rPr lang="en-US" sz="6600" dirty="0">
                <a:solidFill>
                  <a:srgbClr val="FFFFFF"/>
                </a:solidFill>
              </a:rPr>
              <a:t>Using InfluxDb</a:t>
            </a:r>
          </a:p>
        </p:txBody>
      </p:sp>
      <p:sp>
        <p:nvSpPr>
          <p:cNvPr id="5" name="Subtitle 4">
            <a:extLst>
              <a:ext uri="{FF2B5EF4-FFF2-40B4-BE49-F238E27FC236}">
                <a16:creationId xmlns:a16="http://schemas.microsoft.com/office/drawing/2014/main" id="{D2E359BF-6C2B-E041-AE7D-040CC445CB2C}"/>
              </a:ext>
            </a:extLst>
          </p:cNvPr>
          <p:cNvSpPr>
            <a:spLocks noGrp="1"/>
          </p:cNvSpPr>
          <p:nvPr>
            <p:ph type="subTitle" idx="1"/>
          </p:nvPr>
        </p:nvSpPr>
        <p:spPr>
          <a:xfrm>
            <a:off x="2729559" y="4200522"/>
            <a:ext cx="6740685" cy="682079"/>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582973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B3B62-F3E1-234E-8D93-F7E14FA0A635}"/>
              </a:ext>
            </a:extLst>
          </p:cNvPr>
          <p:cNvSpPr>
            <a:spLocks noGrp="1"/>
          </p:cNvSpPr>
          <p:nvPr>
            <p:ph type="title"/>
          </p:nvPr>
        </p:nvSpPr>
        <p:spPr/>
        <p:txBody>
          <a:bodyPr/>
          <a:lstStyle/>
          <a:p>
            <a:r>
              <a:rPr lang="en-US" dirty="0"/>
              <a:t>InfluxDB Query Language Basics</a:t>
            </a:r>
          </a:p>
        </p:txBody>
      </p:sp>
      <p:sp>
        <p:nvSpPr>
          <p:cNvPr id="7" name="Rounded Rectangle 6">
            <a:extLst>
              <a:ext uri="{FF2B5EF4-FFF2-40B4-BE49-F238E27FC236}">
                <a16:creationId xmlns:a16="http://schemas.microsoft.com/office/drawing/2014/main" id="{C77FA175-2959-1246-B22B-46CC73CF5412}"/>
              </a:ext>
            </a:extLst>
          </p:cNvPr>
          <p:cNvSpPr/>
          <p:nvPr/>
        </p:nvSpPr>
        <p:spPr>
          <a:xfrm>
            <a:off x="2852383" y="1814338"/>
            <a:ext cx="8789158" cy="1477537"/>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chemeClr val="tx1"/>
                </a:solidFill>
                <a:latin typeface="Courier New" panose="02070309020205020404" pitchFamily="49" charset="0"/>
                <a:cs typeface="Courier New" panose="02070309020205020404" pitchFamily="49" charset="0"/>
              </a:rPr>
              <a:t>USE [DATABASE]</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SHOW DATABASES</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SHOW SERIES</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SHOW MEASUREMENTS</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SHOW RETENTION POLICIES [ON [DATABASE]]</a:t>
            </a:r>
          </a:p>
        </p:txBody>
      </p:sp>
      <p:sp>
        <p:nvSpPr>
          <p:cNvPr id="8" name="Rounded Rectangle 7">
            <a:extLst>
              <a:ext uri="{FF2B5EF4-FFF2-40B4-BE49-F238E27FC236}">
                <a16:creationId xmlns:a16="http://schemas.microsoft.com/office/drawing/2014/main" id="{A90A2EA2-4E40-574B-AF6D-67CFF8D63DF6}"/>
              </a:ext>
            </a:extLst>
          </p:cNvPr>
          <p:cNvSpPr/>
          <p:nvPr/>
        </p:nvSpPr>
        <p:spPr>
          <a:xfrm>
            <a:off x="2852383" y="3417713"/>
            <a:ext cx="8789158" cy="1477537"/>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chemeClr val="tx1"/>
                </a:solidFill>
                <a:latin typeface="Courier New" panose="02070309020205020404" pitchFamily="49" charset="0"/>
                <a:cs typeface="Courier New" panose="02070309020205020404" pitchFamily="49" charset="0"/>
              </a:rPr>
              <a:t>SELECT field-key(s),tag-key(s) FROM measurement</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SELECT function(field-key) FROM measurement</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SELECT [...] WHERE [tag-conditional | field-conditional | time-conditional]</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SELECT [...] GROUP BY [tag-key(s) | time-interval]</a:t>
            </a:r>
          </a:p>
        </p:txBody>
      </p:sp>
      <p:sp>
        <p:nvSpPr>
          <p:cNvPr id="9" name="Rounded Rectangle 8">
            <a:extLst>
              <a:ext uri="{FF2B5EF4-FFF2-40B4-BE49-F238E27FC236}">
                <a16:creationId xmlns:a16="http://schemas.microsoft.com/office/drawing/2014/main" id="{98F0BDC9-DF42-7E4D-97A5-3545A5AE3D82}"/>
              </a:ext>
            </a:extLst>
          </p:cNvPr>
          <p:cNvSpPr/>
          <p:nvPr/>
        </p:nvSpPr>
        <p:spPr>
          <a:xfrm>
            <a:off x="2852383" y="5015338"/>
            <a:ext cx="8789158" cy="1477537"/>
          </a:xfrm>
          <a:prstGeom prst="roundRect">
            <a:avLst/>
          </a:prstGeom>
          <a:solidFill>
            <a:schemeClr val="accent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sz="1200" b="1" dirty="0">
                <a:solidFill>
                  <a:schemeClr val="tx1"/>
                </a:solidFill>
                <a:latin typeface="Courier New" panose="02070309020205020404" pitchFamily="49" charset="0"/>
                <a:cs typeface="Courier New" panose="02070309020205020404" pitchFamily="49" charset="0"/>
              </a:rPr>
              <a:t>CREATE [DATABASE | RETENTION POLICY]</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DROP [DATABASE | RETENTION POLICY]</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DELETE</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DROP MEASUREMENT measurement </a:t>
            </a:r>
          </a:p>
          <a:p>
            <a:pPr>
              <a:lnSpc>
                <a:spcPct val="150000"/>
              </a:lnSpc>
            </a:pPr>
            <a:r>
              <a:rPr lang="en-US" sz="1200" b="1" dirty="0">
                <a:solidFill>
                  <a:schemeClr val="tx1"/>
                </a:solidFill>
                <a:latin typeface="Courier New" panose="02070309020205020404" pitchFamily="49" charset="0"/>
                <a:cs typeface="Courier New" panose="02070309020205020404" pitchFamily="49" charset="0"/>
              </a:rPr>
              <a:t>DROP SERIES FROM measurement WHERE [tag-conditional | field-conditional | time-conditional]</a:t>
            </a:r>
          </a:p>
        </p:txBody>
      </p:sp>
      <p:sp>
        <p:nvSpPr>
          <p:cNvPr id="10" name="TextBox 9">
            <a:extLst>
              <a:ext uri="{FF2B5EF4-FFF2-40B4-BE49-F238E27FC236}">
                <a16:creationId xmlns:a16="http://schemas.microsoft.com/office/drawing/2014/main" id="{D1252161-0D81-9343-8F90-05EACD40A0E2}"/>
              </a:ext>
            </a:extLst>
          </p:cNvPr>
          <p:cNvSpPr txBox="1"/>
          <p:nvPr/>
        </p:nvSpPr>
        <p:spPr>
          <a:xfrm>
            <a:off x="427903" y="2369534"/>
            <a:ext cx="1972976" cy="369332"/>
          </a:xfrm>
          <a:prstGeom prst="rect">
            <a:avLst/>
          </a:prstGeom>
          <a:noFill/>
        </p:spPr>
        <p:txBody>
          <a:bodyPr wrap="none" rtlCol="0">
            <a:spAutoFit/>
          </a:bodyPr>
          <a:lstStyle/>
          <a:p>
            <a:r>
              <a:rPr lang="en-US" dirty="0"/>
              <a:t>Schema Navigation</a:t>
            </a:r>
          </a:p>
        </p:txBody>
      </p:sp>
      <p:sp>
        <p:nvSpPr>
          <p:cNvPr id="11" name="TextBox 10">
            <a:extLst>
              <a:ext uri="{FF2B5EF4-FFF2-40B4-BE49-F238E27FC236}">
                <a16:creationId xmlns:a16="http://schemas.microsoft.com/office/drawing/2014/main" id="{5FEF427B-28A0-2E4E-9404-1F7B5BB02DF6}"/>
              </a:ext>
            </a:extLst>
          </p:cNvPr>
          <p:cNvSpPr txBox="1"/>
          <p:nvPr/>
        </p:nvSpPr>
        <p:spPr>
          <a:xfrm>
            <a:off x="427903" y="3971815"/>
            <a:ext cx="2285690" cy="646331"/>
          </a:xfrm>
          <a:prstGeom prst="rect">
            <a:avLst/>
          </a:prstGeom>
          <a:noFill/>
        </p:spPr>
        <p:txBody>
          <a:bodyPr wrap="none" rtlCol="0">
            <a:spAutoFit/>
          </a:bodyPr>
          <a:lstStyle/>
          <a:p>
            <a:r>
              <a:rPr lang="en-US" dirty="0"/>
              <a:t>Influx Query Language</a:t>
            </a:r>
          </a:p>
          <a:p>
            <a:r>
              <a:rPr lang="en-US" dirty="0"/>
              <a:t>(SQL-like)</a:t>
            </a:r>
          </a:p>
        </p:txBody>
      </p:sp>
      <p:sp>
        <p:nvSpPr>
          <p:cNvPr id="12" name="TextBox 11">
            <a:extLst>
              <a:ext uri="{FF2B5EF4-FFF2-40B4-BE49-F238E27FC236}">
                <a16:creationId xmlns:a16="http://schemas.microsoft.com/office/drawing/2014/main" id="{69C36CE0-2F62-D240-BD1B-22AC4A935E0C}"/>
              </a:ext>
            </a:extLst>
          </p:cNvPr>
          <p:cNvSpPr txBox="1"/>
          <p:nvPr/>
        </p:nvSpPr>
        <p:spPr>
          <a:xfrm>
            <a:off x="427903" y="5574096"/>
            <a:ext cx="1932580" cy="369332"/>
          </a:xfrm>
          <a:prstGeom prst="rect">
            <a:avLst/>
          </a:prstGeom>
          <a:noFill/>
        </p:spPr>
        <p:txBody>
          <a:bodyPr wrap="none" rtlCol="0">
            <a:spAutoFit/>
          </a:bodyPr>
          <a:lstStyle/>
          <a:p>
            <a:r>
              <a:rPr lang="en-US" dirty="0"/>
              <a:t>Data Management</a:t>
            </a:r>
          </a:p>
        </p:txBody>
      </p:sp>
    </p:spTree>
    <p:extLst>
      <p:ext uri="{BB962C8B-B14F-4D97-AF65-F5344CB8AC3E}">
        <p14:creationId xmlns:p14="http://schemas.microsoft.com/office/powerpoint/2010/main" val="27118170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2945-17A9-1541-B9D5-64A61B7C836D}"/>
              </a:ext>
            </a:extLst>
          </p:cNvPr>
          <p:cNvSpPr>
            <a:spLocks noGrp="1"/>
          </p:cNvSpPr>
          <p:nvPr>
            <p:ph type="title"/>
          </p:nvPr>
        </p:nvSpPr>
        <p:spPr>
          <a:xfrm>
            <a:off x="4965430" y="629268"/>
            <a:ext cx="6586491" cy="1286160"/>
          </a:xfrm>
        </p:spPr>
        <p:txBody>
          <a:bodyPr anchor="b">
            <a:normAutofit/>
          </a:bodyPr>
          <a:lstStyle/>
          <a:p>
            <a:r>
              <a:rPr lang="en-US" sz="4100" dirty="0"/>
              <a:t>Begin By Just Looking Around</a:t>
            </a:r>
          </a:p>
        </p:txBody>
      </p:sp>
      <p:pic>
        <p:nvPicPr>
          <p:cNvPr id="5" name="Picture 4">
            <a:extLst>
              <a:ext uri="{FF2B5EF4-FFF2-40B4-BE49-F238E27FC236}">
                <a16:creationId xmlns:a16="http://schemas.microsoft.com/office/drawing/2014/main" id="{A5752F14-0F33-7949-9769-82F060F9E3F1}"/>
              </a:ext>
            </a:extLst>
          </p:cNvPr>
          <p:cNvPicPr>
            <a:picLocks noChangeAspect="1"/>
          </p:cNvPicPr>
          <p:nvPr/>
        </p:nvPicPr>
        <p:blipFill rotWithShape="1">
          <a:blip r:embed="rId2"/>
          <a:srcRect r="1512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FB8DF69-2F04-AC42-8A13-6AF9E7E0060C}"/>
              </a:ext>
            </a:extLst>
          </p:cNvPr>
          <p:cNvSpPr>
            <a:spLocks noGrp="1"/>
          </p:cNvSpPr>
          <p:nvPr>
            <p:ph idx="1"/>
          </p:nvPr>
        </p:nvSpPr>
        <p:spPr>
          <a:xfrm>
            <a:off x="4965431" y="2438400"/>
            <a:ext cx="6586489" cy="3785419"/>
          </a:xfrm>
        </p:spPr>
        <p:txBody>
          <a:bodyPr>
            <a:normAutofit/>
          </a:bodyPr>
          <a:lstStyle/>
          <a:p>
            <a:r>
              <a:rPr lang="en-US" sz="2000" dirty="0"/>
              <a:t>Execute the following to show the available database, switch to the NOAA_water_database, and show all the available measurements in that database</a:t>
            </a:r>
          </a:p>
          <a:p>
            <a:pPr marL="457200" lvl="1" indent="0">
              <a:buNone/>
            </a:pPr>
            <a:r>
              <a:rPr lang="en-US" sz="2000" dirty="0"/>
              <a:t>&gt; show databases</a:t>
            </a:r>
          </a:p>
          <a:p>
            <a:pPr marL="457200" lvl="1" indent="0">
              <a:buNone/>
            </a:pPr>
            <a:r>
              <a:rPr lang="en-US" sz="2000" dirty="0"/>
              <a:t>&gt; use NOAA_water_database</a:t>
            </a:r>
          </a:p>
          <a:p>
            <a:pPr marL="457200" lvl="1" indent="0">
              <a:buNone/>
            </a:pPr>
            <a:r>
              <a:rPr lang="en-US" sz="2000" dirty="0"/>
              <a:t>&gt; show measurements</a:t>
            </a:r>
          </a:p>
        </p:txBody>
      </p:sp>
    </p:spTree>
    <p:extLst>
      <p:ext uri="{BB962C8B-B14F-4D97-AF65-F5344CB8AC3E}">
        <p14:creationId xmlns:p14="http://schemas.microsoft.com/office/powerpoint/2010/main" val="691164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2945-17A9-1541-B9D5-64A61B7C836D}"/>
              </a:ext>
            </a:extLst>
          </p:cNvPr>
          <p:cNvSpPr>
            <a:spLocks noGrp="1"/>
          </p:cNvSpPr>
          <p:nvPr>
            <p:ph type="title"/>
          </p:nvPr>
        </p:nvSpPr>
        <p:spPr>
          <a:xfrm>
            <a:off x="5270187" y="629266"/>
            <a:ext cx="6754174" cy="1676603"/>
          </a:xfrm>
        </p:spPr>
        <p:txBody>
          <a:bodyPr>
            <a:normAutofit/>
          </a:bodyPr>
          <a:lstStyle/>
          <a:p>
            <a:r>
              <a:rPr lang="en-US" dirty="0"/>
              <a:t>Review The Series</a:t>
            </a:r>
          </a:p>
        </p:txBody>
      </p:sp>
      <p:pic>
        <p:nvPicPr>
          <p:cNvPr id="6" name="Picture 5" descr="A close up of text on a black background&#10;&#10;Description automatically generated">
            <a:extLst>
              <a:ext uri="{FF2B5EF4-FFF2-40B4-BE49-F238E27FC236}">
                <a16:creationId xmlns:a16="http://schemas.microsoft.com/office/drawing/2014/main" id="{B16867E0-03B2-1643-8210-5DD594D019CD}"/>
              </a:ext>
            </a:extLst>
          </p:cNvPr>
          <p:cNvPicPr>
            <a:picLocks noChangeAspect="1"/>
          </p:cNvPicPr>
          <p:nvPr/>
        </p:nvPicPr>
        <p:blipFill rotWithShape="1">
          <a:blip r:embed="rId3"/>
          <a:stretch/>
        </p:blipFill>
        <p:spPr>
          <a:xfrm>
            <a:off x="0" y="1"/>
            <a:ext cx="5270188" cy="6858000"/>
          </a:xfrm>
          <a:prstGeom prst="rect">
            <a:avLst/>
          </a:prstGeom>
          <a:effectLst/>
        </p:spPr>
      </p:pic>
      <p:sp>
        <p:nvSpPr>
          <p:cNvPr id="3" name="Content Placeholder 2">
            <a:extLst>
              <a:ext uri="{FF2B5EF4-FFF2-40B4-BE49-F238E27FC236}">
                <a16:creationId xmlns:a16="http://schemas.microsoft.com/office/drawing/2014/main" id="{7FB8DF69-2F04-AC42-8A13-6AF9E7E0060C}"/>
              </a:ext>
            </a:extLst>
          </p:cNvPr>
          <p:cNvSpPr>
            <a:spLocks noGrp="1"/>
          </p:cNvSpPr>
          <p:nvPr>
            <p:ph idx="1"/>
          </p:nvPr>
        </p:nvSpPr>
        <p:spPr>
          <a:xfrm>
            <a:off x="5270188" y="2438400"/>
            <a:ext cx="6754172" cy="3785419"/>
          </a:xfrm>
        </p:spPr>
        <p:txBody>
          <a:bodyPr>
            <a:normAutofit/>
          </a:bodyPr>
          <a:lstStyle/>
          <a:p>
            <a:r>
              <a:rPr lang="en-US" sz="2400" dirty="0"/>
              <a:t>Execute the following to show the available series available in the data measurements</a:t>
            </a:r>
          </a:p>
          <a:p>
            <a:pPr marL="457200" lvl="1" indent="0">
              <a:buNone/>
            </a:pPr>
            <a:r>
              <a:rPr lang="en-US" dirty="0"/>
              <a:t>&gt; show series</a:t>
            </a:r>
          </a:p>
        </p:txBody>
      </p:sp>
      <p:pic>
        <p:nvPicPr>
          <p:cNvPr id="4" name="Picture 3">
            <a:extLst>
              <a:ext uri="{FF2B5EF4-FFF2-40B4-BE49-F238E27FC236}">
                <a16:creationId xmlns:a16="http://schemas.microsoft.com/office/drawing/2014/main" id="{8BC83B87-2DF0-4B42-B88D-1D9DE22B32A7}"/>
              </a:ext>
            </a:extLst>
          </p:cNvPr>
          <p:cNvPicPr>
            <a:picLocks noChangeAspect="1"/>
          </p:cNvPicPr>
          <p:nvPr/>
        </p:nvPicPr>
        <p:blipFill>
          <a:blip r:embed="rId4"/>
          <a:stretch>
            <a:fillRect/>
          </a:stretch>
        </p:blipFill>
        <p:spPr>
          <a:xfrm>
            <a:off x="5528897" y="1955311"/>
            <a:ext cx="5853028" cy="154842"/>
          </a:xfrm>
          <a:prstGeom prst="rect">
            <a:avLst/>
          </a:prstGeom>
        </p:spPr>
      </p:pic>
    </p:spTree>
    <p:extLst>
      <p:ext uri="{BB962C8B-B14F-4D97-AF65-F5344CB8AC3E}">
        <p14:creationId xmlns:p14="http://schemas.microsoft.com/office/powerpoint/2010/main" val="40847199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A35D3-4692-2D4E-9062-18E97EDF9294}"/>
              </a:ext>
            </a:extLst>
          </p:cNvPr>
          <p:cNvSpPr>
            <a:spLocks noGrp="1"/>
          </p:cNvSpPr>
          <p:nvPr>
            <p:ph type="title"/>
          </p:nvPr>
        </p:nvSpPr>
        <p:spPr>
          <a:xfrm>
            <a:off x="4355432" y="629268"/>
            <a:ext cx="7196490" cy="1286160"/>
          </a:xfrm>
        </p:spPr>
        <p:txBody>
          <a:bodyPr anchor="b">
            <a:normAutofit/>
          </a:bodyPr>
          <a:lstStyle/>
          <a:p>
            <a:r>
              <a:rPr lang="en-US" dirty="0"/>
              <a:t>Average Temperature</a:t>
            </a:r>
          </a:p>
        </p:txBody>
      </p:sp>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DB4D4F-F698-8544-A2FC-502546C006D2}"/>
              </a:ext>
            </a:extLst>
          </p:cNvPr>
          <p:cNvSpPr>
            <a:spLocks noGrp="1"/>
          </p:cNvSpPr>
          <p:nvPr>
            <p:ph idx="1"/>
          </p:nvPr>
        </p:nvSpPr>
        <p:spPr>
          <a:xfrm>
            <a:off x="4355433" y="2438400"/>
            <a:ext cx="7196488" cy="3785419"/>
          </a:xfrm>
        </p:spPr>
        <p:txBody>
          <a:bodyPr>
            <a:normAutofit/>
          </a:bodyPr>
          <a:lstStyle/>
          <a:p>
            <a:r>
              <a:rPr lang="en-US" sz="2000" dirty="0"/>
              <a:t>Lets find the average daily temperature between 9/12/2015 and 9/18/2015 for all locations. This can easily be done with one simple query</a:t>
            </a:r>
          </a:p>
          <a:p>
            <a:endParaRPr lang="en-US" sz="2000" dirty="0"/>
          </a:p>
          <a:p>
            <a:endParaRPr lang="en-US" sz="2000" dirty="0"/>
          </a:p>
          <a:p>
            <a:pPr marL="0" indent="0">
              <a:buNone/>
            </a:pPr>
            <a:r>
              <a:rPr lang="en-US" sz="2000" dirty="0"/>
              <a:t>&gt; select mean(degrees) from average_temperature where time &gt; '2015-09-12' and time &lt; '2015-09-18' GROUP BY time(1d), location</a:t>
            </a:r>
          </a:p>
        </p:txBody>
      </p:sp>
      <p:pic>
        <p:nvPicPr>
          <p:cNvPr id="8" name="Picture 7">
            <a:extLst>
              <a:ext uri="{FF2B5EF4-FFF2-40B4-BE49-F238E27FC236}">
                <a16:creationId xmlns:a16="http://schemas.microsoft.com/office/drawing/2014/main" id="{9248A825-0562-B245-9188-F7CEB1B70B4D}"/>
              </a:ext>
            </a:extLst>
          </p:cNvPr>
          <p:cNvPicPr>
            <a:picLocks noChangeAspect="1"/>
          </p:cNvPicPr>
          <p:nvPr/>
        </p:nvPicPr>
        <p:blipFill>
          <a:blip r:embed="rId2"/>
          <a:stretch>
            <a:fillRect/>
          </a:stretch>
        </p:blipFill>
        <p:spPr>
          <a:xfrm>
            <a:off x="-24063" y="-24063"/>
            <a:ext cx="4099315" cy="6882063"/>
          </a:xfrm>
          <a:prstGeom prst="rect">
            <a:avLst/>
          </a:prstGeom>
        </p:spPr>
      </p:pic>
    </p:spTree>
    <p:extLst>
      <p:ext uri="{BB962C8B-B14F-4D97-AF65-F5344CB8AC3E}">
        <p14:creationId xmlns:p14="http://schemas.microsoft.com/office/powerpoint/2010/main" val="152774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C6FC5-CE0F-AF46-A1F1-048E4472142A}"/>
              </a:ext>
            </a:extLst>
          </p:cNvPr>
          <p:cNvSpPr>
            <a:spLocks noGrp="1"/>
          </p:cNvSpPr>
          <p:nvPr>
            <p:ph type="title"/>
          </p:nvPr>
        </p:nvSpPr>
        <p:spPr>
          <a:xfrm>
            <a:off x="4965430" y="629268"/>
            <a:ext cx="6586491" cy="1286160"/>
          </a:xfrm>
        </p:spPr>
        <p:txBody>
          <a:bodyPr anchor="b">
            <a:normAutofit/>
          </a:bodyPr>
          <a:lstStyle/>
          <a:p>
            <a:r>
              <a:rPr lang="en-US" dirty="0"/>
              <a:t>90</a:t>
            </a:r>
            <a:r>
              <a:rPr lang="en-US" baseline="30000" dirty="0"/>
              <a:t>th</a:t>
            </a:r>
            <a:r>
              <a:rPr lang="en-US" dirty="0"/>
              <a:t> Percentile Temperature</a:t>
            </a:r>
          </a:p>
        </p:txBody>
      </p:sp>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A7B433-6287-5A49-A4E5-A9964C9B300A}"/>
              </a:ext>
            </a:extLst>
          </p:cNvPr>
          <p:cNvSpPr>
            <a:spLocks noGrp="1"/>
          </p:cNvSpPr>
          <p:nvPr>
            <p:ph idx="1"/>
          </p:nvPr>
        </p:nvSpPr>
        <p:spPr>
          <a:xfrm>
            <a:off x="4965431" y="2438400"/>
            <a:ext cx="6586489" cy="3785419"/>
          </a:xfrm>
        </p:spPr>
        <p:txBody>
          <a:bodyPr>
            <a:normAutofit/>
          </a:bodyPr>
          <a:lstStyle/>
          <a:p>
            <a:r>
              <a:rPr lang="en-US" sz="2000" dirty="0"/>
              <a:t>Lets find the 90</a:t>
            </a:r>
            <a:r>
              <a:rPr lang="en-US" sz="2000" baseline="30000" dirty="0"/>
              <a:t>th</a:t>
            </a:r>
            <a:r>
              <a:rPr lang="en-US" sz="2000" dirty="0"/>
              <a:t> percentile temperature between 9/12/2015 and 9/18/2015 for all locations. We will use the same 1d grouping</a:t>
            </a:r>
          </a:p>
          <a:p>
            <a:endParaRPr lang="en-US" sz="2000" dirty="0"/>
          </a:p>
          <a:p>
            <a:endParaRPr lang="en-US" sz="2000" dirty="0"/>
          </a:p>
          <a:p>
            <a:pPr marL="0" indent="0">
              <a:buNone/>
            </a:pPr>
            <a:r>
              <a:rPr lang="en-US" sz="2000" dirty="0"/>
              <a:t>&gt; select percentile(degrees, 90) from average_temperature where time &gt; '2015-09-12' and time &lt; '2015-09-18' GROUP BY time(1d), location</a:t>
            </a:r>
          </a:p>
        </p:txBody>
      </p:sp>
      <p:pic>
        <p:nvPicPr>
          <p:cNvPr id="5" name="Picture 4">
            <a:extLst>
              <a:ext uri="{FF2B5EF4-FFF2-40B4-BE49-F238E27FC236}">
                <a16:creationId xmlns:a16="http://schemas.microsoft.com/office/drawing/2014/main" id="{D5DB5A4C-6FE7-364F-8B55-3AB834208D79}"/>
              </a:ext>
            </a:extLst>
          </p:cNvPr>
          <p:cNvPicPr>
            <a:picLocks noChangeAspect="1"/>
          </p:cNvPicPr>
          <p:nvPr/>
        </p:nvPicPr>
        <p:blipFill>
          <a:blip r:embed="rId2"/>
          <a:stretch>
            <a:fillRect/>
          </a:stretch>
        </p:blipFill>
        <p:spPr>
          <a:xfrm>
            <a:off x="-24064" y="-24064"/>
            <a:ext cx="4121877" cy="6882063"/>
          </a:xfrm>
          <a:prstGeom prst="rect">
            <a:avLst/>
          </a:prstGeom>
        </p:spPr>
      </p:pic>
    </p:spTree>
    <p:extLst>
      <p:ext uri="{BB962C8B-B14F-4D97-AF65-F5344CB8AC3E}">
        <p14:creationId xmlns:p14="http://schemas.microsoft.com/office/powerpoint/2010/main" val="1770403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4B01D06-45A2-4224-857E-68BB324E0E1C}"/>
              </a:ext>
            </a:extLst>
          </p:cNvPr>
          <p:cNvSpPr>
            <a:spLocks noGrp="1"/>
          </p:cNvSpPr>
          <p:nvPr>
            <p:ph type="ftr" sz="quarter" idx="11"/>
          </p:nvPr>
        </p:nvSpPr>
        <p:spPr/>
        <p:txBody>
          <a:bodyPr/>
          <a:lstStyle/>
          <a:p>
            <a:r>
              <a:rPr lang="en-US" dirty="0"/>
              <a:t>For Educational Purposes Only</a:t>
            </a:r>
          </a:p>
        </p:txBody>
      </p:sp>
      <p:pic>
        <p:nvPicPr>
          <p:cNvPr id="4" name="Picture 3">
            <a:extLst>
              <a:ext uri="{FF2B5EF4-FFF2-40B4-BE49-F238E27FC236}">
                <a16:creationId xmlns:a16="http://schemas.microsoft.com/office/drawing/2014/main" id="{992738E3-CAF3-410F-86E1-9D8086846033}"/>
              </a:ext>
            </a:extLst>
          </p:cNvPr>
          <p:cNvPicPr>
            <a:picLocks noChangeAspect="1"/>
          </p:cNvPicPr>
          <p:nvPr/>
        </p:nvPicPr>
        <p:blipFill>
          <a:blip r:embed="rId2"/>
          <a:stretch>
            <a:fillRect/>
          </a:stretch>
        </p:blipFill>
        <p:spPr>
          <a:xfrm>
            <a:off x="1" y="-1"/>
            <a:ext cx="12192000" cy="6855979"/>
          </a:xfrm>
          <a:prstGeom prst="rect">
            <a:avLst/>
          </a:prstGeom>
        </p:spPr>
      </p:pic>
    </p:spTree>
    <p:extLst>
      <p:ext uri="{BB962C8B-B14F-4D97-AF65-F5344CB8AC3E}">
        <p14:creationId xmlns:p14="http://schemas.microsoft.com/office/powerpoint/2010/main" val="19170727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DF2B61-BF28-FE41-A1D9-62155FA1295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Influx Query Language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AEE59EE1-8789-4246-BDCC-10EC77C54F84}"/>
              </a:ext>
            </a:extLst>
          </p:cNvPr>
          <p:cNvGraphicFramePr>
            <a:graphicFrameLocks noGrp="1"/>
          </p:cNvGraphicFramePr>
          <p:nvPr>
            <p:ph idx="1"/>
          </p:nvPr>
        </p:nvGraphicFramePr>
        <p:xfrm>
          <a:off x="320040" y="2753166"/>
          <a:ext cx="11496823" cy="3542383"/>
        </p:xfrm>
        <a:graphic>
          <a:graphicData uri="http://schemas.openxmlformats.org/drawingml/2006/table">
            <a:tbl>
              <a:tblPr firstRow="1" bandRow="1">
                <a:tableStyleId>{69012ECD-51FC-41F1-AA8D-1B2483CD663E}</a:tableStyleId>
              </a:tblPr>
              <a:tblGrid>
                <a:gridCol w="1490977">
                  <a:extLst>
                    <a:ext uri="{9D8B030D-6E8A-4147-A177-3AD203B41FA5}">
                      <a16:colId xmlns:a16="http://schemas.microsoft.com/office/drawing/2014/main" val="2519036447"/>
                    </a:ext>
                  </a:extLst>
                </a:gridCol>
                <a:gridCol w="1525827">
                  <a:extLst>
                    <a:ext uri="{9D8B030D-6E8A-4147-A177-3AD203B41FA5}">
                      <a16:colId xmlns:a16="http://schemas.microsoft.com/office/drawing/2014/main" val="2358869360"/>
                    </a:ext>
                  </a:extLst>
                </a:gridCol>
                <a:gridCol w="2912236">
                  <a:extLst>
                    <a:ext uri="{9D8B030D-6E8A-4147-A177-3AD203B41FA5}">
                      <a16:colId xmlns:a16="http://schemas.microsoft.com/office/drawing/2014/main" val="2403200333"/>
                    </a:ext>
                  </a:extLst>
                </a:gridCol>
                <a:gridCol w="3782693">
                  <a:extLst>
                    <a:ext uri="{9D8B030D-6E8A-4147-A177-3AD203B41FA5}">
                      <a16:colId xmlns:a16="http://schemas.microsoft.com/office/drawing/2014/main" val="1508802130"/>
                    </a:ext>
                  </a:extLst>
                </a:gridCol>
                <a:gridCol w="1785090">
                  <a:extLst>
                    <a:ext uri="{9D8B030D-6E8A-4147-A177-3AD203B41FA5}">
                      <a16:colId xmlns:a16="http://schemas.microsoft.com/office/drawing/2014/main" val="2566574642"/>
                    </a:ext>
                  </a:extLst>
                </a:gridCol>
              </a:tblGrid>
              <a:tr h="286719">
                <a:tc>
                  <a:txBody>
                    <a:bodyPr/>
                    <a:lstStyle/>
                    <a:p>
                      <a:r>
                        <a:rPr lang="en-US" sz="1200" dirty="0"/>
                        <a:t>Aggregations</a:t>
                      </a:r>
                    </a:p>
                  </a:txBody>
                  <a:tcPr marL="70505" marR="70505" marT="35252" marB="35252"/>
                </a:tc>
                <a:tc>
                  <a:txBody>
                    <a:bodyPr/>
                    <a:lstStyle/>
                    <a:p>
                      <a:r>
                        <a:rPr lang="en-US" sz="1200" dirty="0"/>
                        <a:t>Selectors</a:t>
                      </a:r>
                    </a:p>
                  </a:txBody>
                  <a:tcPr marL="70505" marR="70505" marT="35252" marB="35252"/>
                </a:tc>
                <a:tc>
                  <a:txBody>
                    <a:bodyPr/>
                    <a:lstStyle/>
                    <a:p>
                      <a:r>
                        <a:rPr lang="en-US" sz="1200" dirty="0"/>
                        <a:t>Transformations</a:t>
                      </a:r>
                    </a:p>
                  </a:txBody>
                  <a:tcPr marL="70505" marR="70505" marT="35252" marB="3525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Technical Analysis</a:t>
                      </a:r>
                    </a:p>
                  </a:txBody>
                  <a:tcPr marL="70505" marR="70505" marT="35252" marB="35252"/>
                </a:tc>
                <a:tc>
                  <a:txBody>
                    <a:bodyPr/>
                    <a:lstStyle/>
                    <a:p>
                      <a:r>
                        <a:rPr lang="en-US" sz="1200" dirty="0"/>
                        <a:t>Predictors</a:t>
                      </a:r>
                    </a:p>
                  </a:txBody>
                  <a:tcPr marL="70505" marR="70505" marT="35252" marB="35252"/>
                </a:tc>
                <a:extLst>
                  <a:ext uri="{0D108BD9-81ED-4DB2-BD59-A6C34878D82A}">
                    <a16:rowId xmlns:a16="http://schemas.microsoft.com/office/drawing/2014/main" val="2612019801"/>
                  </a:ext>
                </a:extLst>
              </a:tr>
              <a:tr h="3224410">
                <a:tc>
                  <a:txBody>
                    <a:bodyPr/>
                    <a:lstStyle/>
                    <a:p>
                      <a:pPr marL="171450" lvl="0" indent="-171450" algn="l">
                        <a:buFont typeface="Arial" panose="020B0604020202020204" pitchFamily="34" charset="0"/>
                        <a:buChar char="•"/>
                      </a:pPr>
                      <a:r>
                        <a:rPr lang="en-US" sz="1100" dirty="0"/>
                        <a:t>COUNT()</a:t>
                      </a:r>
                    </a:p>
                    <a:p>
                      <a:pPr marL="171450" lvl="0" indent="-171450" algn="l">
                        <a:buFont typeface="Arial" panose="020B0604020202020204" pitchFamily="34" charset="0"/>
                        <a:buChar char="•"/>
                      </a:pPr>
                      <a:r>
                        <a:rPr lang="en-US" sz="1100" dirty="0"/>
                        <a:t>DISTINCT()</a:t>
                      </a:r>
                    </a:p>
                    <a:p>
                      <a:pPr marL="171450" lvl="0" indent="-171450" algn="l">
                        <a:buFont typeface="Arial" panose="020B0604020202020204" pitchFamily="34" charset="0"/>
                        <a:buChar char="•"/>
                      </a:pPr>
                      <a:r>
                        <a:rPr lang="en-US" sz="1100" dirty="0"/>
                        <a:t>INTEGRAL()</a:t>
                      </a:r>
                    </a:p>
                    <a:p>
                      <a:pPr marL="171450" lvl="0" indent="-171450" algn="l">
                        <a:buFont typeface="Arial" panose="020B0604020202020204" pitchFamily="34" charset="0"/>
                        <a:buChar char="•"/>
                      </a:pPr>
                      <a:r>
                        <a:rPr lang="en-US" sz="1100" dirty="0"/>
                        <a:t>MEAN()</a:t>
                      </a:r>
                    </a:p>
                    <a:p>
                      <a:pPr marL="171450" lvl="0" indent="-171450" algn="l">
                        <a:buFont typeface="Arial" panose="020B0604020202020204" pitchFamily="34" charset="0"/>
                        <a:buChar char="•"/>
                      </a:pPr>
                      <a:r>
                        <a:rPr lang="en-US" sz="1100" dirty="0"/>
                        <a:t>MEDIAN()</a:t>
                      </a:r>
                    </a:p>
                    <a:p>
                      <a:pPr marL="171450" lvl="0" indent="-171450" algn="l">
                        <a:buFont typeface="Arial" panose="020B0604020202020204" pitchFamily="34" charset="0"/>
                        <a:buChar char="•"/>
                      </a:pPr>
                      <a:r>
                        <a:rPr lang="en-US" sz="1100" dirty="0"/>
                        <a:t>MODE()</a:t>
                      </a:r>
                    </a:p>
                    <a:p>
                      <a:pPr marL="171450" lvl="0" indent="-171450" algn="l">
                        <a:buFont typeface="Arial" panose="020B0604020202020204" pitchFamily="34" charset="0"/>
                        <a:buChar char="•"/>
                      </a:pPr>
                      <a:r>
                        <a:rPr lang="en-US" sz="1100" dirty="0"/>
                        <a:t>SPREAD()</a:t>
                      </a:r>
                    </a:p>
                    <a:p>
                      <a:pPr marL="171450" lvl="0" indent="-171450" algn="l">
                        <a:buFont typeface="Arial" panose="020B0604020202020204" pitchFamily="34" charset="0"/>
                        <a:buChar char="•"/>
                      </a:pPr>
                      <a:r>
                        <a:rPr lang="en-US" sz="1100" dirty="0"/>
                        <a:t>STDDEV()</a:t>
                      </a:r>
                    </a:p>
                    <a:p>
                      <a:pPr marL="171450" lvl="0" indent="-171450" algn="l">
                        <a:buFont typeface="Arial" panose="020B0604020202020204" pitchFamily="34" charset="0"/>
                        <a:buChar char="•"/>
                      </a:pPr>
                      <a:r>
                        <a:rPr lang="en-US" sz="1100" dirty="0"/>
                        <a:t>SUM()</a:t>
                      </a:r>
                    </a:p>
                    <a:p>
                      <a:pPr marL="285750" indent="-285750" algn="l">
                        <a:buFont typeface="Arial" panose="020B0604020202020204" pitchFamily="34" charset="0"/>
                        <a:buChar char="•"/>
                      </a:pPr>
                      <a:endParaRPr lang="en-US" sz="3100" dirty="0"/>
                    </a:p>
                  </a:txBody>
                  <a:tcPr marL="70505" marR="70505" marT="35252" marB="35252"/>
                </a:tc>
                <a:tc>
                  <a:txBody>
                    <a:bodyPr/>
                    <a:lstStyle/>
                    <a:p>
                      <a:pPr marL="171450" lvl="0" indent="-171450" algn="l">
                        <a:buFont typeface="Arial" panose="020B0604020202020204" pitchFamily="34" charset="0"/>
                        <a:buChar char="•"/>
                      </a:pPr>
                      <a:r>
                        <a:rPr lang="en-US" sz="1100" dirty="0"/>
                        <a:t>BOTTOM()</a:t>
                      </a:r>
                    </a:p>
                    <a:p>
                      <a:pPr marL="171450" lvl="0" indent="-171450" algn="l">
                        <a:buFont typeface="Arial" panose="020B0604020202020204" pitchFamily="34" charset="0"/>
                        <a:buChar char="•"/>
                      </a:pPr>
                      <a:r>
                        <a:rPr lang="en-US" sz="1100" dirty="0"/>
                        <a:t>FIRST()</a:t>
                      </a:r>
                    </a:p>
                    <a:p>
                      <a:pPr marL="171450" lvl="0" indent="-171450" algn="l">
                        <a:buFont typeface="Arial" panose="020B0604020202020204" pitchFamily="34" charset="0"/>
                        <a:buChar char="•"/>
                      </a:pPr>
                      <a:r>
                        <a:rPr lang="en-US" sz="1100" dirty="0"/>
                        <a:t>LAST()</a:t>
                      </a:r>
                    </a:p>
                    <a:p>
                      <a:pPr marL="171450" lvl="0" indent="-171450" algn="l">
                        <a:buFont typeface="Arial" panose="020B0604020202020204" pitchFamily="34" charset="0"/>
                        <a:buChar char="•"/>
                      </a:pPr>
                      <a:r>
                        <a:rPr lang="en-US" sz="1100" dirty="0"/>
                        <a:t>MAX()</a:t>
                      </a:r>
                    </a:p>
                    <a:p>
                      <a:pPr marL="171450" lvl="0" indent="-171450" algn="l">
                        <a:buFont typeface="Arial" panose="020B0604020202020204" pitchFamily="34" charset="0"/>
                        <a:buChar char="•"/>
                      </a:pPr>
                      <a:r>
                        <a:rPr lang="en-US" sz="1100" dirty="0"/>
                        <a:t>MIN()</a:t>
                      </a:r>
                    </a:p>
                    <a:p>
                      <a:pPr marL="171450" lvl="0" indent="-171450" algn="l">
                        <a:buFont typeface="Arial" panose="020B0604020202020204" pitchFamily="34" charset="0"/>
                        <a:buChar char="•"/>
                      </a:pPr>
                      <a:r>
                        <a:rPr lang="en-US" sz="1100" dirty="0"/>
                        <a:t>PERCENTILE()</a:t>
                      </a:r>
                    </a:p>
                    <a:p>
                      <a:pPr marL="171450" lvl="0" indent="-171450" algn="l">
                        <a:buFont typeface="Arial" panose="020B0604020202020204" pitchFamily="34" charset="0"/>
                        <a:buChar char="•"/>
                      </a:pPr>
                      <a:r>
                        <a:rPr lang="en-US" sz="1100" dirty="0"/>
                        <a:t>SAMPLE()</a:t>
                      </a:r>
                    </a:p>
                    <a:p>
                      <a:pPr marL="171450" lvl="0" indent="-171450" algn="l">
                        <a:buFont typeface="Arial" panose="020B0604020202020204" pitchFamily="34" charset="0"/>
                        <a:buChar char="•"/>
                      </a:pPr>
                      <a:r>
                        <a:rPr lang="en-US" sz="1100" dirty="0"/>
                        <a:t>TOP()</a:t>
                      </a:r>
                    </a:p>
                    <a:p>
                      <a:pPr marL="285750" indent="-285750" algn="l">
                        <a:buFont typeface="Arial" panose="020B0604020202020204" pitchFamily="34" charset="0"/>
                        <a:buChar char="•"/>
                      </a:pPr>
                      <a:endParaRPr lang="en-US" sz="3100" dirty="0"/>
                    </a:p>
                  </a:txBody>
                  <a:tcPr marL="70505" marR="70505" marT="35252" marB="35252"/>
                </a:tc>
                <a:tc>
                  <a:txBody>
                    <a:bodyPr/>
                    <a:lstStyle/>
                    <a:p>
                      <a:pPr marL="171450" lvl="0" indent="-171450" algn="l">
                        <a:buFont typeface="Arial" panose="020B0604020202020204" pitchFamily="34" charset="0"/>
                        <a:buChar char="•"/>
                      </a:pPr>
                      <a:r>
                        <a:rPr lang="en-US" sz="1100" dirty="0"/>
                        <a:t>ABS()</a:t>
                      </a:r>
                    </a:p>
                    <a:p>
                      <a:pPr marL="171450" lvl="0" indent="-171450" algn="l">
                        <a:buFont typeface="Arial" panose="020B0604020202020204" pitchFamily="34" charset="0"/>
                        <a:buChar char="•"/>
                      </a:pPr>
                      <a:r>
                        <a:rPr lang="en-US" sz="1100" dirty="0"/>
                        <a:t>CEIL()</a:t>
                      </a:r>
                    </a:p>
                    <a:p>
                      <a:pPr marL="171450" lvl="0" indent="-171450" algn="l">
                        <a:buFont typeface="Arial" panose="020B0604020202020204" pitchFamily="34" charset="0"/>
                        <a:buChar char="•"/>
                      </a:pPr>
                      <a:r>
                        <a:rPr lang="en-US" sz="1100" dirty="0"/>
                        <a:t>CUMULATIVE_SUM()</a:t>
                      </a:r>
                    </a:p>
                    <a:p>
                      <a:pPr marL="171450" lvl="0" indent="-171450" algn="l">
                        <a:buFont typeface="Arial" panose="020B0604020202020204" pitchFamily="34" charset="0"/>
                        <a:buChar char="•"/>
                      </a:pPr>
                      <a:r>
                        <a:rPr lang="en-US" sz="1100" dirty="0"/>
                        <a:t>DERIVATIVE()</a:t>
                      </a:r>
                    </a:p>
                    <a:p>
                      <a:pPr marL="171450" lvl="0" indent="-171450" algn="l">
                        <a:buFont typeface="Arial" panose="020B0604020202020204" pitchFamily="34" charset="0"/>
                        <a:buChar char="•"/>
                      </a:pPr>
                      <a:r>
                        <a:rPr lang="en-US" sz="1100" dirty="0"/>
                        <a:t>DIFFERENCE()</a:t>
                      </a:r>
                    </a:p>
                    <a:p>
                      <a:pPr marL="171450" lvl="0" indent="-171450" algn="l">
                        <a:buFont typeface="Arial" panose="020B0604020202020204" pitchFamily="34" charset="0"/>
                        <a:buChar char="•"/>
                      </a:pPr>
                      <a:r>
                        <a:rPr lang="en-US" sz="1100" dirty="0"/>
                        <a:t>ELAPSED()</a:t>
                      </a:r>
                    </a:p>
                    <a:p>
                      <a:pPr marL="171450" lvl="0" indent="-171450" algn="l">
                        <a:buFont typeface="Arial" panose="020B0604020202020204" pitchFamily="34" charset="0"/>
                        <a:buChar char="•"/>
                      </a:pPr>
                      <a:r>
                        <a:rPr lang="en-US" sz="1100" dirty="0"/>
                        <a:t>EXP()</a:t>
                      </a:r>
                    </a:p>
                    <a:p>
                      <a:pPr marL="171450" lvl="0" indent="-171450" algn="l">
                        <a:buFont typeface="Arial" panose="020B0604020202020204" pitchFamily="34" charset="0"/>
                        <a:buChar char="•"/>
                      </a:pPr>
                      <a:r>
                        <a:rPr lang="en-US" sz="1100" dirty="0"/>
                        <a:t>FLOOR()</a:t>
                      </a:r>
                    </a:p>
                    <a:p>
                      <a:pPr marL="171450" lvl="0" indent="-171450" algn="l">
                        <a:buFont typeface="Arial" panose="020B0604020202020204" pitchFamily="34" charset="0"/>
                        <a:buChar char="•"/>
                      </a:pPr>
                      <a:r>
                        <a:rPr lang="en-US" sz="1100" dirty="0"/>
                        <a:t>LN()</a:t>
                      </a:r>
                    </a:p>
                    <a:p>
                      <a:pPr marL="171450" lvl="0" indent="-171450" algn="l">
                        <a:buFont typeface="Arial" panose="020B0604020202020204" pitchFamily="34" charset="0"/>
                        <a:buChar char="•"/>
                      </a:pPr>
                      <a:r>
                        <a:rPr lang="en-US" sz="1100" dirty="0"/>
                        <a:t>LOG()</a:t>
                      </a:r>
                    </a:p>
                    <a:p>
                      <a:pPr marL="171450" lvl="0" indent="-171450" algn="l">
                        <a:buFont typeface="Arial" panose="020B0604020202020204" pitchFamily="34" charset="0"/>
                        <a:buChar char="•"/>
                      </a:pPr>
                      <a:r>
                        <a:rPr lang="en-US" sz="1100" dirty="0"/>
                        <a:t>LOG2()</a:t>
                      </a:r>
                    </a:p>
                    <a:p>
                      <a:pPr marL="171450" lvl="0" indent="-171450" algn="l">
                        <a:buFont typeface="Arial" panose="020B0604020202020204" pitchFamily="34" charset="0"/>
                        <a:buChar char="•"/>
                      </a:pPr>
                      <a:r>
                        <a:rPr lang="en-US" sz="1100" dirty="0"/>
                        <a:t>LOG10()</a:t>
                      </a:r>
                    </a:p>
                    <a:p>
                      <a:pPr marL="171450" lvl="0" indent="-171450" algn="l">
                        <a:buFont typeface="Arial" panose="020B0604020202020204" pitchFamily="34" charset="0"/>
                        <a:buChar char="•"/>
                      </a:pPr>
                      <a:r>
                        <a:rPr lang="en-US" sz="1100" dirty="0"/>
                        <a:t>MOVING_AVERAGE()</a:t>
                      </a:r>
                    </a:p>
                    <a:p>
                      <a:pPr marL="171450" lvl="0" indent="-171450" algn="l">
                        <a:buFont typeface="Arial" panose="020B0604020202020204" pitchFamily="34" charset="0"/>
                        <a:buChar char="•"/>
                      </a:pPr>
                      <a:r>
                        <a:rPr lang="en-US" sz="1100" dirty="0"/>
                        <a:t>NON_NEGATIVE_DERIVATIVE()</a:t>
                      </a:r>
                    </a:p>
                    <a:p>
                      <a:pPr marL="171450" lvl="0" indent="-171450" algn="l">
                        <a:buFont typeface="Arial" panose="020B0604020202020204" pitchFamily="34" charset="0"/>
                        <a:buChar char="•"/>
                      </a:pPr>
                      <a:r>
                        <a:rPr lang="en-US" sz="1100" dirty="0"/>
                        <a:t>NON_NEGATIVE_DIFFERENCE()</a:t>
                      </a:r>
                    </a:p>
                    <a:p>
                      <a:pPr marL="171450" lvl="0" indent="-171450" algn="l">
                        <a:buFont typeface="Arial" panose="020B0604020202020204" pitchFamily="34" charset="0"/>
                        <a:buChar char="•"/>
                      </a:pPr>
                      <a:r>
                        <a:rPr lang="en-US" sz="1100" dirty="0"/>
                        <a:t>POW()</a:t>
                      </a:r>
                    </a:p>
                    <a:p>
                      <a:pPr marL="171450" lvl="0" indent="-171450" algn="l">
                        <a:buFont typeface="Arial" panose="020B0604020202020204" pitchFamily="34" charset="0"/>
                        <a:buChar char="•"/>
                      </a:pPr>
                      <a:r>
                        <a:rPr lang="en-US" sz="1100" dirty="0"/>
                        <a:t>ROUND()</a:t>
                      </a:r>
                    </a:p>
                    <a:p>
                      <a:pPr marL="171450" lvl="0" indent="-171450" algn="l">
                        <a:buFont typeface="Arial" panose="020B0604020202020204" pitchFamily="34" charset="0"/>
                        <a:buChar char="•"/>
                      </a:pPr>
                      <a:r>
                        <a:rPr lang="en-US" sz="1100" dirty="0"/>
                        <a:t>SQRT()</a:t>
                      </a:r>
                    </a:p>
                    <a:p>
                      <a:pPr marL="171450" lvl="0" indent="-171450" algn="l">
                        <a:buFont typeface="Arial" panose="020B0604020202020204" pitchFamily="34" charset="0"/>
                        <a:buChar char="•"/>
                      </a:pPr>
                      <a:r>
                        <a:rPr lang="en-US" sz="1100" i="1" dirty="0"/>
                        <a:t>(Various Trigonometric functions)</a:t>
                      </a:r>
                    </a:p>
                  </a:txBody>
                  <a:tcPr marL="70505" marR="70505" marT="35252" marB="35252"/>
                </a:tc>
                <a:tc>
                  <a:txBody>
                    <a:bodyPr/>
                    <a:lstStyle/>
                    <a:p>
                      <a:pPr marL="171450" lvl="0" indent="-171450" algn="l">
                        <a:buFont typeface="Arial" panose="020B0604020202020204" pitchFamily="34" charset="0"/>
                        <a:buChar char="•"/>
                      </a:pPr>
                      <a:r>
                        <a:rPr lang="en-US" sz="1100" dirty="0"/>
                        <a:t>CHANDE_MOMENTUM_OSCILLATOR()</a:t>
                      </a:r>
                    </a:p>
                    <a:p>
                      <a:pPr marL="171450" lvl="0" indent="-171450" algn="l">
                        <a:buFont typeface="Arial" panose="020B0604020202020204" pitchFamily="34" charset="0"/>
                        <a:buChar char="•"/>
                      </a:pPr>
                      <a:r>
                        <a:rPr lang="en-US" sz="1100" dirty="0"/>
                        <a:t>EXPONENTIAL_MOVING_AVERAGE()</a:t>
                      </a:r>
                    </a:p>
                    <a:p>
                      <a:pPr marL="171450" lvl="0" indent="-171450" algn="l">
                        <a:buFont typeface="Arial" panose="020B0604020202020204" pitchFamily="34" charset="0"/>
                        <a:buChar char="•"/>
                      </a:pPr>
                      <a:r>
                        <a:rPr lang="en-US" sz="1100" dirty="0"/>
                        <a:t>DOUBLE_EXPONENTIAL_MOVING_AVERAGE()</a:t>
                      </a:r>
                    </a:p>
                    <a:p>
                      <a:pPr marL="171450" lvl="0" indent="-171450" algn="l">
                        <a:buFont typeface="Arial" panose="020B0604020202020204" pitchFamily="34" charset="0"/>
                        <a:buChar char="•"/>
                      </a:pPr>
                      <a:r>
                        <a:rPr lang="en-US" sz="1100" dirty="0"/>
                        <a:t>KAUFMANS_EFFICIENCY_RATIO()</a:t>
                      </a:r>
                    </a:p>
                    <a:p>
                      <a:pPr marL="171450" lvl="0" indent="-171450" algn="l">
                        <a:buFont typeface="Arial" panose="020B0604020202020204" pitchFamily="34" charset="0"/>
                        <a:buChar char="•"/>
                      </a:pPr>
                      <a:r>
                        <a:rPr lang="en-US" sz="1100" dirty="0"/>
                        <a:t>KAUFMANS_ADAPTIVE_MOVING_AVERAGE()</a:t>
                      </a:r>
                    </a:p>
                    <a:p>
                      <a:pPr marL="171450" lvl="0" indent="-171450" algn="l">
                        <a:buFont typeface="Arial" panose="020B0604020202020204" pitchFamily="34" charset="0"/>
                        <a:buChar char="•"/>
                      </a:pPr>
                      <a:r>
                        <a:rPr lang="en-US" sz="1100" dirty="0"/>
                        <a:t>TRIPLE_EXPONENTIAL_MOVING_AVERAGE()</a:t>
                      </a:r>
                    </a:p>
                    <a:p>
                      <a:pPr marL="171450" lvl="0" indent="-171450" algn="l">
                        <a:buFont typeface="Arial" panose="020B0604020202020204" pitchFamily="34" charset="0"/>
                        <a:buChar char="•"/>
                      </a:pPr>
                      <a:r>
                        <a:rPr lang="en-US" sz="1100" dirty="0"/>
                        <a:t>TRIPLE_EXPONENTIAL_DERIVATIVE()</a:t>
                      </a:r>
                    </a:p>
                    <a:p>
                      <a:pPr marL="171450" lvl="0" indent="-171450" algn="l">
                        <a:buFont typeface="Arial" panose="020B0604020202020204" pitchFamily="34" charset="0"/>
                        <a:buChar char="•"/>
                      </a:pPr>
                      <a:r>
                        <a:rPr lang="en-US" sz="1100" dirty="0"/>
                        <a:t>RELATIVE_STRENGTH_INDEX()</a:t>
                      </a:r>
                    </a:p>
                    <a:p>
                      <a:pPr marL="285750" indent="-285750" algn="l">
                        <a:buFont typeface="Arial" panose="020B0604020202020204" pitchFamily="34" charset="0"/>
                        <a:buChar char="•"/>
                      </a:pPr>
                      <a:endParaRPr lang="en-US" sz="3100" dirty="0"/>
                    </a:p>
                  </a:txBody>
                  <a:tcPr marL="70505" marR="70505" marT="35252" marB="35252"/>
                </a:tc>
                <a:tc>
                  <a:txBody>
                    <a:bodyPr/>
                    <a:lstStyle/>
                    <a:p>
                      <a:pPr marL="171450" lvl="0" indent="-171450" algn="l">
                        <a:buFont typeface="Arial" panose="020B0604020202020204" pitchFamily="34" charset="0"/>
                        <a:buChar char="•"/>
                      </a:pPr>
                      <a:r>
                        <a:rPr lang="en-US" sz="1100" kern="1200" dirty="0"/>
                        <a:t>HOLT_WINTERS()</a:t>
                      </a:r>
                    </a:p>
                    <a:p>
                      <a:pPr marL="285750" indent="-285750" algn="l">
                        <a:buFont typeface="Arial" panose="020B0604020202020204" pitchFamily="34" charset="0"/>
                        <a:buChar char="•"/>
                      </a:pPr>
                      <a:endParaRPr lang="en-US" sz="3100" dirty="0"/>
                    </a:p>
                  </a:txBody>
                  <a:tcPr marL="70505" marR="70505" marT="35252" marB="35252"/>
                </a:tc>
                <a:extLst>
                  <a:ext uri="{0D108BD9-81ED-4DB2-BD59-A6C34878D82A}">
                    <a16:rowId xmlns:a16="http://schemas.microsoft.com/office/drawing/2014/main" val="49532517"/>
                  </a:ext>
                </a:extLst>
              </a:tr>
            </a:tbl>
          </a:graphicData>
        </a:graphic>
      </p:graphicFrame>
      <p:sp>
        <p:nvSpPr>
          <p:cNvPr id="8" name="TextBox 7">
            <a:extLst>
              <a:ext uri="{FF2B5EF4-FFF2-40B4-BE49-F238E27FC236}">
                <a16:creationId xmlns:a16="http://schemas.microsoft.com/office/drawing/2014/main" id="{4E935B60-6037-F342-A6AE-D2396A3352AD}"/>
              </a:ext>
            </a:extLst>
          </p:cNvPr>
          <p:cNvSpPr txBox="1"/>
          <p:nvPr/>
        </p:nvSpPr>
        <p:spPr>
          <a:xfrm>
            <a:off x="6921794" y="6514514"/>
            <a:ext cx="5061707" cy="276999"/>
          </a:xfrm>
          <a:prstGeom prst="rect">
            <a:avLst/>
          </a:prstGeom>
          <a:noFill/>
        </p:spPr>
        <p:txBody>
          <a:bodyPr wrap="none" rtlCol="0">
            <a:spAutoFit/>
          </a:bodyPr>
          <a:lstStyle/>
          <a:p>
            <a:r>
              <a:rPr lang="en-US" sz="1200" dirty="0"/>
              <a:t>Source: </a:t>
            </a:r>
            <a:r>
              <a:rPr lang="en-US" sz="1200" dirty="0">
                <a:hlinkClick r:id="rId2"/>
              </a:rPr>
              <a:t>https://docs.influxdata.com/influxdb/v1.7/query_language/functions/</a:t>
            </a:r>
            <a:endParaRPr lang="en-US" sz="1200" dirty="0"/>
          </a:p>
        </p:txBody>
      </p:sp>
    </p:spTree>
    <p:extLst>
      <p:ext uri="{BB962C8B-B14F-4D97-AF65-F5344CB8AC3E}">
        <p14:creationId xmlns:p14="http://schemas.microsoft.com/office/powerpoint/2010/main" val="31858890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ACB77A43-8B16-B845-8AA5-FD038B082480}"/>
              </a:ext>
            </a:extLst>
          </p:cNvPr>
          <p:cNvSpPr>
            <a:spLocks noGrp="1"/>
          </p:cNvSpPr>
          <p:nvPr>
            <p:ph type="ctrTitle"/>
          </p:nvPr>
        </p:nvSpPr>
        <p:spPr>
          <a:xfrm>
            <a:off x="2726432" y="1741337"/>
            <a:ext cx="6739136" cy="2387918"/>
          </a:xfrm>
        </p:spPr>
        <p:txBody>
          <a:bodyPr anchor="b">
            <a:normAutofit/>
          </a:bodyPr>
          <a:lstStyle/>
          <a:p>
            <a:r>
              <a:rPr lang="en-US" sz="6600" dirty="0">
                <a:solidFill>
                  <a:srgbClr val="FFFFFF"/>
                </a:solidFill>
              </a:rPr>
              <a:t>Managing Data Retention</a:t>
            </a:r>
          </a:p>
        </p:txBody>
      </p:sp>
      <p:sp>
        <p:nvSpPr>
          <p:cNvPr id="5" name="Subtitle 4">
            <a:extLst>
              <a:ext uri="{FF2B5EF4-FFF2-40B4-BE49-F238E27FC236}">
                <a16:creationId xmlns:a16="http://schemas.microsoft.com/office/drawing/2014/main" id="{D2E359BF-6C2B-E041-AE7D-040CC445CB2C}"/>
              </a:ext>
            </a:extLst>
          </p:cNvPr>
          <p:cNvSpPr>
            <a:spLocks noGrp="1"/>
          </p:cNvSpPr>
          <p:nvPr>
            <p:ph type="subTitle" idx="1"/>
          </p:nvPr>
        </p:nvSpPr>
        <p:spPr>
          <a:xfrm>
            <a:off x="2729559" y="4200522"/>
            <a:ext cx="6740685" cy="682079"/>
          </a:xfrm>
        </p:spPr>
        <p:txBody>
          <a:bodyPr>
            <a:normAutofit/>
          </a:bodyPr>
          <a:lstStyle/>
          <a:p>
            <a:endParaRPr lang="en-US" dirty="0">
              <a:solidFill>
                <a:srgbClr val="FFFFFF"/>
              </a:solidFill>
            </a:endParaRPr>
          </a:p>
        </p:txBody>
      </p:sp>
    </p:spTree>
    <p:extLst>
      <p:ext uri="{BB962C8B-B14F-4D97-AF65-F5344CB8AC3E}">
        <p14:creationId xmlns:p14="http://schemas.microsoft.com/office/powerpoint/2010/main" val="42129513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2">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3B7B48A-D0EA-7648-A350-F9A4D1ABCCC7}"/>
              </a:ext>
            </a:extLst>
          </p:cNvPr>
          <p:cNvSpPr>
            <a:spLocks noGrp="1"/>
          </p:cNvSpPr>
          <p:nvPr>
            <p:ph type="title"/>
          </p:nvPr>
        </p:nvSpPr>
        <p:spPr>
          <a:xfrm>
            <a:off x="4384039" y="365125"/>
            <a:ext cx="7164493" cy="1325563"/>
          </a:xfrm>
        </p:spPr>
        <p:txBody>
          <a:bodyPr>
            <a:normAutofit/>
          </a:bodyPr>
          <a:lstStyle/>
          <a:p>
            <a:r>
              <a:rPr lang="en-US" dirty="0"/>
              <a:t>With Time Series Data - Retention Policies Are A Must</a:t>
            </a:r>
          </a:p>
        </p:txBody>
      </p:sp>
      <p:pic>
        <p:nvPicPr>
          <p:cNvPr id="7" name="Graphic 6" descr="Database">
            <a:extLst>
              <a:ext uri="{FF2B5EF4-FFF2-40B4-BE49-F238E27FC236}">
                <a16:creationId xmlns:a16="http://schemas.microsoft.com/office/drawing/2014/main" id="{C9A7C591-E637-4A5B-B176-860C735EAE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22" name="Content Placeholder 2">
            <a:extLst>
              <a:ext uri="{FF2B5EF4-FFF2-40B4-BE49-F238E27FC236}">
                <a16:creationId xmlns:a16="http://schemas.microsoft.com/office/drawing/2014/main" id="{54525C19-53A0-BF4A-9954-981B27EEBC60}"/>
              </a:ext>
            </a:extLst>
          </p:cNvPr>
          <p:cNvSpPr>
            <a:spLocks noGrp="1"/>
          </p:cNvSpPr>
          <p:nvPr>
            <p:ph idx="1"/>
          </p:nvPr>
        </p:nvSpPr>
        <p:spPr>
          <a:xfrm>
            <a:off x="4387515" y="2022601"/>
            <a:ext cx="7161017" cy="4154361"/>
          </a:xfrm>
        </p:spPr>
        <p:txBody>
          <a:bodyPr>
            <a:normAutofit/>
          </a:bodyPr>
          <a:lstStyle/>
          <a:p>
            <a:r>
              <a:rPr lang="en-US" sz="1700" dirty="0"/>
              <a:t>When dealing with time series data, you will inevitably reach a point where </a:t>
            </a:r>
            <a:r>
              <a:rPr lang="en-US" sz="1700" b="1" dirty="0"/>
              <a:t>you cannot retain all the data </a:t>
            </a:r>
            <a:r>
              <a:rPr lang="en-US" sz="1700" dirty="0"/>
              <a:t>at full granularity for an indefinite amount of time.</a:t>
            </a:r>
          </a:p>
          <a:p>
            <a:endParaRPr lang="en-US" sz="1700" dirty="0"/>
          </a:p>
          <a:p>
            <a:r>
              <a:rPr lang="en-US" sz="1700" dirty="0"/>
              <a:t>Trade-offs must be made between </a:t>
            </a:r>
            <a:r>
              <a:rPr lang="en-US" sz="1700" b="1" dirty="0"/>
              <a:t>how long </a:t>
            </a:r>
            <a:r>
              <a:rPr lang="en-US" sz="1700" dirty="0"/>
              <a:t>you retain the data, </a:t>
            </a:r>
            <a:r>
              <a:rPr lang="en-US" sz="1700" b="1" dirty="0"/>
              <a:t>how much</a:t>
            </a:r>
            <a:r>
              <a:rPr lang="en-US" sz="1700" dirty="0"/>
              <a:t> data you retain, </a:t>
            </a:r>
            <a:r>
              <a:rPr lang="en-US" sz="1700" b="1" dirty="0"/>
              <a:t>how granular </a:t>
            </a:r>
            <a:r>
              <a:rPr lang="en-US" sz="1700" dirty="0"/>
              <a:t>the data is, and </a:t>
            </a:r>
            <a:r>
              <a:rPr lang="en-US" sz="1700" b="1" dirty="0"/>
              <a:t>query speed</a:t>
            </a:r>
            <a:r>
              <a:rPr lang="en-US" sz="1700" dirty="0"/>
              <a:t>.</a:t>
            </a:r>
          </a:p>
          <a:p>
            <a:endParaRPr lang="en-US" sz="1700" dirty="0"/>
          </a:p>
          <a:p>
            <a:r>
              <a:rPr lang="en-US" sz="1700" dirty="0"/>
              <a:t>Retention Policies ensure that you can </a:t>
            </a:r>
            <a:r>
              <a:rPr lang="en-US" sz="1700" b="1" dirty="0"/>
              <a:t>down-sample your data </a:t>
            </a:r>
            <a:r>
              <a:rPr lang="en-US" sz="1700" dirty="0"/>
              <a:t>(lower the resolution), </a:t>
            </a:r>
            <a:r>
              <a:rPr lang="en-US" sz="1700" b="1" dirty="0"/>
              <a:t>retain it for a specified duration</a:t>
            </a:r>
            <a:r>
              <a:rPr lang="en-US" sz="1700" dirty="0"/>
              <a:t>, and perform regular backups to avoid data loss.</a:t>
            </a:r>
          </a:p>
          <a:p>
            <a:endParaRPr lang="en-US" sz="1700" dirty="0"/>
          </a:p>
          <a:p>
            <a:r>
              <a:rPr lang="en-US" sz="1700" b="1" dirty="0"/>
              <a:t>Retention Policies are unique per database</a:t>
            </a:r>
            <a:r>
              <a:rPr lang="en-US" sz="1700" dirty="0"/>
              <a:t>, and along with the measurement and tag set they define a series.</a:t>
            </a:r>
          </a:p>
          <a:p>
            <a:endParaRPr lang="en-US" sz="1700" dirty="0"/>
          </a:p>
        </p:txBody>
      </p:sp>
    </p:spTree>
    <p:extLst>
      <p:ext uri="{BB962C8B-B14F-4D97-AF65-F5344CB8AC3E}">
        <p14:creationId xmlns:p14="http://schemas.microsoft.com/office/powerpoint/2010/main" val="336533760"/>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6BE65E1-FCA6-FC45-91BE-E232344AA39D}"/>
              </a:ext>
            </a:extLst>
          </p:cNvPr>
          <p:cNvSpPr>
            <a:spLocks noGrp="1"/>
          </p:cNvSpPr>
          <p:nvPr>
            <p:ph type="title"/>
          </p:nvPr>
        </p:nvSpPr>
        <p:spPr>
          <a:xfrm>
            <a:off x="643467" y="640080"/>
            <a:ext cx="3096427" cy="5613236"/>
          </a:xfrm>
        </p:spPr>
        <p:txBody>
          <a:bodyPr anchor="ctr">
            <a:normAutofit/>
          </a:bodyPr>
          <a:lstStyle/>
          <a:p>
            <a:r>
              <a:rPr lang="en-US" dirty="0">
                <a:solidFill>
                  <a:srgbClr val="FFFFFF"/>
                </a:solidFill>
              </a:rPr>
              <a:t>Retention Policies –</a:t>
            </a:r>
            <a:br>
              <a:rPr lang="en-US" dirty="0">
                <a:solidFill>
                  <a:srgbClr val="FFFFFF"/>
                </a:solidFill>
              </a:rPr>
            </a:br>
            <a:br>
              <a:rPr lang="en-US" dirty="0">
                <a:solidFill>
                  <a:srgbClr val="FFFFFF"/>
                </a:solidFill>
              </a:rPr>
            </a:br>
            <a:r>
              <a:rPr lang="en-US" sz="2800" dirty="0">
                <a:solidFill>
                  <a:srgbClr val="FFFFFF"/>
                </a:solidFill>
              </a:rPr>
              <a:t>The Expiration Date For Your Data</a:t>
            </a:r>
            <a:br>
              <a:rPr lang="en-US" dirty="0">
                <a:solidFill>
                  <a:srgbClr val="FFFFFF"/>
                </a:solidFill>
              </a:rPr>
            </a:br>
            <a:endParaRPr lang="en-US" dirty="0">
              <a:solidFill>
                <a:srgbClr val="FFFFFF"/>
              </a:solidFill>
            </a:endParaRPr>
          </a:p>
        </p:txBody>
      </p:sp>
      <p:sp>
        <p:nvSpPr>
          <p:cNvPr id="3" name="Content Placeholder 2">
            <a:extLst>
              <a:ext uri="{FF2B5EF4-FFF2-40B4-BE49-F238E27FC236}">
                <a16:creationId xmlns:a16="http://schemas.microsoft.com/office/drawing/2014/main" id="{912CB4A3-6393-934F-AAAF-5A412B03395E}"/>
              </a:ext>
            </a:extLst>
          </p:cNvPr>
          <p:cNvSpPr>
            <a:spLocks noGrp="1"/>
          </p:cNvSpPr>
          <p:nvPr>
            <p:ph idx="1"/>
          </p:nvPr>
        </p:nvSpPr>
        <p:spPr>
          <a:xfrm>
            <a:off x="4654298" y="640082"/>
            <a:ext cx="6894235" cy="3169810"/>
          </a:xfrm>
        </p:spPr>
        <p:txBody>
          <a:bodyPr anchor="ctr">
            <a:normAutofit/>
          </a:bodyPr>
          <a:lstStyle/>
          <a:p>
            <a:r>
              <a:rPr lang="en-US" sz="1600" b="1" dirty="0"/>
              <a:t>Retention Policies Describe:</a:t>
            </a:r>
          </a:p>
          <a:p>
            <a:pPr lvl="1"/>
            <a:r>
              <a:rPr lang="en-US" sz="1600" b="1" dirty="0"/>
              <a:t>Duration</a:t>
            </a:r>
            <a:r>
              <a:rPr lang="en-US" sz="1600" dirty="0"/>
              <a:t> - How long InfluxDB keeps data (default = infinity)</a:t>
            </a:r>
          </a:p>
          <a:p>
            <a:pPr lvl="2"/>
            <a:r>
              <a:rPr lang="en-US" sz="1600" dirty="0"/>
              <a:t>The minimum duration is </a:t>
            </a:r>
            <a:r>
              <a:rPr lang="en-US" sz="1600" u="sng" dirty="0"/>
              <a:t>one hour</a:t>
            </a:r>
            <a:r>
              <a:rPr lang="en-US" sz="1600" dirty="0"/>
              <a:t> and the maximum duration </a:t>
            </a:r>
            <a:br>
              <a:rPr lang="en-US" sz="1600" dirty="0"/>
            </a:br>
            <a:r>
              <a:rPr lang="en-US" sz="1600" dirty="0"/>
              <a:t>is </a:t>
            </a:r>
            <a:r>
              <a:rPr lang="en-US" sz="1600" u="sng" dirty="0"/>
              <a:t>infinity</a:t>
            </a:r>
            <a:r>
              <a:rPr lang="en-US" sz="1600" dirty="0"/>
              <a:t> </a:t>
            </a:r>
          </a:p>
          <a:p>
            <a:pPr lvl="1"/>
            <a:r>
              <a:rPr lang="en-US" sz="1600" b="1" dirty="0"/>
              <a:t>Replication Factor </a:t>
            </a:r>
            <a:r>
              <a:rPr lang="en-US" sz="1600" dirty="0"/>
              <a:t>- How many copies of the data to store in the cluster </a:t>
            </a:r>
          </a:p>
          <a:p>
            <a:pPr lvl="2"/>
            <a:r>
              <a:rPr lang="en-US" sz="1600" dirty="0"/>
              <a:t>Replication factors do not serve a purpose with single node instances.</a:t>
            </a:r>
          </a:p>
          <a:p>
            <a:pPr lvl="1"/>
            <a:r>
              <a:rPr lang="en-US" sz="1600" b="1" dirty="0"/>
              <a:t>Shard Group Duration </a:t>
            </a:r>
            <a:r>
              <a:rPr lang="en-US" sz="1600" dirty="0"/>
              <a:t>- The time range covered by shard groups</a:t>
            </a:r>
          </a:p>
          <a:p>
            <a:endParaRPr lang="en-US" sz="1600" dirty="0"/>
          </a:p>
          <a:p>
            <a:r>
              <a:rPr lang="en-US" sz="1600" dirty="0"/>
              <a:t>To view the retention policy for the NOAA database type:</a:t>
            </a:r>
          </a:p>
          <a:p>
            <a:pPr marL="457200" lvl="1" indent="0">
              <a:buNone/>
            </a:pPr>
            <a:r>
              <a:rPr lang="en-US" sz="1600" dirty="0"/>
              <a:t>&gt; SHOW RETENTION POLICIES ON NOAA_water_database</a:t>
            </a:r>
          </a:p>
          <a:p>
            <a:pPr marL="457200" lvl="1" indent="0">
              <a:buNone/>
            </a:pPr>
            <a:endParaRPr lang="en-US" sz="1600" dirty="0"/>
          </a:p>
        </p:txBody>
      </p:sp>
      <p:pic>
        <p:nvPicPr>
          <p:cNvPr id="4" name="Picture 3" descr="A screenshot of a cell phone&#10;&#10;Description automatically generated">
            <a:extLst>
              <a:ext uri="{FF2B5EF4-FFF2-40B4-BE49-F238E27FC236}">
                <a16:creationId xmlns:a16="http://schemas.microsoft.com/office/drawing/2014/main" id="{5F895C7E-3FC5-214D-8A9D-9B2581D477A7}"/>
              </a:ext>
            </a:extLst>
          </p:cNvPr>
          <p:cNvPicPr>
            <a:picLocks noChangeAspect="1"/>
          </p:cNvPicPr>
          <p:nvPr/>
        </p:nvPicPr>
        <p:blipFill>
          <a:blip r:embed="rId3"/>
          <a:stretch>
            <a:fillRect/>
          </a:stretch>
        </p:blipFill>
        <p:spPr>
          <a:xfrm>
            <a:off x="4654297" y="3958353"/>
            <a:ext cx="6894236" cy="1465025"/>
          </a:xfrm>
          <a:prstGeom prst="rect">
            <a:avLst/>
          </a:prstGeom>
        </p:spPr>
      </p:pic>
      <p:sp>
        <p:nvSpPr>
          <p:cNvPr id="18" name="TextBox 17">
            <a:extLst>
              <a:ext uri="{FF2B5EF4-FFF2-40B4-BE49-F238E27FC236}">
                <a16:creationId xmlns:a16="http://schemas.microsoft.com/office/drawing/2014/main" id="{E54B9015-71D6-064C-BA24-E5E453AC06DE}"/>
              </a:ext>
            </a:extLst>
          </p:cNvPr>
          <p:cNvSpPr txBox="1"/>
          <p:nvPr/>
        </p:nvSpPr>
        <p:spPr>
          <a:xfrm>
            <a:off x="4713403" y="5571839"/>
            <a:ext cx="2544030" cy="276999"/>
          </a:xfrm>
          <a:prstGeom prst="rect">
            <a:avLst/>
          </a:prstGeom>
          <a:noFill/>
        </p:spPr>
        <p:txBody>
          <a:bodyPr wrap="none" rtlCol="0">
            <a:spAutoFit/>
          </a:bodyPr>
          <a:lstStyle/>
          <a:p>
            <a:r>
              <a:rPr lang="en-US" sz="1200" dirty="0"/>
              <a:t>*autogen is a default retention policy </a:t>
            </a:r>
          </a:p>
        </p:txBody>
      </p:sp>
      <p:pic>
        <p:nvPicPr>
          <p:cNvPr id="19" name="Picture 18">
            <a:extLst>
              <a:ext uri="{FF2B5EF4-FFF2-40B4-BE49-F238E27FC236}">
                <a16:creationId xmlns:a16="http://schemas.microsoft.com/office/drawing/2014/main" id="{E99BAFF6-9A97-8142-8E37-DB5F5D942C9F}"/>
              </a:ext>
            </a:extLst>
          </p:cNvPr>
          <p:cNvPicPr>
            <a:picLocks noChangeAspect="1"/>
          </p:cNvPicPr>
          <p:nvPr/>
        </p:nvPicPr>
        <p:blipFill>
          <a:blip r:embed="rId4"/>
          <a:stretch>
            <a:fillRect/>
          </a:stretch>
        </p:blipFill>
        <p:spPr>
          <a:xfrm>
            <a:off x="1244627" y="5488759"/>
            <a:ext cx="947053" cy="1114389"/>
          </a:xfrm>
          <a:prstGeom prst="rect">
            <a:avLst/>
          </a:prstGeom>
        </p:spPr>
      </p:pic>
      <p:pic>
        <p:nvPicPr>
          <p:cNvPr id="23" name="Picture 22" descr="A close up of a logo&#10;&#10;Description automatically generated">
            <a:extLst>
              <a:ext uri="{FF2B5EF4-FFF2-40B4-BE49-F238E27FC236}">
                <a16:creationId xmlns:a16="http://schemas.microsoft.com/office/drawing/2014/main" id="{678CD060-C3C2-F04B-862D-EC052C741880}"/>
              </a:ext>
            </a:extLst>
          </p:cNvPr>
          <p:cNvPicPr>
            <a:picLocks noChangeAspect="1"/>
          </p:cNvPicPr>
          <p:nvPr/>
        </p:nvPicPr>
        <p:blipFill>
          <a:blip r:embed="rId5"/>
          <a:stretch>
            <a:fillRect/>
          </a:stretch>
        </p:blipFill>
        <p:spPr>
          <a:xfrm>
            <a:off x="539099" y="4861045"/>
            <a:ext cx="1208401" cy="1219538"/>
          </a:xfrm>
          <a:prstGeom prst="rect">
            <a:avLst/>
          </a:prstGeom>
        </p:spPr>
      </p:pic>
    </p:spTree>
    <p:extLst>
      <p:ext uri="{BB962C8B-B14F-4D97-AF65-F5344CB8AC3E}">
        <p14:creationId xmlns:p14="http://schemas.microsoft.com/office/powerpoint/2010/main" val="27069110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839CF-6D80-154A-8457-FE5B4E507193}"/>
              </a:ext>
            </a:extLst>
          </p:cNvPr>
          <p:cNvSpPr>
            <a:spLocks noGrp="1"/>
          </p:cNvSpPr>
          <p:nvPr>
            <p:ph type="title"/>
          </p:nvPr>
        </p:nvSpPr>
        <p:spPr>
          <a:xfrm>
            <a:off x="1136428" y="627564"/>
            <a:ext cx="7474172" cy="1325563"/>
          </a:xfrm>
        </p:spPr>
        <p:txBody>
          <a:bodyPr>
            <a:normAutofit/>
          </a:bodyPr>
          <a:lstStyle/>
          <a:p>
            <a:r>
              <a:rPr lang="en-US" dirty="0"/>
              <a:t>Retention Policy Operations</a:t>
            </a:r>
          </a:p>
        </p:txBody>
      </p:sp>
      <p:sp>
        <p:nvSpPr>
          <p:cNvPr id="3" name="Content Placeholder 2">
            <a:extLst>
              <a:ext uri="{FF2B5EF4-FFF2-40B4-BE49-F238E27FC236}">
                <a16:creationId xmlns:a16="http://schemas.microsoft.com/office/drawing/2014/main" id="{A412DD00-81C7-804F-AE51-C7AE1E8B4B5E}"/>
              </a:ext>
            </a:extLst>
          </p:cNvPr>
          <p:cNvSpPr>
            <a:spLocks noGrp="1"/>
          </p:cNvSpPr>
          <p:nvPr>
            <p:ph idx="1"/>
          </p:nvPr>
        </p:nvSpPr>
        <p:spPr>
          <a:xfrm>
            <a:off x="1136429" y="2278173"/>
            <a:ext cx="7778971" cy="3450613"/>
          </a:xfrm>
        </p:spPr>
        <p:txBody>
          <a:bodyPr anchor="ctr">
            <a:normAutofit/>
          </a:bodyPr>
          <a:lstStyle/>
          <a:p>
            <a:r>
              <a:rPr lang="en-US" sz="1700" dirty="0"/>
              <a:t>CREATE RETENTION POLICY</a:t>
            </a:r>
          </a:p>
          <a:p>
            <a:pPr lvl="1"/>
            <a:r>
              <a:rPr lang="en-US" sz="1700" b="1" dirty="0"/>
              <a:t>CREATE</a:t>
            </a:r>
            <a:r>
              <a:rPr lang="en-US" sz="1700" dirty="0"/>
              <a:t> RETENTION POLICY &lt;retention_policy_name&gt; </a:t>
            </a:r>
            <a:r>
              <a:rPr lang="en-US" sz="1700" b="1" dirty="0"/>
              <a:t>ON</a:t>
            </a:r>
            <a:r>
              <a:rPr lang="en-US" sz="1700" dirty="0"/>
              <a:t> &lt;database_name&gt; DURATION &lt;duration&gt; REPLICATION &lt;n&gt; [SHARD DURATION &lt;duration&gt;] [</a:t>
            </a:r>
            <a:r>
              <a:rPr lang="en-US" sz="1700" b="1" dirty="0"/>
              <a:t>DEFAULT</a:t>
            </a:r>
            <a:r>
              <a:rPr lang="en-US" sz="1700" dirty="0"/>
              <a:t>]</a:t>
            </a:r>
          </a:p>
          <a:p>
            <a:r>
              <a:rPr lang="en-US" sz="1700" dirty="0"/>
              <a:t>ALTER RETENTION POLICY</a:t>
            </a:r>
          </a:p>
          <a:p>
            <a:pPr lvl="1"/>
            <a:r>
              <a:rPr lang="en-US" sz="1700" b="1" dirty="0"/>
              <a:t>ALTER</a:t>
            </a:r>
            <a:r>
              <a:rPr lang="en-US" sz="1700" dirty="0"/>
              <a:t> RETENTION POLICY &lt;retention_policy_name&gt; </a:t>
            </a:r>
            <a:r>
              <a:rPr lang="en-US" sz="1700" b="1" dirty="0"/>
              <a:t>ON</a:t>
            </a:r>
            <a:r>
              <a:rPr lang="en-US" sz="1700" dirty="0"/>
              <a:t> &lt;database_name&gt; DURATION &lt;duration&gt; REPLICATION &lt;n&gt; SHARD DURATION &lt;duration&gt; [</a:t>
            </a:r>
            <a:r>
              <a:rPr lang="en-US" sz="1700" b="1" dirty="0"/>
              <a:t>DEFAULT</a:t>
            </a:r>
            <a:r>
              <a:rPr lang="en-US" sz="1700" dirty="0"/>
              <a:t>]</a:t>
            </a:r>
          </a:p>
          <a:p>
            <a:r>
              <a:rPr lang="en-US" sz="1700" dirty="0"/>
              <a:t>DROP RETENTION POLICY</a:t>
            </a:r>
          </a:p>
          <a:p>
            <a:pPr lvl="1"/>
            <a:r>
              <a:rPr lang="en-US" sz="1700" b="1" dirty="0"/>
              <a:t>DROP</a:t>
            </a:r>
            <a:r>
              <a:rPr lang="en-US" sz="1700" dirty="0"/>
              <a:t> RETENTION POLICY &lt;retention_policy_name&gt; </a:t>
            </a:r>
            <a:r>
              <a:rPr lang="en-US" sz="1700" b="1" dirty="0"/>
              <a:t>ON</a:t>
            </a:r>
            <a:r>
              <a:rPr lang="en-US" sz="1700" dirty="0"/>
              <a:t> &lt;database_name&gt;</a:t>
            </a: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D834070-E533-C448-B028-90A9EA23D624}"/>
              </a:ext>
            </a:extLst>
          </p:cNvPr>
          <p:cNvPicPr>
            <a:picLocks noChangeAspect="1"/>
          </p:cNvPicPr>
          <p:nvPr/>
        </p:nvPicPr>
        <p:blipFill>
          <a:blip r:embed="rId2"/>
          <a:stretch>
            <a:fillRect/>
          </a:stretch>
        </p:blipFill>
        <p:spPr>
          <a:xfrm>
            <a:off x="9650140" y="2912738"/>
            <a:ext cx="877480" cy="1032524"/>
          </a:xfrm>
          <a:prstGeom prst="rect">
            <a:avLst/>
          </a:prstGeom>
        </p:spPr>
      </p:pic>
    </p:spTree>
    <p:extLst>
      <p:ext uri="{BB962C8B-B14F-4D97-AF65-F5344CB8AC3E}">
        <p14:creationId xmlns:p14="http://schemas.microsoft.com/office/powerpoint/2010/main" val="1491758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2">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Shape 36">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3E47531-D940-3C4F-A22C-9620375D9997}"/>
              </a:ext>
            </a:extLst>
          </p:cNvPr>
          <p:cNvSpPr>
            <a:spLocks noGrp="1"/>
          </p:cNvSpPr>
          <p:nvPr>
            <p:ph type="title"/>
          </p:nvPr>
        </p:nvSpPr>
        <p:spPr>
          <a:xfrm>
            <a:off x="6392598" y="640263"/>
            <a:ext cx="5221266" cy="1344975"/>
          </a:xfrm>
        </p:spPr>
        <p:txBody>
          <a:bodyPr>
            <a:normAutofit/>
          </a:bodyPr>
          <a:lstStyle/>
          <a:p>
            <a:r>
              <a:rPr lang="en-US" sz="3600" dirty="0"/>
              <a:t>Altering a Retention Policy</a:t>
            </a:r>
          </a:p>
        </p:txBody>
      </p:sp>
      <p:sp>
        <p:nvSpPr>
          <p:cNvPr id="3" name="Content Placeholder 2">
            <a:extLst>
              <a:ext uri="{FF2B5EF4-FFF2-40B4-BE49-F238E27FC236}">
                <a16:creationId xmlns:a16="http://schemas.microsoft.com/office/drawing/2014/main" id="{A4922674-856A-DD46-A944-0FA08AFB5357}"/>
              </a:ext>
            </a:extLst>
          </p:cNvPr>
          <p:cNvSpPr>
            <a:spLocks noGrp="1"/>
          </p:cNvSpPr>
          <p:nvPr>
            <p:ph idx="1"/>
          </p:nvPr>
        </p:nvSpPr>
        <p:spPr>
          <a:xfrm>
            <a:off x="6391903" y="2121763"/>
            <a:ext cx="5235490" cy="3773010"/>
          </a:xfrm>
        </p:spPr>
        <p:txBody>
          <a:bodyPr>
            <a:normAutofit fontScale="92500" lnSpcReduction="20000"/>
          </a:bodyPr>
          <a:lstStyle/>
          <a:p>
            <a:r>
              <a:rPr lang="en-US" sz="1700" dirty="0"/>
              <a:t>Lets alter our existing retention policy for the NOAA database.</a:t>
            </a:r>
          </a:p>
          <a:p>
            <a:endParaRPr lang="en-US" sz="1700" dirty="0"/>
          </a:p>
          <a:p>
            <a:r>
              <a:rPr lang="en-US" sz="1700" dirty="0"/>
              <a:t>Recall our show retention policy command to view the existing policy</a:t>
            </a:r>
          </a:p>
          <a:p>
            <a:pPr marL="457200" lvl="1" indent="0">
              <a:buNone/>
            </a:pPr>
            <a:r>
              <a:rPr lang="en-US" sz="1700" dirty="0"/>
              <a:t>&gt; SHOW RETENTION POLICIES ON NOAA_water_database</a:t>
            </a:r>
          </a:p>
          <a:p>
            <a:endParaRPr lang="en-US" sz="1700" dirty="0"/>
          </a:p>
          <a:p>
            <a:r>
              <a:rPr lang="en-US" sz="1700" dirty="0"/>
              <a:t>Alter the policy to only retain the last 5 years of data</a:t>
            </a:r>
          </a:p>
          <a:p>
            <a:pPr lvl="1">
              <a:buFont typeface="Wingdings" pitchFamily="2" charset="2"/>
              <a:buChar char="Ø"/>
            </a:pPr>
            <a:r>
              <a:rPr lang="en-US" sz="1700" dirty="0"/>
              <a:t>ALTER RETENTION POLICY autogen ON "NOAA_water_database" DURATION 1825d</a:t>
            </a:r>
          </a:p>
          <a:p>
            <a:endParaRPr lang="en-US" sz="2100" dirty="0"/>
          </a:p>
          <a:p>
            <a:r>
              <a:rPr lang="en-US" sz="2100" dirty="0"/>
              <a:t>Exercise extreme caution when modifying retention policies. Retention policy will delete and down sample old data. </a:t>
            </a:r>
          </a:p>
        </p:txBody>
      </p:sp>
      <p:pic>
        <p:nvPicPr>
          <p:cNvPr id="6" name="Picture 5">
            <a:extLst>
              <a:ext uri="{FF2B5EF4-FFF2-40B4-BE49-F238E27FC236}">
                <a16:creationId xmlns:a16="http://schemas.microsoft.com/office/drawing/2014/main" id="{9F6F4701-2765-F048-9C55-299B2C5995E6}"/>
              </a:ext>
            </a:extLst>
          </p:cNvPr>
          <p:cNvPicPr>
            <a:picLocks noChangeAspect="1"/>
          </p:cNvPicPr>
          <p:nvPr/>
        </p:nvPicPr>
        <p:blipFill>
          <a:blip r:embed="rId2"/>
          <a:stretch>
            <a:fillRect/>
          </a:stretch>
        </p:blipFill>
        <p:spPr>
          <a:xfrm>
            <a:off x="582782" y="718413"/>
            <a:ext cx="4754756" cy="5176360"/>
          </a:xfrm>
          <a:prstGeom prst="rect">
            <a:avLst/>
          </a:prstGeom>
        </p:spPr>
      </p:pic>
    </p:spTree>
    <p:extLst>
      <p:ext uri="{BB962C8B-B14F-4D97-AF65-F5344CB8AC3E}">
        <p14:creationId xmlns:p14="http://schemas.microsoft.com/office/powerpoint/2010/main" val="222790070"/>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3CC4F03-BB36-3240-960D-F1B92B1B2A59}"/>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Data Management</a:t>
            </a:r>
          </a:p>
        </p:txBody>
      </p:sp>
    </p:spTree>
    <p:extLst>
      <p:ext uri="{BB962C8B-B14F-4D97-AF65-F5344CB8AC3E}">
        <p14:creationId xmlns:p14="http://schemas.microsoft.com/office/powerpoint/2010/main" val="573630590"/>
      </p:ext>
    </p:extLst>
  </p:cSld>
  <p:clrMapOvr>
    <a:overrideClrMapping bg1="dk1" tx1="lt1" bg2="dk2" tx2="lt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7CAC2B-910A-4E47-A889-3F67AB9B68A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Data Management Operations</a:t>
            </a:r>
          </a:p>
        </p:txBody>
      </p:sp>
      <p:graphicFrame>
        <p:nvGraphicFramePr>
          <p:cNvPr id="5" name="Content Placeholder 2">
            <a:extLst>
              <a:ext uri="{FF2B5EF4-FFF2-40B4-BE49-F238E27FC236}">
                <a16:creationId xmlns:a16="http://schemas.microsoft.com/office/drawing/2014/main" id="{AF6213F4-1C90-4747-B6DF-C69CD3588ECC}"/>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7B65B9B-C225-6A43-B231-E5F3CE190410}"/>
              </a:ext>
            </a:extLst>
          </p:cNvPr>
          <p:cNvSpPr txBox="1"/>
          <p:nvPr/>
        </p:nvSpPr>
        <p:spPr>
          <a:xfrm>
            <a:off x="5580862" y="5138084"/>
            <a:ext cx="663964" cy="1200329"/>
          </a:xfrm>
          <a:prstGeom prst="rect">
            <a:avLst/>
          </a:prstGeom>
          <a:noFill/>
        </p:spPr>
        <p:txBody>
          <a:bodyPr wrap="none" rtlCol="0">
            <a:spAutoFit/>
          </a:bodyPr>
          <a:lstStyle/>
          <a:p>
            <a:r>
              <a:rPr lang="en-US" sz="7200" dirty="0">
                <a:solidFill>
                  <a:srgbClr val="F30000"/>
                </a:solidFill>
              </a:rPr>
              <a:t>X</a:t>
            </a:r>
            <a:endParaRPr lang="en-US" sz="2800" dirty="0">
              <a:solidFill>
                <a:srgbClr val="F30000"/>
              </a:solidFill>
            </a:endParaRPr>
          </a:p>
        </p:txBody>
      </p:sp>
    </p:spTree>
    <p:extLst>
      <p:ext uri="{BB962C8B-B14F-4D97-AF65-F5344CB8AC3E}">
        <p14:creationId xmlns:p14="http://schemas.microsoft.com/office/powerpoint/2010/main" val="2937906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AB7A67-DB6C-ED42-8F97-AE32780FD31D}"/>
              </a:ext>
            </a:extLst>
          </p:cNvPr>
          <p:cNvSpPr>
            <a:spLocks noGrp="1"/>
          </p:cNvSpPr>
          <p:nvPr>
            <p:ph type="title"/>
          </p:nvPr>
        </p:nvSpPr>
        <p:spPr>
          <a:xfrm>
            <a:off x="838200" y="963877"/>
            <a:ext cx="3494362" cy="4930246"/>
          </a:xfrm>
        </p:spPr>
        <p:txBody>
          <a:bodyPr>
            <a:normAutofit/>
          </a:bodyPr>
          <a:lstStyle/>
          <a:p>
            <a:pPr algn="r"/>
            <a:r>
              <a:rPr lang="en-US" sz="4100" dirty="0">
                <a:solidFill>
                  <a:schemeClr val="accent1"/>
                </a:solidFill>
              </a:rPr>
              <a:t>Managing Series and  Measurements</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2B621E-5454-0D46-98A3-2F0D89A08789}"/>
              </a:ext>
            </a:extLst>
          </p:cNvPr>
          <p:cNvSpPr>
            <a:spLocks noGrp="1"/>
          </p:cNvSpPr>
          <p:nvPr>
            <p:ph idx="1"/>
          </p:nvPr>
        </p:nvSpPr>
        <p:spPr>
          <a:xfrm>
            <a:off x="4976031" y="963877"/>
            <a:ext cx="6377769" cy="4930246"/>
          </a:xfrm>
        </p:spPr>
        <p:txBody>
          <a:bodyPr anchor="ctr">
            <a:normAutofit lnSpcReduction="10000"/>
          </a:bodyPr>
          <a:lstStyle/>
          <a:p>
            <a:r>
              <a:rPr lang="en-US" sz="2400" dirty="0"/>
              <a:t>As we have discussed, adding measurements or series is as simple as writing a new measurement, in line protocol, to the database</a:t>
            </a:r>
          </a:p>
          <a:p>
            <a:r>
              <a:rPr lang="en-US" sz="2400" dirty="0"/>
              <a:t>However, at times, you may want to remove specific series or entire measurements from the database. This is easily done with a DROP statement.</a:t>
            </a:r>
          </a:p>
          <a:p>
            <a:endParaRPr lang="en-US" sz="2400" dirty="0"/>
          </a:p>
          <a:p>
            <a:pPr marL="0" indent="0">
              <a:buNone/>
            </a:pPr>
            <a:r>
              <a:rPr lang="en-US" sz="2400" b="1" dirty="0">
                <a:latin typeface="Courier New" panose="02070309020205020404" pitchFamily="49" charset="0"/>
                <a:cs typeface="Courier New" panose="02070309020205020404" pitchFamily="49" charset="0"/>
              </a:rPr>
              <a:t>DROP MEASUREMENT measurement </a:t>
            </a:r>
          </a:p>
          <a:p>
            <a:pPr marL="0" indent="0">
              <a:buNone/>
            </a:pP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DROP SERIES FROM measurement WHERE [tag-conditional | field-conditional | time-conditional</a:t>
            </a:r>
            <a:endParaRPr lang="en-US" sz="2400" dirty="0"/>
          </a:p>
          <a:p>
            <a:endParaRPr lang="en-US" sz="2400" dirty="0"/>
          </a:p>
        </p:txBody>
      </p:sp>
    </p:spTree>
    <p:extLst>
      <p:ext uri="{BB962C8B-B14F-4D97-AF65-F5344CB8AC3E}">
        <p14:creationId xmlns:p14="http://schemas.microsoft.com/office/powerpoint/2010/main" val="352073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C6C7F-66CE-FA45-9B2E-42F2EE04D412}"/>
              </a:ext>
            </a:extLst>
          </p:cNvPr>
          <p:cNvSpPr>
            <a:spLocks noGrp="1"/>
          </p:cNvSpPr>
          <p:nvPr>
            <p:ph type="title"/>
          </p:nvPr>
        </p:nvSpPr>
        <p:spPr>
          <a:xfrm>
            <a:off x="648929" y="629266"/>
            <a:ext cx="3651467" cy="1676603"/>
          </a:xfrm>
        </p:spPr>
        <p:txBody>
          <a:bodyPr>
            <a:normAutofit/>
          </a:bodyPr>
          <a:lstStyle/>
          <a:p>
            <a:r>
              <a:rPr lang="en-US" sz="4100" dirty="0"/>
              <a:t>Drop Series and Measurements</a:t>
            </a:r>
          </a:p>
        </p:txBody>
      </p:sp>
      <p:sp>
        <p:nvSpPr>
          <p:cNvPr id="3" name="Content Placeholder 2">
            <a:extLst>
              <a:ext uri="{FF2B5EF4-FFF2-40B4-BE49-F238E27FC236}">
                <a16:creationId xmlns:a16="http://schemas.microsoft.com/office/drawing/2014/main" id="{803CFC6A-1A33-2848-9581-617E34B98B4F}"/>
              </a:ext>
            </a:extLst>
          </p:cNvPr>
          <p:cNvSpPr>
            <a:spLocks noGrp="1"/>
          </p:cNvSpPr>
          <p:nvPr>
            <p:ph idx="1"/>
          </p:nvPr>
        </p:nvSpPr>
        <p:spPr>
          <a:xfrm>
            <a:off x="648931" y="2438400"/>
            <a:ext cx="4420026" cy="3785419"/>
          </a:xfrm>
        </p:spPr>
        <p:txBody>
          <a:bodyPr>
            <a:normAutofit/>
          </a:bodyPr>
          <a:lstStyle/>
          <a:p>
            <a:r>
              <a:rPr lang="en-US" sz="1800" dirty="0"/>
              <a:t>Lets drop the Coyote Creek location series from average_temperature measurement</a:t>
            </a:r>
          </a:p>
          <a:p>
            <a:r>
              <a:rPr lang="en-US" sz="1800" dirty="0"/>
              <a:t>Lets also drop the entire h2o_temperature measurement</a:t>
            </a:r>
          </a:p>
          <a:p>
            <a:endParaRPr lang="en-US" sz="1800" dirty="0"/>
          </a:p>
          <a:p>
            <a:endParaRPr lang="en-US" sz="1800" dirty="0"/>
          </a:p>
          <a:p>
            <a:pPr marL="0" indent="0">
              <a:buNone/>
            </a:pPr>
            <a:r>
              <a:rPr lang="en-US" sz="1800" dirty="0"/>
              <a:t>&gt; drop series from "average_temperature" where "location" = 'coyote_creek'</a:t>
            </a:r>
          </a:p>
          <a:p>
            <a:pPr marL="0" indent="0">
              <a:buNone/>
            </a:pPr>
            <a:r>
              <a:rPr lang="en-US" sz="1800" dirty="0"/>
              <a:t>&gt; drop measurement "h2o_temperature"</a:t>
            </a:r>
          </a:p>
        </p:txBody>
      </p:sp>
      <p:pic>
        <p:nvPicPr>
          <p:cNvPr id="5" name="Picture 4">
            <a:extLst>
              <a:ext uri="{FF2B5EF4-FFF2-40B4-BE49-F238E27FC236}">
                <a16:creationId xmlns:a16="http://schemas.microsoft.com/office/drawing/2014/main" id="{95A3077F-CB2D-ED4C-8D98-D966B90EE65F}"/>
              </a:ext>
            </a:extLst>
          </p:cNvPr>
          <p:cNvPicPr>
            <a:picLocks noChangeAspect="1"/>
          </p:cNvPicPr>
          <p:nvPr/>
        </p:nvPicPr>
        <p:blipFill>
          <a:blip r:embed="rId2"/>
          <a:stretch>
            <a:fillRect/>
          </a:stretch>
        </p:blipFill>
        <p:spPr>
          <a:xfrm>
            <a:off x="5348908" y="-34788"/>
            <a:ext cx="6843092" cy="6927575"/>
          </a:xfrm>
          <a:prstGeom prst="rect">
            <a:avLst/>
          </a:prstGeom>
        </p:spPr>
      </p:pic>
    </p:spTree>
    <p:extLst>
      <p:ext uri="{BB962C8B-B14F-4D97-AF65-F5344CB8AC3E}">
        <p14:creationId xmlns:p14="http://schemas.microsoft.com/office/powerpoint/2010/main" val="938176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39C7E20-2EE6-48B0-9DA1-A1495B41C76B}"/>
              </a:ext>
            </a:extLst>
          </p:cNvPr>
          <p:cNvSpPr>
            <a:spLocks noGrp="1"/>
          </p:cNvSpPr>
          <p:nvPr>
            <p:ph type="ftr" sz="quarter" idx="11"/>
          </p:nvPr>
        </p:nvSpPr>
        <p:spPr/>
        <p:txBody>
          <a:bodyPr/>
          <a:lstStyle/>
          <a:p>
            <a:r>
              <a:rPr lang="en-US" dirty="0"/>
              <a:t>For Educational Purposes Only</a:t>
            </a:r>
          </a:p>
        </p:txBody>
      </p:sp>
      <p:pic>
        <p:nvPicPr>
          <p:cNvPr id="3" name="Picture 2">
            <a:extLst>
              <a:ext uri="{FF2B5EF4-FFF2-40B4-BE49-F238E27FC236}">
                <a16:creationId xmlns:a16="http://schemas.microsoft.com/office/drawing/2014/main" id="{DBDE6DC1-6F70-431C-8FE2-6F2D617C5094}"/>
              </a:ext>
            </a:extLst>
          </p:cNvPr>
          <p:cNvPicPr>
            <a:picLocks noChangeAspect="1"/>
          </p:cNvPicPr>
          <p:nvPr/>
        </p:nvPicPr>
        <p:blipFill>
          <a:blip r:embed="rId2"/>
          <a:stretch>
            <a:fillRect/>
          </a:stretch>
        </p:blipFill>
        <p:spPr>
          <a:xfrm>
            <a:off x="1" y="-1"/>
            <a:ext cx="12192000" cy="6861393"/>
          </a:xfrm>
          <a:prstGeom prst="rect">
            <a:avLst/>
          </a:prstGeom>
        </p:spPr>
      </p:pic>
    </p:spTree>
    <p:extLst>
      <p:ext uri="{BB962C8B-B14F-4D97-AF65-F5344CB8AC3E}">
        <p14:creationId xmlns:p14="http://schemas.microsoft.com/office/powerpoint/2010/main" val="19609265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45B59B-615E-4718-A150-42DE5D03E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6CF29CD-38B8-4924-BA11-6D6051748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42816"/>
            <a:ext cx="12192000" cy="261518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C1A1DF-4B47-7949-97A8-E88A1E17DC93}"/>
              </a:ext>
            </a:extLst>
          </p:cNvPr>
          <p:cNvSpPr>
            <a:spLocks noGrp="1"/>
          </p:cNvSpPr>
          <p:nvPr>
            <p:ph type="title"/>
          </p:nvPr>
        </p:nvSpPr>
        <p:spPr>
          <a:xfrm>
            <a:off x="707011" y="4502330"/>
            <a:ext cx="10765410" cy="1207269"/>
          </a:xfrm>
        </p:spPr>
        <p:txBody>
          <a:bodyPr vert="horz" lIns="91440" tIns="45720" rIns="91440" bIns="45720" rtlCol="0" anchor="b">
            <a:normAutofit/>
          </a:bodyPr>
          <a:lstStyle/>
          <a:p>
            <a:pPr algn="ctr"/>
            <a:r>
              <a:rPr lang="en-US" sz="6000" kern="1200" dirty="0">
                <a:solidFill>
                  <a:srgbClr val="FFFFFF"/>
                </a:solidFill>
                <a:latin typeface="+mj-lt"/>
                <a:ea typeface="+mj-ea"/>
                <a:cs typeface="+mj-cs"/>
              </a:rPr>
              <a:t>Performing Backups</a:t>
            </a:r>
          </a:p>
        </p:txBody>
      </p:sp>
      <p:sp>
        <p:nvSpPr>
          <p:cNvPr id="3" name="Content Placeholder 2">
            <a:extLst>
              <a:ext uri="{FF2B5EF4-FFF2-40B4-BE49-F238E27FC236}">
                <a16:creationId xmlns:a16="http://schemas.microsoft.com/office/drawing/2014/main" id="{3098833B-F306-0847-B63C-A0A4A14027E3}"/>
              </a:ext>
            </a:extLst>
          </p:cNvPr>
          <p:cNvSpPr>
            <a:spLocks noGrp="1"/>
          </p:cNvSpPr>
          <p:nvPr>
            <p:ph idx="1"/>
          </p:nvPr>
        </p:nvSpPr>
        <p:spPr>
          <a:xfrm>
            <a:off x="318052" y="5665510"/>
            <a:ext cx="11708296" cy="719122"/>
          </a:xfrm>
        </p:spPr>
        <p:txBody>
          <a:bodyPr vert="horz" lIns="91440" tIns="45720" rIns="91440" bIns="45720" rtlCol="0">
            <a:normAutofit fontScale="85000" lnSpcReduction="10000"/>
          </a:bodyPr>
          <a:lstStyle/>
          <a:p>
            <a:pPr marL="0" indent="0">
              <a:buNone/>
            </a:pPr>
            <a:r>
              <a:rPr lang="en-US" sz="2200" b="1" kern="1200" dirty="0">
                <a:solidFill>
                  <a:srgbClr val="E7E6E6"/>
                </a:solidFill>
                <a:latin typeface="+mn-lt"/>
                <a:ea typeface="+mn-ea"/>
                <a:cs typeface="+mn-cs"/>
              </a:rPr>
              <a:t>Mac</a:t>
            </a:r>
            <a:r>
              <a:rPr lang="en-US" sz="2200" kern="1200" dirty="0">
                <a:solidFill>
                  <a:srgbClr val="E7E6E6"/>
                </a:solidFill>
                <a:latin typeface="+mn-lt"/>
                <a:ea typeface="+mn-ea"/>
                <a:cs typeface="+mn-cs"/>
              </a:rPr>
              <a:t>: &gt; influxd backup -portable -database NOAA_water_database /tmp/backup/longterm</a:t>
            </a:r>
          </a:p>
          <a:p>
            <a:pPr marL="0" indent="0">
              <a:buNone/>
            </a:pPr>
            <a:r>
              <a:rPr lang="en-US" sz="2200" b="1" dirty="0">
                <a:solidFill>
                  <a:srgbClr val="E7E6E6"/>
                </a:solidFill>
              </a:rPr>
              <a:t>Windows</a:t>
            </a:r>
            <a:r>
              <a:rPr lang="en-US" sz="2200" dirty="0">
                <a:solidFill>
                  <a:srgbClr val="E7E6E6"/>
                </a:solidFill>
              </a:rPr>
              <a:t>: C:\&lt;file path&gt;\influxdb.exe backup -portable -database NOAA_water_database C:\tmp\backup\longterm</a:t>
            </a:r>
            <a:endParaRPr lang="en-US" sz="2200" kern="1200" dirty="0">
              <a:solidFill>
                <a:srgbClr val="E7E6E6"/>
              </a:solidFill>
              <a:latin typeface="+mn-lt"/>
              <a:ea typeface="+mn-ea"/>
              <a:cs typeface="+mn-cs"/>
            </a:endParaRPr>
          </a:p>
        </p:txBody>
      </p:sp>
      <p:pic>
        <p:nvPicPr>
          <p:cNvPr id="4" name="Picture 3">
            <a:extLst>
              <a:ext uri="{FF2B5EF4-FFF2-40B4-BE49-F238E27FC236}">
                <a16:creationId xmlns:a16="http://schemas.microsoft.com/office/drawing/2014/main" id="{004A08D8-73FE-2649-93BA-F0E5459A1286}"/>
              </a:ext>
            </a:extLst>
          </p:cNvPr>
          <p:cNvPicPr>
            <a:picLocks noChangeAspect="1"/>
          </p:cNvPicPr>
          <p:nvPr/>
        </p:nvPicPr>
        <p:blipFill>
          <a:blip r:embed="rId2"/>
          <a:stretch>
            <a:fillRect/>
          </a:stretch>
        </p:blipFill>
        <p:spPr>
          <a:xfrm>
            <a:off x="650449" y="1194074"/>
            <a:ext cx="10901471" cy="2725367"/>
          </a:xfrm>
          <a:prstGeom prst="rect">
            <a:avLst/>
          </a:prstGeom>
        </p:spPr>
      </p:pic>
    </p:spTree>
    <p:extLst>
      <p:ext uri="{BB962C8B-B14F-4D97-AF65-F5344CB8AC3E}">
        <p14:creationId xmlns:p14="http://schemas.microsoft.com/office/powerpoint/2010/main" val="9225990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00E8B3-F805-3340-BA42-099970D53935}"/>
              </a:ext>
            </a:extLst>
          </p:cNvPr>
          <p:cNvSpPr>
            <a:spLocks noGrp="1"/>
          </p:cNvSpPr>
          <p:nvPr>
            <p:ph type="title"/>
          </p:nvPr>
        </p:nvSpPr>
        <p:spPr>
          <a:xfrm>
            <a:off x="838200" y="963877"/>
            <a:ext cx="3494362" cy="4930246"/>
          </a:xfrm>
        </p:spPr>
        <p:txBody>
          <a:bodyPr>
            <a:normAutofit/>
          </a:bodyPr>
          <a:lstStyle/>
          <a:p>
            <a:pPr algn="r"/>
            <a:r>
              <a:rPr lang="en-US" dirty="0">
                <a:solidFill>
                  <a:schemeClr val="accent1"/>
                </a:solidFill>
              </a:rPr>
              <a:t>Deleting An Entire Database</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FDBA20-0F68-8B4F-B37B-8196EBC0E606}"/>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DROP DATABASE query deletes all of the data, measurements, series, and retention policies from the specified database.</a:t>
            </a:r>
          </a:p>
          <a:p>
            <a:pPr marL="0" indent="0">
              <a:buNone/>
            </a:pPr>
            <a:endParaRPr lang="en-US" sz="2400" dirty="0"/>
          </a:p>
          <a:p>
            <a:pPr marL="0" indent="0">
              <a:buNone/>
            </a:pPr>
            <a:r>
              <a:rPr lang="en-US" sz="2400" dirty="0"/>
              <a:t>&gt; drop database NOAA_water_database</a:t>
            </a:r>
          </a:p>
          <a:p>
            <a:pPr marL="0" indent="0">
              <a:buNone/>
            </a:pPr>
            <a:endParaRPr lang="en-US" sz="2400" dirty="0"/>
          </a:p>
          <a:p>
            <a:pPr marL="0" indent="0">
              <a:buNone/>
            </a:pPr>
            <a:endParaRPr lang="en-US" sz="2400" dirty="0"/>
          </a:p>
          <a:p>
            <a:pPr marL="0" indent="0">
              <a:buNone/>
            </a:pPr>
            <a:r>
              <a:rPr lang="en-US" sz="2400" dirty="0"/>
              <a:t>Do not perform this procedure unless you are completely done with this tutorial and are ready to remove all NOAA test data</a:t>
            </a:r>
          </a:p>
        </p:txBody>
      </p:sp>
    </p:spTree>
    <p:extLst>
      <p:ext uri="{BB962C8B-B14F-4D97-AF65-F5344CB8AC3E}">
        <p14:creationId xmlns:p14="http://schemas.microsoft.com/office/powerpoint/2010/main" val="808491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C4BFA1-2075-4901-9E24-E41D1FDD51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1" name="Oval 5">
              <a:extLst>
                <a:ext uri="{FF2B5EF4-FFF2-40B4-BE49-F238E27FC236}">
                  <a16:creationId xmlns:a16="http://schemas.microsoft.com/office/drawing/2014/main" id="{985A7375-E3AF-4F5C-85AE-17E8832952C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2" name="Oval 11">
              <a:extLst>
                <a:ext uri="{FF2B5EF4-FFF2-40B4-BE49-F238E27FC236}">
                  <a16:creationId xmlns:a16="http://schemas.microsoft.com/office/drawing/2014/main" id="{F0307F65-8304-4FA8-A841-D4D7625411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3" name="Oval 5">
              <a:extLst>
                <a:ext uri="{FF2B5EF4-FFF2-40B4-BE49-F238E27FC236}">
                  <a16:creationId xmlns:a16="http://schemas.microsoft.com/office/drawing/2014/main" id="{C8B8394C-136F-4E05-A002-D93A5E79CD5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5" name="Subtitle 4">
            <a:extLst>
              <a:ext uri="{FF2B5EF4-FFF2-40B4-BE49-F238E27FC236}">
                <a16:creationId xmlns:a16="http://schemas.microsoft.com/office/drawing/2014/main" id="{55716D96-91C7-094B-9F2E-D697047D37DE}"/>
              </a:ext>
            </a:extLst>
          </p:cNvPr>
          <p:cNvSpPr>
            <a:spLocks noGrp="1"/>
          </p:cNvSpPr>
          <p:nvPr>
            <p:ph type="subTitle" idx="1"/>
          </p:nvPr>
        </p:nvSpPr>
        <p:spPr>
          <a:xfrm>
            <a:off x="1524000" y="4495800"/>
            <a:ext cx="9144000" cy="762000"/>
          </a:xfrm>
        </p:spPr>
        <p:txBody>
          <a:bodyPr>
            <a:normAutofit/>
          </a:bodyPr>
          <a:lstStyle/>
          <a:p>
            <a:r>
              <a:rPr lang="en-US" sz="1800" dirty="0"/>
              <a:t>Conclusion</a:t>
            </a:r>
          </a:p>
        </p:txBody>
      </p:sp>
      <p:sp>
        <p:nvSpPr>
          <p:cNvPr id="15" name="Rectangle 14">
            <a:extLst>
              <a:ext uri="{FF2B5EF4-FFF2-40B4-BE49-F238E27FC236}">
                <a16:creationId xmlns:a16="http://schemas.microsoft.com/office/drawing/2014/main" id="{053FB2EE-284F-4C87-AB3D-BBF87A9FA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8A3F444B-A8B1-214C-B266-D17F5752469A}"/>
              </a:ext>
            </a:extLst>
          </p:cNvPr>
          <p:cNvSpPr>
            <a:spLocks noGrp="1"/>
          </p:cNvSpPr>
          <p:nvPr>
            <p:ph type="ctrTitle"/>
          </p:nvPr>
        </p:nvSpPr>
        <p:spPr>
          <a:xfrm>
            <a:off x="1524000" y="2776538"/>
            <a:ext cx="9144000" cy="1381188"/>
          </a:xfrm>
        </p:spPr>
        <p:txBody>
          <a:bodyPr anchor="ctr">
            <a:normAutofit/>
          </a:bodyPr>
          <a:lstStyle/>
          <a:p>
            <a:r>
              <a:rPr lang="en-US" sz="4000" dirty="0">
                <a:solidFill>
                  <a:schemeClr val="bg2"/>
                </a:solidFill>
              </a:rPr>
              <a:t>InfluxDB - Time Series Database</a:t>
            </a:r>
          </a:p>
        </p:txBody>
      </p:sp>
    </p:spTree>
    <p:extLst>
      <p:ext uri="{BB962C8B-B14F-4D97-AF65-F5344CB8AC3E}">
        <p14:creationId xmlns:p14="http://schemas.microsoft.com/office/powerpoint/2010/main" val="2938568452"/>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57A093-BBC6-934C-95A9-EC358145C003}"/>
              </a:ext>
            </a:extLst>
          </p:cNvPr>
          <p:cNvSpPr>
            <a:spLocks noGrp="1"/>
          </p:cNvSpPr>
          <p:nvPr>
            <p:ph type="title"/>
          </p:nvPr>
        </p:nvSpPr>
        <p:spPr>
          <a:xfrm>
            <a:off x="6094105" y="802955"/>
            <a:ext cx="4977976" cy="1454051"/>
          </a:xfrm>
        </p:spPr>
        <p:txBody>
          <a:bodyPr>
            <a:normAutofit/>
          </a:bodyPr>
          <a:lstStyle/>
          <a:p>
            <a:r>
              <a:rPr lang="en-US" dirty="0">
                <a:solidFill>
                  <a:srgbClr val="000000"/>
                </a:solidFill>
              </a:rPr>
              <a:t>Tutorial Conclusion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EB93B76D-5675-724E-B036-BED6F6C05E9C}"/>
              </a:ext>
            </a:extLst>
          </p:cNvPr>
          <p:cNvPicPr>
            <a:picLocks noChangeAspect="1"/>
          </p:cNvPicPr>
          <p:nvPr/>
        </p:nvPicPr>
        <p:blipFill>
          <a:blip r:embed="rId3"/>
          <a:stretch>
            <a:fillRect/>
          </a:stretch>
        </p:blipFill>
        <p:spPr>
          <a:xfrm>
            <a:off x="429349" y="2830320"/>
            <a:ext cx="3661831" cy="1217558"/>
          </a:xfrm>
          <a:prstGeom prst="rect">
            <a:avLst/>
          </a:prstGeom>
        </p:spPr>
      </p:pic>
      <p:sp>
        <p:nvSpPr>
          <p:cNvPr id="3" name="Content Placeholder 2">
            <a:extLst>
              <a:ext uri="{FF2B5EF4-FFF2-40B4-BE49-F238E27FC236}">
                <a16:creationId xmlns:a16="http://schemas.microsoft.com/office/drawing/2014/main" id="{5D815542-082B-C94C-BFF6-C1306E75427D}"/>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We have reviewed a practical example of timeseries in the InfluxDB Time Series Database</a:t>
            </a:r>
          </a:p>
          <a:p>
            <a:pPr lvl="1"/>
            <a:r>
              <a:rPr lang="en-US" sz="2000" dirty="0">
                <a:solidFill>
                  <a:srgbClr val="000000"/>
                </a:solidFill>
              </a:rPr>
              <a:t>Installation</a:t>
            </a:r>
          </a:p>
          <a:p>
            <a:pPr lvl="1"/>
            <a:r>
              <a:rPr lang="en-US" sz="2000" dirty="0">
                <a:solidFill>
                  <a:srgbClr val="000000"/>
                </a:solidFill>
              </a:rPr>
              <a:t>Terminology for Time Series</a:t>
            </a:r>
          </a:p>
          <a:p>
            <a:pPr lvl="1"/>
            <a:r>
              <a:rPr lang="en-US" sz="2000" dirty="0">
                <a:solidFill>
                  <a:srgbClr val="000000"/>
                </a:solidFill>
              </a:rPr>
              <a:t>Data Import Procedure</a:t>
            </a:r>
          </a:p>
          <a:p>
            <a:pPr lvl="1"/>
            <a:r>
              <a:rPr lang="en-US" sz="2000" dirty="0">
                <a:solidFill>
                  <a:srgbClr val="000000"/>
                </a:solidFill>
              </a:rPr>
              <a:t>Data Manipulation</a:t>
            </a:r>
          </a:p>
          <a:p>
            <a:pPr lvl="1"/>
            <a:r>
              <a:rPr lang="en-US" sz="2000" dirty="0">
                <a:solidFill>
                  <a:srgbClr val="000000"/>
                </a:solidFill>
              </a:rPr>
              <a:t>Data Management</a:t>
            </a:r>
          </a:p>
          <a:p>
            <a:pPr lvl="1"/>
            <a:r>
              <a:rPr lang="en-US" sz="2000" dirty="0">
                <a:solidFill>
                  <a:srgbClr val="000000"/>
                </a:solidFill>
              </a:rPr>
              <a:t>Database Management</a:t>
            </a:r>
          </a:p>
          <a:p>
            <a:pPr lvl="1"/>
            <a:endParaRPr lang="en-US" sz="2000" dirty="0">
              <a:solidFill>
                <a:srgbClr val="000000"/>
              </a:solidFill>
            </a:endParaRPr>
          </a:p>
        </p:txBody>
      </p:sp>
    </p:spTree>
    <p:extLst>
      <p:ext uri="{BB962C8B-B14F-4D97-AF65-F5344CB8AC3E}">
        <p14:creationId xmlns:p14="http://schemas.microsoft.com/office/powerpoint/2010/main" val="183793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03FAA6-9782-FD4B-86A2-60E54054B191}"/>
              </a:ext>
            </a:extLst>
          </p:cNvPr>
          <p:cNvSpPr>
            <a:spLocks noGrp="1"/>
          </p:cNvSpPr>
          <p:nvPr>
            <p:ph type="title"/>
          </p:nvPr>
        </p:nvSpPr>
        <p:spPr>
          <a:xfrm>
            <a:off x="643467" y="2051162"/>
            <a:ext cx="3363974" cy="1597315"/>
          </a:xfrm>
          <a:noFill/>
          <a:ln w="19050">
            <a:noFill/>
          </a:ln>
        </p:spPr>
        <p:txBody>
          <a:bodyPr wrap="square">
            <a:normAutofit/>
          </a:bodyPr>
          <a:lstStyle/>
          <a:p>
            <a:pPr algn="ctr"/>
            <a:r>
              <a:rPr lang="en-US" sz="4000" b="1" dirty="0">
                <a:solidFill>
                  <a:schemeClr val="bg1"/>
                </a:solidFill>
              </a:rPr>
              <a:t>TSDBs Properties</a:t>
            </a:r>
          </a:p>
        </p:txBody>
      </p:sp>
      <p:sp>
        <p:nvSpPr>
          <p:cNvPr id="7" name="Content Placeholder 6">
            <a:extLst>
              <a:ext uri="{FF2B5EF4-FFF2-40B4-BE49-F238E27FC236}">
                <a16:creationId xmlns:a16="http://schemas.microsoft.com/office/drawing/2014/main" id="{4BE05A04-F233-43CA-B2DF-5E62315AACDE}"/>
              </a:ext>
            </a:extLst>
          </p:cNvPr>
          <p:cNvSpPr>
            <a:spLocks noGrp="1"/>
          </p:cNvSpPr>
          <p:nvPr>
            <p:ph idx="1"/>
          </p:nvPr>
        </p:nvSpPr>
        <p:spPr>
          <a:xfrm>
            <a:off x="5055349" y="463406"/>
            <a:ext cx="6493184" cy="5931187"/>
          </a:xfrm>
        </p:spPr>
        <p:txBody>
          <a:bodyPr>
            <a:normAutofit/>
          </a:bodyPr>
          <a:lstStyle/>
          <a:p>
            <a:pPr marL="285750" indent="-285750">
              <a:buClr>
                <a:schemeClr val="accent1"/>
              </a:buClr>
            </a:pPr>
            <a:r>
              <a:rPr lang="en-US" sz="1900" dirty="0">
                <a:solidFill>
                  <a:schemeClr val="tx1">
                    <a:lumMod val="65000"/>
                    <a:lumOff val="35000"/>
                  </a:schemeClr>
                </a:solidFill>
              </a:rPr>
              <a:t>Data granularity </a:t>
            </a:r>
          </a:p>
          <a:p>
            <a:pPr marL="742950" lvl="1" indent="-285750">
              <a:buClr>
                <a:schemeClr val="accent1"/>
              </a:buClr>
            </a:pPr>
            <a:r>
              <a:rPr lang="en-US" sz="1500" dirty="0">
                <a:solidFill>
                  <a:schemeClr val="tx1">
                    <a:lumMod val="65000"/>
                    <a:lumOff val="35000"/>
                  </a:schemeClr>
                </a:solidFill>
              </a:rPr>
              <a:t>It helps data sets to drill down into small parts where decision making happens at various levels of granularity. </a:t>
            </a:r>
          </a:p>
          <a:p>
            <a:pPr marL="742950" lvl="1" indent="-285750">
              <a:buClr>
                <a:schemeClr val="accent1"/>
              </a:buClr>
            </a:pPr>
            <a:r>
              <a:rPr lang="en-US" sz="1500" dirty="0">
                <a:solidFill>
                  <a:schemeClr val="tx1">
                    <a:lumMod val="65000"/>
                    <a:lumOff val="35000"/>
                  </a:schemeClr>
                </a:solidFill>
              </a:rPr>
              <a:t>Scope</a:t>
            </a:r>
          </a:p>
          <a:p>
            <a:pPr marL="1200150" lvl="2" indent="-285750">
              <a:buClr>
                <a:schemeClr val="accent1"/>
              </a:buClr>
            </a:pPr>
            <a:r>
              <a:rPr lang="en-US" sz="1100" dirty="0">
                <a:solidFill>
                  <a:schemeClr val="tx1">
                    <a:lumMod val="65000"/>
                    <a:lumOff val="35000"/>
                  </a:schemeClr>
                </a:solidFill>
              </a:rPr>
              <a:t>Point-based vs. Interval-based</a:t>
            </a:r>
          </a:p>
          <a:p>
            <a:pPr marL="285750" indent="-285750">
              <a:buClr>
                <a:schemeClr val="accent1"/>
              </a:buClr>
            </a:pPr>
            <a:endParaRPr lang="en-US" sz="1900" dirty="0">
              <a:solidFill>
                <a:schemeClr val="tx1">
                  <a:lumMod val="65000"/>
                  <a:lumOff val="35000"/>
                </a:schemeClr>
              </a:solidFill>
            </a:endParaRPr>
          </a:p>
          <a:p>
            <a:pPr marL="285750" indent="-285750">
              <a:buClr>
                <a:schemeClr val="accent1"/>
              </a:buClr>
            </a:pPr>
            <a:endParaRPr lang="en-US" sz="1900" dirty="0">
              <a:solidFill>
                <a:schemeClr val="tx1">
                  <a:lumMod val="65000"/>
                  <a:lumOff val="35000"/>
                </a:schemeClr>
              </a:solidFill>
            </a:endParaRPr>
          </a:p>
          <a:p>
            <a:pPr marL="285750" indent="-285750">
              <a:buClr>
                <a:schemeClr val="accent1"/>
              </a:buClr>
            </a:pPr>
            <a:endParaRPr lang="en-US" sz="1900" dirty="0">
              <a:solidFill>
                <a:schemeClr val="tx1">
                  <a:lumMod val="65000"/>
                  <a:lumOff val="35000"/>
                </a:schemeClr>
              </a:solidFill>
            </a:endParaRPr>
          </a:p>
          <a:p>
            <a:pPr marL="285750" indent="-285750">
              <a:buClr>
                <a:schemeClr val="accent1"/>
              </a:buClr>
            </a:pPr>
            <a:r>
              <a:rPr lang="en-US" sz="1900" dirty="0">
                <a:solidFill>
                  <a:schemeClr val="tx1">
                    <a:lumMod val="65000"/>
                    <a:lumOff val="35000"/>
                  </a:schemeClr>
                </a:solidFill>
              </a:rPr>
              <a:t>Arrangement</a:t>
            </a:r>
          </a:p>
          <a:p>
            <a:pPr marL="742950" lvl="1" indent="-285750">
              <a:buClr>
                <a:schemeClr val="accent1"/>
              </a:buClr>
            </a:pPr>
            <a:r>
              <a:rPr lang="en-US" sz="1500" dirty="0">
                <a:solidFill>
                  <a:schemeClr val="tx1">
                    <a:lumMod val="65000"/>
                    <a:lumOff val="35000"/>
                  </a:schemeClr>
                </a:solidFill>
              </a:rPr>
              <a:t>Linear vs. Cyclical</a:t>
            </a:r>
          </a:p>
          <a:p>
            <a:pPr marL="285750" indent="-285750">
              <a:buClr>
                <a:schemeClr val="accent1"/>
              </a:buClr>
            </a:pPr>
            <a:endParaRPr lang="en-US" sz="1900" dirty="0">
              <a:solidFill>
                <a:schemeClr val="tx1">
                  <a:lumMod val="65000"/>
                  <a:lumOff val="35000"/>
                </a:schemeClr>
              </a:solidFill>
            </a:endParaRPr>
          </a:p>
          <a:p>
            <a:pPr marL="285750" indent="-285750">
              <a:buClr>
                <a:schemeClr val="accent1"/>
              </a:buClr>
            </a:pPr>
            <a:endParaRPr lang="en-US" sz="1900" dirty="0">
              <a:solidFill>
                <a:schemeClr val="tx1">
                  <a:lumMod val="65000"/>
                  <a:lumOff val="35000"/>
                </a:schemeClr>
              </a:solidFill>
            </a:endParaRPr>
          </a:p>
          <a:p>
            <a:pPr marL="0" indent="0">
              <a:buClr>
                <a:schemeClr val="accent1"/>
              </a:buClr>
              <a:buNone/>
            </a:pPr>
            <a:endParaRPr lang="en-US" sz="1900" dirty="0">
              <a:solidFill>
                <a:schemeClr val="tx1">
                  <a:lumMod val="65000"/>
                  <a:lumOff val="35000"/>
                </a:schemeClr>
              </a:solidFill>
            </a:endParaRPr>
          </a:p>
          <a:p>
            <a:pPr marL="285750" indent="-285750">
              <a:buClr>
                <a:schemeClr val="accent1"/>
              </a:buClr>
            </a:pPr>
            <a:r>
              <a:rPr lang="en-US" sz="1900" dirty="0">
                <a:solidFill>
                  <a:schemeClr val="tx1">
                    <a:lumMod val="65000"/>
                    <a:lumOff val="35000"/>
                  </a:schemeClr>
                </a:solidFill>
              </a:rPr>
              <a:t>Time Primitives</a:t>
            </a:r>
          </a:p>
          <a:p>
            <a:pPr marL="742950" lvl="1" indent="-285750">
              <a:buClr>
                <a:schemeClr val="accent1"/>
              </a:buClr>
            </a:pPr>
            <a:r>
              <a:rPr lang="en-US" sz="1500" dirty="0">
                <a:solidFill>
                  <a:schemeClr val="tx1">
                    <a:lumMod val="65000"/>
                    <a:lumOff val="35000"/>
                  </a:schemeClr>
                </a:solidFill>
              </a:rPr>
              <a:t>Instant vs. Interval vs. span</a:t>
            </a:r>
          </a:p>
          <a:p>
            <a:pPr marL="285750" indent="-285750">
              <a:buClr>
                <a:schemeClr val="accent1"/>
              </a:buClr>
            </a:pPr>
            <a:endParaRPr lang="en-US" sz="1900" dirty="0">
              <a:solidFill>
                <a:schemeClr val="tx1">
                  <a:lumMod val="65000"/>
                  <a:lumOff val="35000"/>
                </a:schemeClr>
              </a:solidFill>
            </a:endParaRPr>
          </a:p>
          <a:p>
            <a:pPr marL="285750" indent="-285750">
              <a:buClr>
                <a:schemeClr val="accent1"/>
              </a:buClr>
            </a:pPr>
            <a:endParaRPr lang="en-US" sz="1900" dirty="0">
              <a:solidFill>
                <a:schemeClr val="tx1">
                  <a:lumMod val="65000"/>
                  <a:lumOff val="35000"/>
                </a:schemeClr>
              </a:solidFill>
            </a:endParaRPr>
          </a:p>
        </p:txBody>
      </p:sp>
      <p:pic>
        <p:nvPicPr>
          <p:cNvPr id="5" name="Picture 4">
            <a:extLst>
              <a:ext uri="{FF2B5EF4-FFF2-40B4-BE49-F238E27FC236}">
                <a16:creationId xmlns:a16="http://schemas.microsoft.com/office/drawing/2014/main" id="{0F90EAD8-1F20-4AD8-84D7-7B764694D77E}"/>
              </a:ext>
            </a:extLst>
          </p:cNvPr>
          <p:cNvPicPr>
            <a:picLocks noChangeAspect="1"/>
          </p:cNvPicPr>
          <p:nvPr/>
        </p:nvPicPr>
        <p:blipFill>
          <a:blip r:embed="rId3"/>
          <a:stretch>
            <a:fillRect/>
          </a:stretch>
        </p:blipFill>
        <p:spPr>
          <a:xfrm>
            <a:off x="9026551" y="1883615"/>
            <a:ext cx="1473200" cy="791864"/>
          </a:xfrm>
          <a:prstGeom prst="rect">
            <a:avLst/>
          </a:prstGeom>
        </p:spPr>
      </p:pic>
      <p:pic>
        <p:nvPicPr>
          <p:cNvPr id="6" name="Picture 5">
            <a:extLst>
              <a:ext uri="{FF2B5EF4-FFF2-40B4-BE49-F238E27FC236}">
                <a16:creationId xmlns:a16="http://schemas.microsoft.com/office/drawing/2014/main" id="{63F21BA6-8C78-4B80-A19B-CF7B612129C6}"/>
              </a:ext>
            </a:extLst>
          </p:cNvPr>
          <p:cNvPicPr>
            <a:picLocks noChangeAspect="1"/>
          </p:cNvPicPr>
          <p:nvPr/>
        </p:nvPicPr>
        <p:blipFill>
          <a:blip r:embed="rId4"/>
          <a:stretch>
            <a:fillRect/>
          </a:stretch>
        </p:blipFill>
        <p:spPr>
          <a:xfrm>
            <a:off x="6733168" y="1883615"/>
            <a:ext cx="1568773" cy="791864"/>
          </a:xfrm>
          <a:prstGeom prst="rect">
            <a:avLst/>
          </a:prstGeom>
        </p:spPr>
      </p:pic>
      <p:pic>
        <p:nvPicPr>
          <p:cNvPr id="8" name="Picture 7">
            <a:extLst>
              <a:ext uri="{FF2B5EF4-FFF2-40B4-BE49-F238E27FC236}">
                <a16:creationId xmlns:a16="http://schemas.microsoft.com/office/drawing/2014/main" id="{F4D26FCF-E0D0-46BC-B771-C3F837A8CA81}"/>
              </a:ext>
            </a:extLst>
          </p:cNvPr>
          <p:cNvPicPr>
            <a:picLocks noChangeAspect="1"/>
          </p:cNvPicPr>
          <p:nvPr/>
        </p:nvPicPr>
        <p:blipFill>
          <a:blip r:embed="rId5"/>
          <a:stretch>
            <a:fillRect/>
          </a:stretch>
        </p:blipFill>
        <p:spPr>
          <a:xfrm>
            <a:off x="6823393" y="3611797"/>
            <a:ext cx="1618952" cy="845939"/>
          </a:xfrm>
          <a:prstGeom prst="rect">
            <a:avLst/>
          </a:prstGeom>
        </p:spPr>
      </p:pic>
      <p:pic>
        <p:nvPicPr>
          <p:cNvPr id="10" name="Picture 9">
            <a:extLst>
              <a:ext uri="{FF2B5EF4-FFF2-40B4-BE49-F238E27FC236}">
                <a16:creationId xmlns:a16="http://schemas.microsoft.com/office/drawing/2014/main" id="{3064AE26-A486-4447-A8E6-5733E002980B}"/>
              </a:ext>
            </a:extLst>
          </p:cNvPr>
          <p:cNvPicPr>
            <a:picLocks noChangeAspect="1"/>
          </p:cNvPicPr>
          <p:nvPr/>
        </p:nvPicPr>
        <p:blipFill>
          <a:blip r:embed="rId6"/>
          <a:stretch>
            <a:fillRect/>
          </a:stretch>
        </p:blipFill>
        <p:spPr>
          <a:xfrm>
            <a:off x="8917213" y="3672719"/>
            <a:ext cx="1691876" cy="845938"/>
          </a:xfrm>
          <a:prstGeom prst="rect">
            <a:avLst/>
          </a:prstGeom>
        </p:spPr>
      </p:pic>
      <p:pic>
        <p:nvPicPr>
          <p:cNvPr id="11" name="Picture 10">
            <a:extLst>
              <a:ext uri="{FF2B5EF4-FFF2-40B4-BE49-F238E27FC236}">
                <a16:creationId xmlns:a16="http://schemas.microsoft.com/office/drawing/2014/main" id="{3F9E9CA3-351C-492B-86A8-1F0AC5B302FE}"/>
              </a:ext>
            </a:extLst>
          </p:cNvPr>
          <p:cNvPicPr>
            <a:picLocks noChangeAspect="1"/>
          </p:cNvPicPr>
          <p:nvPr/>
        </p:nvPicPr>
        <p:blipFill>
          <a:blip r:embed="rId7"/>
          <a:stretch>
            <a:fillRect/>
          </a:stretch>
        </p:blipFill>
        <p:spPr>
          <a:xfrm>
            <a:off x="6242001" y="5494228"/>
            <a:ext cx="4852605" cy="900365"/>
          </a:xfrm>
          <a:prstGeom prst="rect">
            <a:avLst/>
          </a:prstGeom>
        </p:spPr>
      </p:pic>
    </p:spTree>
    <p:extLst>
      <p:ext uri="{BB962C8B-B14F-4D97-AF65-F5344CB8AC3E}">
        <p14:creationId xmlns:p14="http://schemas.microsoft.com/office/powerpoint/2010/main" val="2995169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TotalTime>
  <Words>3917</Words>
  <Application>Microsoft Office PowerPoint</Application>
  <PresentationFormat>Widescreen</PresentationFormat>
  <Paragraphs>702</Paragraphs>
  <Slides>83</Slides>
  <Notes>48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83</vt:i4>
      </vt:variant>
    </vt:vector>
  </HeadingPairs>
  <TitlesOfParts>
    <vt:vector size="91" baseType="lpstr">
      <vt:lpstr>Arial</vt:lpstr>
      <vt:lpstr>Calibri</vt:lpstr>
      <vt:lpstr>Calibri Light</vt:lpstr>
      <vt:lpstr>Courier New</vt:lpstr>
      <vt:lpstr>Source Sans Pro</vt:lpstr>
      <vt:lpstr>Wingdings</vt:lpstr>
      <vt:lpstr>Office Theme</vt:lpstr>
      <vt:lpstr>Office Theme</vt:lpstr>
      <vt:lpstr>Time Series Databases</vt:lpstr>
      <vt:lpstr>Agenda</vt:lpstr>
      <vt:lpstr>Components of Time Series</vt:lpstr>
      <vt:lpstr>PowerPoint Presentation</vt:lpstr>
      <vt:lpstr>PowerPoint Presentation</vt:lpstr>
      <vt:lpstr>TDSBs Properties</vt:lpstr>
      <vt:lpstr>PowerPoint Presentation</vt:lpstr>
      <vt:lpstr>PowerPoint Presentation</vt:lpstr>
      <vt:lpstr>TSDBs Properties</vt:lpstr>
      <vt:lpstr>PowerPoint Presentation</vt:lpstr>
      <vt:lpstr>Setting the Stage for Time Series Databases</vt:lpstr>
      <vt:lpstr>PowerPoint Presentation</vt:lpstr>
      <vt:lpstr>PowerPoint Presentation</vt:lpstr>
      <vt:lpstr>PowerPoint Presentation</vt:lpstr>
      <vt:lpstr>PowerPoint Presentation</vt:lpstr>
      <vt:lpstr>PowerPoint Presentation</vt:lpstr>
      <vt:lpstr>PowerPoint Presentation</vt:lpstr>
      <vt:lpstr>Time Series Databases Use Cases</vt:lpstr>
      <vt:lpstr>Popular TSDB Use Cases</vt:lpstr>
      <vt:lpstr>TSDB Use Case: </vt:lpstr>
      <vt:lpstr>TSDB Use Case: </vt:lpstr>
      <vt:lpstr>PowerPoint Presentation</vt:lpstr>
      <vt:lpstr>TSDB Use Case </vt:lpstr>
      <vt:lpstr>TSDB Use Case </vt:lpstr>
      <vt:lpstr>PowerPoint Presentation</vt:lpstr>
      <vt:lpstr>PowerPoint Presentation</vt:lpstr>
      <vt:lpstr>PowerPoint Presentation</vt:lpstr>
      <vt:lpstr>TSDB Use Case </vt:lpstr>
      <vt:lpstr>TSDB Use Case </vt:lpstr>
      <vt:lpstr>TSDB Use Case </vt:lpstr>
      <vt:lpstr>PowerPoint Presentation</vt:lpstr>
      <vt:lpstr>Real World Use Case Example</vt:lpstr>
      <vt:lpstr>Real World Use Case Examples</vt:lpstr>
      <vt:lpstr>Real World Use Case Examples</vt:lpstr>
      <vt:lpstr>Real World Use Case Examples</vt:lpstr>
      <vt:lpstr>Real World Use Case Examples</vt:lpstr>
      <vt:lpstr>Popular Time Series Databases</vt:lpstr>
      <vt:lpstr>Database Industry Trends</vt:lpstr>
      <vt:lpstr>Database Industry Trends</vt:lpstr>
      <vt:lpstr>Popular TSDBs</vt:lpstr>
      <vt:lpstr>Popular TSDBs</vt:lpstr>
      <vt:lpstr>Popular TSDBs</vt:lpstr>
      <vt:lpstr>Popular TSDBs</vt:lpstr>
      <vt:lpstr>Popular TSDBs</vt:lpstr>
      <vt:lpstr>Popular TSDBs</vt:lpstr>
      <vt:lpstr>Popular TSDBs</vt:lpstr>
      <vt:lpstr>Popular TSDBs</vt:lpstr>
      <vt:lpstr>Side by Side Comparison of the Top Leading Providers of Time Series Database Applications</vt:lpstr>
      <vt:lpstr>Side by Side Comparison of the Top Leading Providers of Time Series Database Applications</vt:lpstr>
      <vt:lpstr>Top Leading Providers of Time Series Database Applications</vt:lpstr>
      <vt:lpstr>Introductions to InfluxDB</vt:lpstr>
      <vt:lpstr>Agenda</vt:lpstr>
      <vt:lpstr>Why InfluxDB?</vt:lpstr>
      <vt:lpstr>Installation &amp; Starting InfluxDB on Mac OS</vt:lpstr>
      <vt:lpstr>Installation &amp; Starting InfluxDB on Windows</vt:lpstr>
      <vt:lpstr>InfluxDb Terminology</vt:lpstr>
      <vt:lpstr>InfluxDB Line Protocol</vt:lpstr>
      <vt:lpstr>Tutorial Database Creation – NOAA Data</vt:lpstr>
      <vt:lpstr>Downloading NOAA Data</vt:lpstr>
      <vt:lpstr>Connect to InfluxDB</vt:lpstr>
      <vt:lpstr>Test Connection and Create the NOAA Water Database</vt:lpstr>
      <vt:lpstr>Import NOAA Data In Line Protocal</vt:lpstr>
      <vt:lpstr>End to End Database Creation</vt:lpstr>
      <vt:lpstr>Using InfluxDb</vt:lpstr>
      <vt:lpstr>InfluxDB Query Language Basics</vt:lpstr>
      <vt:lpstr>Begin By Just Looking Around</vt:lpstr>
      <vt:lpstr>Review The Series</vt:lpstr>
      <vt:lpstr>Average Temperature</vt:lpstr>
      <vt:lpstr>90th Percentile Temperature</vt:lpstr>
      <vt:lpstr>Influx Query Language</vt:lpstr>
      <vt:lpstr>Managing Data Retention</vt:lpstr>
      <vt:lpstr>With Time Series Data - Retention Policies Are A Must</vt:lpstr>
      <vt:lpstr>Retention Policies –  The Expiration Date For Your Data </vt:lpstr>
      <vt:lpstr>Retention Policy Operations</vt:lpstr>
      <vt:lpstr>Altering a Retention Policy</vt:lpstr>
      <vt:lpstr>Data Management</vt:lpstr>
      <vt:lpstr>Data Management Operations</vt:lpstr>
      <vt:lpstr>Managing Series and  Measurements</vt:lpstr>
      <vt:lpstr>Drop Series and Measurements</vt:lpstr>
      <vt:lpstr>Performing Backups</vt:lpstr>
      <vt:lpstr>Deleting An Entire Database</vt:lpstr>
      <vt:lpstr>InfluxDB - Time Series Database</vt:lpstr>
      <vt:lpstr>Tutorial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maureen stolberg</dc:creator>
  <cp:lastModifiedBy>maureen stolberg</cp:lastModifiedBy>
  <cp:revision>19</cp:revision>
  <dcterms:created xsi:type="dcterms:W3CDTF">2019-08-17T14:10:19Z</dcterms:created>
  <dcterms:modified xsi:type="dcterms:W3CDTF">2020-10-20T20:22:56Z</dcterms:modified>
</cp:coreProperties>
</file>